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5.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16.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17.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charts/chart5.xml" ContentType="application/vnd.openxmlformats-officedocument.drawingml.chart+xml"/>
  <Override PartName="/ppt/notesSlides/notesSlide24.xml" ContentType="application/vnd.openxmlformats-officedocument.presentationml.notesSlide+xml"/>
  <Override PartName="/ppt/charts/chart6.xml" ContentType="application/vnd.openxmlformats-officedocument.drawingml.chart+xml"/>
  <Override PartName="/ppt/drawings/drawing5.xml" ContentType="application/vnd.openxmlformats-officedocument.drawingml.chartshape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84" r:id="rId1"/>
  </p:sldMasterIdLst>
  <p:notesMasterIdLst>
    <p:notesMasterId r:id="rId32"/>
  </p:notesMasterIdLst>
  <p:sldIdLst>
    <p:sldId id="256" r:id="rId2"/>
    <p:sldId id="335" r:id="rId3"/>
    <p:sldId id="340" r:id="rId4"/>
    <p:sldId id="341" r:id="rId5"/>
    <p:sldId id="336" r:id="rId6"/>
    <p:sldId id="339" r:id="rId7"/>
    <p:sldId id="295" r:id="rId8"/>
    <p:sldId id="305" r:id="rId9"/>
    <p:sldId id="325" r:id="rId10"/>
    <p:sldId id="332" r:id="rId11"/>
    <p:sldId id="326" r:id="rId12"/>
    <p:sldId id="282" r:id="rId13"/>
    <p:sldId id="320" r:id="rId14"/>
    <p:sldId id="304" r:id="rId15"/>
    <p:sldId id="307" r:id="rId16"/>
    <p:sldId id="313" r:id="rId17"/>
    <p:sldId id="310" r:id="rId18"/>
    <p:sldId id="298" r:id="rId19"/>
    <p:sldId id="292" r:id="rId20"/>
    <p:sldId id="273" r:id="rId21"/>
    <p:sldId id="274" r:id="rId22"/>
    <p:sldId id="276" r:id="rId23"/>
    <p:sldId id="278" r:id="rId24"/>
    <p:sldId id="321" r:id="rId25"/>
    <p:sldId id="327" r:id="rId26"/>
    <p:sldId id="342" r:id="rId27"/>
    <p:sldId id="289" r:id="rId28"/>
    <p:sldId id="343" r:id="rId29"/>
    <p:sldId id="334" r:id="rId30"/>
    <p:sldId id="277" r:id="rId31"/>
  </p:sldIdLst>
  <p:sldSz cx="9144000" cy="6858000" type="screen4x3"/>
  <p:notesSz cx="6797675" cy="9926638"/>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E6000"/>
    <a:srgbClr val="FCD904"/>
    <a:srgbClr val="C898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70481" autoAdjust="0"/>
  </p:normalViewPr>
  <p:slideViewPr>
    <p:cSldViewPr>
      <p:cViewPr varScale="1">
        <p:scale>
          <a:sx n="77" d="100"/>
          <a:sy n="77" d="100"/>
        </p:scale>
        <p:origin x="-2520" y="-102"/>
      </p:cViewPr>
      <p:guideLst>
        <p:guide orient="horz" pos="2160"/>
        <p:guide pos="2880"/>
      </p:guideLst>
    </p:cSldViewPr>
  </p:slideViewPr>
  <p:outlineViewPr>
    <p:cViewPr>
      <p:scale>
        <a:sx n="33" d="100"/>
        <a:sy n="33" d="100"/>
      </p:scale>
      <p:origin x="0" y="6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endParaRPr lang="en-US" dirty="0"/>
          </a:p>
        </c:rich>
      </c:tx>
      <c:layout>
        <c:manualLayout>
          <c:xMode val="edge"/>
          <c:yMode val="edge"/>
          <c:x val="0.20022481993465463"/>
          <c:y val="2.5434804987144407E-3"/>
        </c:manualLayout>
      </c:layout>
      <c:overlay val="0"/>
    </c:title>
    <c:autoTitleDeleted val="0"/>
    <c:view3D>
      <c:rotX val="15"/>
      <c:rotY val="20"/>
      <c:rAngAx val="1"/>
    </c:view3D>
    <c:floor>
      <c:thickness val="0"/>
    </c:floor>
    <c:sideWall>
      <c:thickness val="0"/>
      <c:spPr>
        <a:solidFill>
          <a:srgbClr val="92D050"/>
        </a:solidFill>
      </c:spPr>
    </c:sideWall>
    <c:backWall>
      <c:thickness val="0"/>
      <c:spPr>
        <a:solidFill>
          <a:srgbClr val="92D050"/>
        </a:solidFill>
      </c:spPr>
    </c:backWall>
    <c:plotArea>
      <c:layout>
        <c:manualLayout>
          <c:layoutTarget val="inner"/>
          <c:xMode val="edge"/>
          <c:yMode val="edge"/>
          <c:x val="0.10151826885240525"/>
          <c:y val="5.8629958990063909E-2"/>
          <c:w val="0.8301352233222784"/>
          <c:h val="0.8671627065591746"/>
        </c:manualLayout>
      </c:layout>
      <c:bar3DChart>
        <c:barDir val="col"/>
        <c:grouping val="stacked"/>
        <c:varyColors val="0"/>
        <c:ser>
          <c:idx val="0"/>
          <c:order val="0"/>
          <c:tx>
            <c:strRef>
              <c:f>Arkusz1!$B$1</c:f>
              <c:strCache>
                <c:ptCount val="1"/>
                <c:pt idx="0">
                  <c:v>Odpady zbierane na PSZOKU</c:v>
                </c:pt>
              </c:strCache>
            </c:strRef>
          </c:tx>
          <c:spPr>
            <a:solidFill>
              <a:srgbClr val="0070C0"/>
            </a:solidFill>
            <a:ln>
              <a:gradFill>
                <a:gsLst>
                  <a:gs pos="0">
                    <a:schemeClr val="accent1">
                      <a:lumMod val="50000"/>
                    </a:schemeClr>
                  </a:gs>
                  <a:gs pos="6000">
                    <a:schemeClr val="accent1">
                      <a:tint val="44500"/>
                      <a:satMod val="160000"/>
                    </a:schemeClr>
                  </a:gs>
                  <a:gs pos="100000">
                    <a:srgbClr val="FF0000"/>
                  </a:gs>
                </a:gsLst>
                <a:lin ang="5400000" scaled="0"/>
              </a:gradFill>
            </a:ln>
          </c:spPr>
          <c:invertIfNegative val="0"/>
          <c:dPt>
            <c:idx val="0"/>
            <c:invertIfNegative val="0"/>
            <c:bubble3D val="0"/>
          </c:dPt>
          <c:dPt>
            <c:idx val="1"/>
            <c:invertIfNegative val="0"/>
            <c:bubble3D val="0"/>
          </c:dPt>
          <c:dPt>
            <c:idx val="2"/>
            <c:invertIfNegative val="0"/>
            <c:bubble3D val="0"/>
          </c:dPt>
          <c:dLbls>
            <c:dLbl>
              <c:idx val="0"/>
              <c:layout>
                <c:manualLayout>
                  <c:x val="1.652527328032101E-2"/>
                  <c:y val="-0.37124337231450932"/>
                </c:manualLayout>
              </c:layout>
              <c:tx>
                <c:rich>
                  <a:bodyPr/>
                  <a:lstStyle/>
                  <a:p>
                    <a:r>
                      <a:rPr lang="en-US" dirty="0" smtClean="0"/>
                      <a:t>560,91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0577435734870391"/>
                  <c:y val="-0.38738771376449316"/>
                </c:manualLayout>
              </c:layout>
              <c:tx>
                <c:rich>
                  <a:bodyPr/>
                  <a:lstStyle/>
                  <a:p>
                    <a:r>
                      <a:rPr lang="en-US" dirty="0" smtClean="0"/>
                      <a:t>5</a:t>
                    </a:r>
                    <a:r>
                      <a:rPr lang="pl-PL" dirty="0" smtClean="0"/>
                      <a:t>99</a:t>
                    </a:r>
                    <a:r>
                      <a:rPr lang="en-US" dirty="0" smtClean="0"/>
                      <a:t>,</a:t>
                    </a:r>
                    <a:r>
                      <a:rPr lang="pl-PL" dirty="0" smtClean="0"/>
                      <a:t>78</a:t>
                    </a:r>
                    <a:r>
                      <a:rPr lang="en-US" dirty="0" smtClean="0"/>
                      <a:t>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1.721271050282349E-2"/>
                  <c:y val="-0.33704226100481588"/>
                </c:manualLayout>
              </c:layout>
              <c:tx>
                <c:rich>
                  <a:bodyPr/>
                  <a:lstStyle/>
                  <a:p>
                    <a:r>
                      <a:rPr lang="en-US" dirty="0" smtClean="0"/>
                      <a:t>5</a:t>
                    </a:r>
                    <a:r>
                      <a:rPr lang="pl-PL" dirty="0" smtClean="0"/>
                      <a:t>52</a:t>
                    </a:r>
                    <a:r>
                      <a:rPr lang="en-US" dirty="0" smtClean="0"/>
                      <a:t>,</a:t>
                    </a:r>
                    <a:r>
                      <a:rPr lang="pl-PL" dirty="0" smtClean="0"/>
                      <a:t>34</a:t>
                    </a:r>
                    <a:r>
                      <a:rPr lang="en-US" dirty="0" smtClean="0"/>
                      <a:t>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818934160940264E-3"/>
                  <c:y val="-0.35273858460171087"/>
                </c:manualLayout>
              </c:layout>
              <c:tx>
                <c:rich>
                  <a:bodyPr/>
                  <a:lstStyle/>
                  <a:p>
                    <a:r>
                      <a:rPr lang="en-US" dirty="0" smtClean="0"/>
                      <a:t>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800" b="1" i="0" baseline="0"/>
                </a:pPr>
                <a:endParaRPr lang="pl-PL"/>
              </a:p>
            </c:txPr>
            <c:showLegendKey val="0"/>
            <c:showVal val="0"/>
            <c:showCatName val="0"/>
            <c:showSerName val="0"/>
            <c:showPercent val="0"/>
            <c:showBubbleSize val="0"/>
            <c:extLst>
              <c:ext xmlns:c15="http://schemas.microsoft.com/office/drawing/2012/chart" uri="{CE6537A1-D6FC-4f65-9D91-7224C49458BB}">
                <c15:showLeaderLines val="0"/>
              </c:ext>
            </c:extLst>
          </c:dLbls>
          <c:cat>
            <c:strRef>
              <c:f>Arkusz1!$A$2:$A$6</c:f>
              <c:strCache>
                <c:ptCount val="5"/>
                <c:pt idx="0">
                  <c:v>Rok 2016</c:v>
                </c:pt>
                <c:pt idx="1">
                  <c:v>Rok 2017</c:v>
                </c:pt>
                <c:pt idx="2">
                  <c:v>Rok 2018</c:v>
                </c:pt>
                <c:pt idx="3">
                  <c:v>Rok 2019 </c:v>
                </c:pt>
                <c:pt idx="4">
                  <c:v>ROK 2020</c:v>
                </c:pt>
              </c:strCache>
            </c:strRef>
          </c:cat>
          <c:val>
            <c:numRef>
              <c:f>Arkusz1!$B$2:$B$6</c:f>
              <c:numCache>
                <c:formatCode>General</c:formatCode>
                <c:ptCount val="5"/>
                <c:pt idx="0">
                  <c:v>560.91</c:v>
                </c:pt>
                <c:pt idx="1">
                  <c:v>599.78</c:v>
                </c:pt>
                <c:pt idx="2">
                  <c:v>552.34</c:v>
                </c:pt>
                <c:pt idx="3">
                  <c:v>516.92999999999995</c:v>
                </c:pt>
                <c:pt idx="4">
                  <c:v>551.52</c:v>
                </c:pt>
              </c:numCache>
            </c:numRef>
          </c:val>
        </c:ser>
        <c:dLbls>
          <c:showLegendKey val="0"/>
          <c:showVal val="0"/>
          <c:showCatName val="0"/>
          <c:showSerName val="0"/>
          <c:showPercent val="0"/>
          <c:showBubbleSize val="0"/>
        </c:dLbls>
        <c:gapWidth val="150"/>
        <c:shape val="box"/>
        <c:axId val="149926400"/>
        <c:axId val="149585216"/>
        <c:axId val="0"/>
      </c:bar3DChart>
      <c:catAx>
        <c:axId val="149926400"/>
        <c:scaling>
          <c:orientation val="minMax"/>
        </c:scaling>
        <c:delete val="0"/>
        <c:axPos val="b"/>
        <c:numFmt formatCode="General" sourceLinked="0"/>
        <c:majorTickMark val="out"/>
        <c:minorTickMark val="none"/>
        <c:tickLblPos val="nextTo"/>
        <c:txPr>
          <a:bodyPr/>
          <a:lstStyle/>
          <a:p>
            <a:pPr>
              <a:defRPr sz="1600" b="1" i="0" baseline="0"/>
            </a:pPr>
            <a:endParaRPr lang="pl-PL"/>
          </a:p>
        </c:txPr>
        <c:crossAx val="149585216"/>
        <c:crosses val="autoZero"/>
        <c:auto val="1"/>
        <c:lblAlgn val="ctr"/>
        <c:lblOffset val="100"/>
        <c:noMultiLvlLbl val="0"/>
      </c:catAx>
      <c:valAx>
        <c:axId val="149585216"/>
        <c:scaling>
          <c:orientation val="minMax"/>
        </c:scaling>
        <c:delete val="0"/>
        <c:axPos val="l"/>
        <c:numFmt formatCode="General" sourceLinked="1"/>
        <c:majorTickMark val="out"/>
        <c:minorTickMark val="none"/>
        <c:tickLblPos val="nextTo"/>
        <c:txPr>
          <a:bodyPr/>
          <a:lstStyle/>
          <a:p>
            <a:pPr>
              <a:defRPr sz="1600" b="1" i="0" baseline="0"/>
            </a:pPr>
            <a:endParaRPr lang="pl-PL"/>
          </a:p>
        </c:txPr>
        <c:crossAx val="149926400"/>
        <c:crosses val="autoZero"/>
        <c:crossBetween val="between"/>
      </c:valAx>
    </c:plotArea>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90395644988821"/>
          <c:y val="0.11628962472931112"/>
          <c:w val="0.52942329232906682"/>
          <c:h val="0.70009205406083941"/>
        </c:manualLayout>
      </c:layout>
      <c:pieChart>
        <c:varyColors val="1"/>
        <c:ser>
          <c:idx val="0"/>
          <c:order val="0"/>
          <c:tx>
            <c:strRef>
              <c:f>Arkusz1!$B$1</c:f>
              <c:strCache>
                <c:ptCount val="1"/>
                <c:pt idx="0">
                  <c:v>Ilość odpadów zbieranych selektywnie - cztery podstawowe frakcje odpadów.</c:v>
                </c:pt>
              </c:strCache>
            </c:strRef>
          </c:tx>
          <c:dPt>
            <c:idx val="0"/>
            <c:bubble3D val="1"/>
            <c:spPr>
              <a:solidFill>
                <a:srgbClr val="7E6000"/>
              </a:solidFill>
            </c:spPr>
          </c:dPt>
          <c:dPt>
            <c:idx val="1"/>
            <c:bubble3D val="1"/>
            <c:spPr>
              <a:solidFill>
                <a:srgbClr val="0070C0"/>
              </a:solidFill>
            </c:spPr>
          </c:dPt>
          <c:dPt>
            <c:idx val="2"/>
            <c:bubble3D val="1"/>
            <c:spPr>
              <a:solidFill>
                <a:srgbClr val="FCD904"/>
              </a:solidFill>
            </c:spPr>
          </c:dPt>
          <c:dPt>
            <c:idx val="3"/>
            <c:bubble3D val="1"/>
            <c:spPr>
              <a:solidFill>
                <a:srgbClr val="00B050"/>
              </a:solidFill>
            </c:spPr>
          </c:dPt>
          <c:dLbls>
            <c:dLbl>
              <c:idx val="0"/>
              <c:layout>
                <c:manualLayout>
                  <c:x val="-0.10614780791289972"/>
                  <c:y val="0.14169408329090036"/>
                </c:manualLayout>
              </c:layout>
              <c:tx>
                <c:rich>
                  <a:bodyPr/>
                  <a:lstStyle/>
                  <a:p>
                    <a:r>
                      <a:rPr lang="en-US" dirty="0" smtClean="0"/>
                      <a:t>216,38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0.11125473899095946"/>
                  <c:y val="-9.7071655307126026E-2"/>
                </c:manualLayout>
              </c:layout>
              <c:tx>
                <c:rich>
                  <a:bodyPr/>
                  <a:lstStyle/>
                  <a:p>
                    <a:r>
                      <a:rPr lang="en-US" dirty="0" smtClean="0"/>
                      <a:t>135,46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0.11877405949256344"/>
                  <c:y val="-0.18693637201521962"/>
                </c:manualLayout>
              </c:layout>
              <c:tx>
                <c:rich>
                  <a:bodyPr/>
                  <a:lstStyle/>
                  <a:p>
                    <a:r>
                      <a:rPr lang="en-US" dirty="0" smtClean="0"/>
                      <a:t>398,07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7.4835593467483225E-2"/>
                  <c:y val="0.14020445115344171"/>
                </c:manualLayout>
              </c:layout>
              <c:tx>
                <c:rich>
                  <a:bodyPr/>
                  <a:lstStyle/>
                  <a:p>
                    <a:r>
                      <a:rPr lang="en-US" dirty="0" smtClean="0"/>
                      <a:t>245,47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Arkusz1!$A$2:$A$5</c:f>
              <c:strCache>
                <c:ptCount val="4"/>
                <c:pt idx="0">
                  <c:v>Odpady biodegradowalne z uwzględnieniem bioodpadów</c:v>
                </c:pt>
                <c:pt idx="1">
                  <c:v>Papier i tektura</c:v>
                </c:pt>
                <c:pt idx="2">
                  <c:v>Metale i tworzywa sztuczne</c:v>
                </c:pt>
                <c:pt idx="3">
                  <c:v>Szkło</c:v>
                </c:pt>
              </c:strCache>
            </c:strRef>
          </c:cat>
          <c:val>
            <c:numRef>
              <c:f>Arkusz1!$B$2:$B$5</c:f>
              <c:numCache>
                <c:formatCode>General</c:formatCode>
                <c:ptCount val="4"/>
                <c:pt idx="0">
                  <c:v>217.14</c:v>
                </c:pt>
                <c:pt idx="1">
                  <c:v>135.46</c:v>
                </c:pt>
                <c:pt idx="2">
                  <c:v>398.95</c:v>
                </c:pt>
                <c:pt idx="3">
                  <c:v>135.46</c:v>
                </c:pt>
              </c:numCache>
            </c:numRef>
          </c:val>
        </c:ser>
        <c:dLbls>
          <c:showLegendKey val="0"/>
          <c:showVal val="0"/>
          <c:showCatName val="0"/>
          <c:showSerName val="0"/>
          <c:showPercent val="0"/>
          <c:showBubbleSize val="0"/>
          <c:showLeaderLines val="1"/>
        </c:dLbls>
        <c:firstSliceAng val="0"/>
      </c:pieChart>
    </c:plotArea>
    <c:legend>
      <c:legendPos val="r"/>
      <c:layout/>
      <c:overlay val="0"/>
    </c:legend>
    <c:plotVisOnly val="1"/>
    <c:dispBlanksAs val="gap"/>
    <c:showDLblsOverMax val="0"/>
  </c:chart>
  <c:txPr>
    <a:bodyPr/>
    <a:lstStyle/>
    <a:p>
      <a:pPr>
        <a:defRPr sz="1800"/>
      </a:pPr>
      <a:endParaRPr lang="pl-PL"/>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20"/>
      <c:rotY val="30"/>
      <c:rAngAx val="1"/>
    </c:view3D>
    <c:floor>
      <c:thickness val="0"/>
    </c:floor>
    <c:sideWall>
      <c:thickness val="0"/>
      <c:spPr>
        <a:solidFill>
          <a:srgbClr val="FFC000"/>
        </a:solidFill>
      </c:spPr>
    </c:sideWall>
    <c:backWall>
      <c:thickness val="0"/>
      <c:spPr>
        <a:solidFill>
          <a:srgbClr val="FFC000"/>
        </a:solidFill>
      </c:spPr>
    </c:backWall>
    <c:plotArea>
      <c:layout>
        <c:manualLayout>
          <c:layoutTarget val="inner"/>
          <c:xMode val="edge"/>
          <c:yMode val="edge"/>
          <c:x val="8.8089819090592394E-2"/>
          <c:y val="7.9165530111404453E-2"/>
          <c:w val="0.71629620881348044"/>
          <c:h val="0.79048421082598896"/>
        </c:manualLayout>
      </c:layout>
      <c:bar3DChart>
        <c:barDir val="col"/>
        <c:grouping val="stacked"/>
        <c:varyColors val="0"/>
        <c:ser>
          <c:idx val="0"/>
          <c:order val="0"/>
          <c:tx>
            <c:strRef>
              <c:f>Arkusz1!$B$1</c:f>
              <c:strCache>
                <c:ptCount val="1"/>
                <c:pt idx="0">
                  <c:v>zmieszane</c:v>
                </c:pt>
              </c:strCache>
            </c:strRef>
          </c:tx>
          <c:invertIfNegative val="0"/>
          <c:dLbls>
            <c:dLbl>
              <c:idx val="0"/>
              <c:layout>
                <c:manualLayout>
                  <c:x val="3.2657935966298531E-3"/>
                  <c:y val="1.9069668471025109E-2"/>
                </c:manualLayout>
              </c:layout>
              <c:tx>
                <c:rich>
                  <a:bodyPr/>
                  <a:lstStyle/>
                  <a:p>
                    <a:r>
                      <a:rPr lang="pl-PL" b="1" dirty="0" smtClean="0"/>
                      <a:t>1569,7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pl-PL" b="1" dirty="0" smtClean="0"/>
                      <a:t>1717,8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pl-PL" b="1" dirty="0" smtClean="0"/>
                      <a:t>2</a:t>
                    </a:r>
                    <a:r>
                      <a:rPr lang="pl-PL" b="1" baseline="0" dirty="0" smtClean="0"/>
                      <a:t> 895,8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9.6190441926914203E-3"/>
                </c:manualLayout>
              </c:layout>
              <c:tx>
                <c:rich>
                  <a:bodyPr/>
                  <a:lstStyle/>
                  <a:p>
                    <a:r>
                      <a:rPr lang="pl-PL" b="1" dirty="0" smtClean="0"/>
                      <a:t>2933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0149396312009434E-3"/>
                  <c:y val="1.8255596872678633E-2"/>
                </c:manualLayout>
              </c:layout>
              <c:tx>
                <c:rich>
                  <a:bodyPr/>
                  <a:lstStyle/>
                  <a:p>
                    <a:r>
                      <a:rPr lang="pl-PL" b="1" dirty="0" smtClean="0"/>
                      <a:t>2972,8</a:t>
                    </a:r>
                    <a:endParaRPr lang="en-US" b="1" dirty="0"/>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5.992707889212516E-3"/>
                  <c:y val="4.6329274960734213E-3"/>
                </c:manualLayout>
              </c:layout>
              <c:tx>
                <c:rich>
                  <a:bodyPr/>
                  <a:lstStyle/>
                  <a:p>
                    <a:r>
                      <a:rPr lang="pl-PL" dirty="0" smtClean="0"/>
                      <a:t>2498,8</a:t>
                    </a:r>
                    <a:endParaRPr lang="en-US" dirty="0"/>
                  </a:p>
                </c:rich>
              </c:tx>
              <c:showLegendKey val="0"/>
              <c:showVal val="1"/>
              <c:showCatName val="0"/>
              <c:showSerName val="0"/>
              <c:showPercent val="0"/>
              <c:showBubbleSize val="0"/>
            </c:dLbl>
            <c:dLbl>
              <c:idx val="6"/>
              <c:layout/>
              <c:tx>
                <c:rich>
                  <a:bodyPr/>
                  <a:lstStyle/>
                  <a:p>
                    <a:r>
                      <a:rPr lang="pl-PL" smtClean="0"/>
                      <a:t>2876,3</a:t>
                    </a:r>
                    <a:endParaRPr lang="en-US"/>
                  </a:p>
                </c:rich>
              </c:tx>
              <c:showLegendKey val="0"/>
              <c:showVal val="1"/>
              <c:showCatName val="0"/>
              <c:showSerName val="0"/>
              <c:showPercent val="0"/>
              <c:showBubbleSize val="0"/>
            </c:dLbl>
            <c:dLbl>
              <c:idx val="7"/>
              <c:tx>
                <c:rich>
                  <a:bodyPr rot="-5400000" vert="horz"/>
                  <a:lstStyle/>
                  <a:p>
                    <a:pPr>
                      <a:defRPr/>
                    </a:pPr>
                    <a:r>
                      <a:rPr lang="en-US" b="1" dirty="0" smtClean="0"/>
                      <a:t>2876,3</a:t>
                    </a:r>
                    <a:endParaRPr lang="en-US" b="1" dirty="0"/>
                  </a:p>
                </c:rich>
              </c:tx>
              <c:spPr/>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5400000" vert="horz"/>
              <a:lstStyle/>
              <a:p>
                <a:pPr>
                  <a:defRPr b="1"/>
                </a:pPr>
                <a:endParaRPr lang="pl-PL"/>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Arkusz1!$A$2:$A$8</c:f>
              <c:numCache>
                <c:formatCode>General</c:formatCode>
                <c:ptCount val="7"/>
                <c:pt idx="0">
                  <c:v>2014</c:v>
                </c:pt>
                <c:pt idx="1">
                  <c:v>2015</c:v>
                </c:pt>
                <c:pt idx="2">
                  <c:v>2016</c:v>
                </c:pt>
                <c:pt idx="3">
                  <c:v>2017</c:v>
                </c:pt>
                <c:pt idx="4">
                  <c:v>2018</c:v>
                </c:pt>
                <c:pt idx="5">
                  <c:v>2019</c:v>
                </c:pt>
                <c:pt idx="6">
                  <c:v>2020</c:v>
                </c:pt>
              </c:numCache>
            </c:numRef>
          </c:cat>
          <c:val>
            <c:numRef>
              <c:f>Arkusz1!$B$2:$B$8</c:f>
              <c:numCache>
                <c:formatCode>General</c:formatCode>
                <c:ptCount val="7"/>
                <c:pt idx="0">
                  <c:v>1560.7</c:v>
                </c:pt>
                <c:pt idx="1">
                  <c:v>1717.8</c:v>
                </c:pt>
                <c:pt idx="2">
                  <c:v>2895.88</c:v>
                </c:pt>
                <c:pt idx="3">
                  <c:v>2933.02</c:v>
                </c:pt>
                <c:pt idx="4">
                  <c:v>2972.83</c:v>
                </c:pt>
                <c:pt idx="5">
                  <c:v>2498.83</c:v>
                </c:pt>
                <c:pt idx="6">
                  <c:v>2876.33</c:v>
                </c:pt>
              </c:numCache>
            </c:numRef>
          </c:val>
        </c:ser>
        <c:ser>
          <c:idx val="1"/>
          <c:order val="1"/>
          <c:tx>
            <c:strRef>
              <c:f>Arkusz1!$C$1</c:f>
              <c:strCache>
                <c:ptCount val="1"/>
                <c:pt idx="0">
                  <c:v>selektywnie</c:v>
                </c:pt>
              </c:strCache>
            </c:strRef>
          </c:tx>
          <c:spPr>
            <a:solidFill>
              <a:srgbClr val="FF0000"/>
            </a:solidFill>
          </c:spPr>
          <c:invertIfNegative val="0"/>
          <c:dPt>
            <c:idx val="0"/>
            <c:invertIfNegative val="0"/>
            <c:bubble3D val="0"/>
          </c:dPt>
          <c:dPt>
            <c:idx val="1"/>
            <c:invertIfNegative val="0"/>
            <c:bubble3D val="0"/>
          </c:dPt>
          <c:dPt>
            <c:idx val="2"/>
            <c:invertIfNegative val="0"/>
            <c:bubble3D val="0"/>
          </c:dPt>
          <c:dPt>
            <c:idx val="3"/>
            <c:invertIfNegative val="0"/>
            <c:bubble3D val="0"/>
          </c:dPt>
          <c:dLbls>
            <c:dLbl>
              <c:idx val="0"/>
              <c:layout>
                <c:manualLayout>
                  <c:x val="1.9914693703868337E-3"/>
                  <c:y val="-3.1169652552552912E-2"/>
                </c:manualLayout>
              </c:layout>
              <c:tx>
                <c:rich>
                  <a:bodyPr/>
                  <a:lstStyle/>
                  <a:p>
                    <a:r>
                      <a:rPr lang="pl-PL" dirty="0" smtClean="0"/>
                      <a:t>746,08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4978154621940663E-2"/>
                  <c:y val="-1.0349067968482804E-2"/>
                </c:manualLayout>
              </c:layout>
              <c:tx>
                <c:rich>
                  <a:bodyPr/>
                  <a:lstStyle/>
                  <a:p>
                    <a:r>
                      <a:rPr lang="pl-PL" dirty="0" smtClean="0"/>
                      <a:t>653,08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6.7791053483387143E-3"/>
                  <c:y val="-1.2838987389200765E-2"/>
                </c:manualLayout>
              </c:layout>
              <c:tx>
                <c:rich>
                  <a:bodyPr/>
                  <a:lstStyle/>
                  <a:p>
                    <a:r>
                      <a:rPr lang="pl-PL" dirty="0" smtClean="0"/>
                      <a:t>799,34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40448566939274E-3"/>
                  <c:y val="-6.6595525311340716E-4"/>
                </c:manualLayout>
              </c:layout>
              <c:tx>
                <c:rich>
                  <a:bodyPr/>
                  <a:lstStyle/>
                  <a:p>
                    <a:r>
                      <a:rPr lang="pl-PL" sz="1600" b="1" baseline="0" dirty="0" smtClean="0">
                        <a:solidFill>
                          <a:schemeClr val="tx1"/>
                        </a:solidFill>
                      </a:rPr>
                      <a:t>837,67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delete val="1"/>
              <c:extLst>
                <c:ext xmlns:c15="http://schemas.microsoft.com/office/drawing/2012/chart" uri="{CE6537A1-D6FC-4f65-9D91-7224C49458BB}"/>
              </c:extLst>
            </c:dLbl>
            <c:dLbl>
              <c:idx val="5"/>
              <c:layout>
                <c:manualLayout>
                  <c:x val="1.1398188828756543E-2"/>
                  <c:y val="9.7366802980190844E-3"/>
                </c:manualLayout>
              </c:layout>
              <c:tx>
                <c:rich>
                  <a:bodyPr/>
                  <a:lstStyle/>
                  <a:p>
                    <a:r>
                      <a:rPr lang="pl-PL" dirty="0" smtClean="0"/>
                      <a:t>655,55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manualLayout>
                  <c:x val="1.0867784681867715E-2"/>
                  <c:y val="-1.7762732245436782E-2"/>
                </c:manualLayout>
              </c:layout>
              <c:tx>
                <c:rich>
                  <a:bodyPr/>
                  <a:lstStyle/>
                  <a:p>
                    <a:r>
                      <a:rPr lang="pl-PL" dirty="0" smtClean="0"/>
                      <a:t>995,38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1.6197179905180603E-2"/>
                  <c:y val="-2.3587020717841391E-2"/>
                </c:manualLayout>
              </c:layout>
              <c:tx>
                <c:rich>
                  <a:bodyPr/>
                  <a:lstStyle/>
                  <a:p>
                    <a:r>
                      <a:rPr lang="en-US" dirty="0" smtClean="0"/>
                      <a:t>995,3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1600" b="1" baseline="0">
                    <a:solidFill>
                      <a:schemeClr val="tx1"/>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Arkusz1!$A$2:$A$8</c:f>
              <c:numCache>
                <c:formatCode>General</c:formatCode>
                <c:ptCount val="7"/>
                <c:pt idx="0">
                  <c:v>2014</c:v>
                </c:pt>
                <c:pt idx="1">
                  <c:v>2015</c:v>
                </c:pt>
                <c:pt idx="2">
                  <c:v>2016</c:v>
                </c:pt>
                <c:pt idx="3">
                  <c:v>2017</c:v>
                </c:pt>
                <c:pt idx="4">
                  <c:v>2018</c:v>
                </c:pt>
                <c:pt idx="5">
                  <c:v>2019</c:v>
                </c:pt>
                <c:pt idx="6">
                  <c:v>2020</c:v>
                </c:pt>
              </c:numCache>
            </c:numRef>
          </c:cat>
          <c:val>
            <c:numRef>
              <c:f>Arkusz1!$C$2:$C$8</c:f>
              <c:numCache>
                <c:formatCode>General</c:formatCode>
                <c:ptCount val="7"/>
                <c:pt idx="0">
                  <c:v>746.08</c:v>
                </c:pt>
                <c:pt idx="1">
                  <c:v>653.08000000000004</c:v>
                </c:pt>
                <c:pt idx="2">
                  <c:v>799.34100000000001</c:v>
                </c:pt>
                <c:pt idx="3">
                  <c:v>837.67</c:v>
                </c:pt>
                <c:pt idx="4">
                  <c:v>678.31</c:v>
                </c:pt>
                <c:pt idx="5">
                  <c:v>655.55899999999997</c:v>
                </c:pt>
                <c:pt idx="6">
                  <c:v>995.3</c:v>
                </c:pt>
              </c:numCache>
            </c:numRef>
          </c:val>
        </c:ser>
        <c:ser>
          <c:idx val="2"/>
          <c:order val="2"/>
          <c:tx>
            <c:strRef>
              <c:f>Arkusz1!$D$1</c:f>
              <c:strCache>
                <c:ptCount val="1"/>
                <c:pt idx="0">
                  <c:v>PSZOK</c:v>
                </c:pt>
              </c:strCache>
            </c:strRef>
          </c:tx>
          <c:spPr>
            <a:solidFill>
              <a:schemeClr val="tx1"/>
            </a:solidFill>
          </c:spPr>
          <c:invertIfNegative val="0"/>
          <c:dLbls>
            <c:dLbl>
              <c:idx val="1"/>
              <c:layout>
                <c:manualLayout>
                  <c:x val="5.7389729814122797E-3"/>
                  <c:y val="-8.9913756859259647E-2"/>
                </c:manualLayout>
              </c:layout>
              <c:tx>
                <c:rich>
                  <a:bodyPr/>
                  <a:lstStyle/>
                  <a:p>
                    <a:r>
                      <a:rPr lang="en-US" sz="1600" dirty="0"/>
                      <a:t>377,82</a:t>
                    </a:r>
                  </a:p>
                </c:rich>
              </c:tx>
              <c:showLegendKey val="0"/>
              <c:showVal val="1"/>
              <c:showCatName val="0"/>
              <c:showSerName val="0"/>
              <c:showPercent val="0"/>
              <c:showBubbleSize val="0"/>
            </c:dLbl>
            <c:dLbl>
              <c:idx val="2"/>
              <c:layout>
                <c:manualLayout>
                  <c:x val="4.3293094998756183E-3"/>
                  <c:y val="-3.3429836771949085E-2"/>
                </c:manualLayout>
              </c:layout>
              <c:tx>
                <c:rich>
                  <a:bodyPr/>
                  <a:lstStyle/>
                  <a:p>
                    <a:r>
                      <a:rPr lang="en-US" sz="1600" dirty="0"/>
                      <a:t>560,91</a:t>
                    </a:r>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3042297360592098E-3"/>
                  <c:y val="-3.8040435594302188E-2"/>
                </c:manualLayout>
              </c:layout>
              <c:tx>
                <c:rich>
                  <a:bodyPr/>
                  <a:lstStyle/>
                  <a:p>
                    <a:r>
                      <a:rPr lang="en-US" sz="1600" dirty="0" smtClean="0"/>
                      <a:t>599,78</a:t>
                    </a:r>
                    <a:endParaRPr lang="en-US" sz="1600" dirty="0"/>
                  </a:p>
                </c:rich>
              </c:tx>
              <c:showLegendKey val="0"/>
              <c:showVal val="1"/>
              <c:showCatName val="0"/>
              <c:showSerName val="0"/>
              <c:showPercent val="0"/>
              <c:showBubbleSize val="0"/>
            </c:dLbl>
            <c:dLbl>
              <c:idx val="4"/>
              <c:layout>
                <c:manualLayout>
                  <c:x val="1.5782175698883665E-2"/>
                  <c:y val="-3.4582214176638329E-2"/>
                </c:manualLayout>
              </c:layout>
              <c:tx>
                <c:rich>
                  <a:bodyPr/>
                  <a:lstStyle/>
                  <a:p>
                    <a:r>
                      <a:rPr lang="pl-PL" sz="1600" dirty="0" smtClean="0"/>
                      <a:t>552,78</a:t>
                    </a:r>
                    <a:endParaRPr lang="en-US" sz="1600" dirty="0"/>
                  </a:p>
                </c:rich>
              </c:tx>
              <c:showLegendKey val="0"/>
              <c:showVal val="1"/>
              <c:showCatName val="0"/>
              <c:showSerName val="0"/>
              <c:showPercent val="0"/>
              <c:showBubbleSize val="0"/>
              <c:extLst>
                <c:ext xmlns:c15="http://schemas.microsoft.com/office/drawing/2012/chart" uri="{CE6537A1-D6FC-4f65-9D91-7224C49458BB}">
                  <c15:layout/>
                </c:ext>
              </c:extLst>
            </c:dLbl>
            <c:dLbl>
              <c:idx val="5"/>
              <c:delete val="1"/>
              <c:extLst>
                <c:ext xmlns:c15="http://schemas.microsoft.com/office/drawing/2012/chart" uri="{CE6537A1-D6FC-4f65-9D91-7224C49458BB}">
                  <c15:layout/>
                </c:ext>
              </c:extLst>
            </c:dLbl>
            <c:dLbl>
              <c:idx val="6"/>
              <c:layout>
                <c:manualLayout>
                  <c:x val="1.0798119936787068E-2"/>
                  <c:y val="-1.684787194131528E-2"/>
                </c:manualLayout>
              </c:layout>
              <c:tx>
                <c:rich>
                  <a:bodyPr/>
                  <a:lstStyle/>
                  <a:p>
                    <a:r>
                      <a:rPr lang="pl-PL" sz="1600" dirty="0" smtClean="0"/>
                      <a:t>551,52</a:t>
                    </a:r>
                    <a:endParaRPr lang="en-US" sz="1600" dirty="0"/>
                  </a:p>
                </c:rich>
              </c:tx>
              <c:showLegendKey val="0"/>
              <c:showVal val="1"/>
              <c:showCatName val="0"/>
              <c:showSerName val="0"/>
              <c:showPercent val="0"/>
              <c:showBubbleSize val="0"/>
              <c:extLst>
                <c:ext xmlns:c15="http://schemas.microsoft.com/office/drawing/2012/chart" uri="{CE6537A1-D6FC-4f65-9D91-7224C49458BB}">
                  <c15:layout/>
                </c:ext>
              </c:extLst>
            </c:dLbl>
            <c:dLbl>
              <c:idx val="7"/>
              <c:layout>
                <c:manualLayout>
                  <c:x val="2.1103901691823142E-2"/>
                  <c:y val="-2.4572825454351736E-2"/>
                </c:manualLayout>
              </c:layout>
              <c:tx>
                <c:rich>
                  <a:bodyPr/>
                  <a:lstStyle/>
                  <a:p>
                    <a:r>
                      <a:rPr lang="en-US" baseline="0" dirty="0" smtClean="0">
                        <a:solidFill>
                          <a:schemeClr val="bg1"/>
                        </a:solidFill>
                      </a:rPr>
                      <a:t>551,5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b="1" baseline="0">
                    <a:solidFill>
                      <a:schemeClr val="bg1"/>
                    </a:solidFill>
                  </a:defRPr>
                </a:pPr>
                <a:endParaRPr lang="pl-PL"/>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Arkusz1!$A$2:$A$8</c:f>
              <c:numCache>
                <c:formatCode>General</c:formatCode>
                <c:ptCount val="7"/>
                <c:pt idx="0">
                  <c:v>2014</c:v>
                </c:pt>
                <c:pt idx="1">
                  <c:v>2015</c:v>
                </c:pt>
                <c:pt idx="2">
                  <c:v>2016</c:v>
                </c:pt>
                <c:pt idx="3">
                  <c:v>2017</c:v>
                </c:pt>
                <c:pt idx="4">
                  <c:v>2018</c:v>
                </c:pt>
                <c:pt idx="5">
                  <c:v>2019</c:v>
                </c:pt>
                <c:pt idx="6">
                  <c:v>2020</c:v>
                </c:pt>
              </c:numCache>
            </c:numRef>
          </c:cat>
          <c:val>
            <c:numRef>
              <c:f>Arkusz1!$D$2:$D$8</c:f>
              <c:numCache>
                <c:formatCode>General</c:formatCode>
                <c:ptCount val="7"/>
                <c:pt idx="1">
                  <c:v>377.82</c:v>
                </c:pt>
                <c:pt idx="2">
                  <c:v>560.91</c:v>
                </c:pt>
                <c:pt idx="3">
                  <c:v>599.78200000000004</c:v>
                </c:pt>
                <c:pt idx="4">
                  <c:v>552.34299999999996</c:v>
                </c:pt>
                <c:pt idx="5">
                  <c:v>516.93100000000004</c:v>
                </c:pt>
                <c:pt idx="6">
                  <c:v>551.52</c:v>
                </c:pt>
              </c:numCache>
            </c:numRef>
          </c:val>
        </c:ser>
        <c:dLbls>
          <c:showLegendKey val="0"/>
          <c:showVal val="0"/>
          <c:showCatName val="0"/>
          <c:showSerName val="0"/>
          <c:showPercent val="0"/>
          <c:showBubbleSize val="0"/>
        </c:dLbls>
        <c:gapWidth val="150"/>
        <c:shape val="box"/>
        <c:axId val="231230976"/>
        <c:axId val="121572736"/>
        <c:axId val="0"/>
      </c:bar3DChart>
      <c:dateAx>
        <c:axId val="231230976"/>
        <c:scaling>
          <c:orientation val="minMax"/>
        </c:scaling>
        <c:delete val="0"/>
        <c:axPos val="b"/>
        <c:numFmt formatCode="General" sourceLinked="0"/>
        <c:majorTickMark val="out"/>
        <c:minorTickMark val="out"/>
        <c:tickLblPos val="nextTo"/>
        <c:crossAx val="121572736"/>
        <c:crosses val="autoZero"/>
        <c:auto val="0"/>
        <c:lblOffset val="100"/>
        <c:baseTimeUnit val="days"/>
      </c:dateAx>
      <c:valAx>
        <c:axId val="121572736"/>
        <c:scaling>
          <c:orientation val="minMax"/>
        </c:scaling>
        <c:delete val="0"/>
        <c:axPos val="l"/>
        <c:majorGridlines/>
        <c:numFmt formatCode="General" sourceLinked="1"/>
        <c:majorTickMark val="out"/>
        <c:minorTickMark val="none"/>
        <c:tickLblPos val="nextTo"/>
        <c:crossAx val="231230976"/>
        <c:crosses val="autoZero"/>
        <c:crossBetween val="between"/>
      </c:valAx>
    </c:plotArea>
    <c:legend>
      <c:legendPos val="r"/>
      <c:layout>
        <c:manualLayout>
          <c:xMode val="edge"/>
          <c:yMode val="edge"/>
          <c:x val="0.78514212372577663"/>
          <c:y val="0.17836006791693754"/>
          <c:w val="0.21485787627422337"/>
          <c:h val="0.46647361972973422"/>
        </c:manualLayout>
      </c:layout>
      <c:overlay val="0"/>
    </c:legend>
    <c:plotVisOnly val="1"/>
    <c:dispBlanksAs val="gap"/>
    <c:showDLblsOverMax val="0"/>
  </c:chart>
  <c:txPr>
    <a:bodyPr/>
    <a:lstStyle/>
    <a:p>
      <a:pPr>
        <a:defRPr sz="1800"/>
      </a:pPr>
      <a:endParaRPr lang="pl-PL"/>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7.3250418646455734E-2"/>
          <c:y val="7.6908277206895026E-2"/>
          <c:w val="0.7483097116193439"/>
          <c:h val="0.77188254192234884"/>
        </c:manualLayout>
      </c:layout>
      <c:barChart>
        <c:barDir val="col"/>
        <c:grouping val="clustered"/>
        <c:varyColors val="0"/>
        <c:ser>
          <c:idx val="0"/>
          <c:order val="0"/>
          <c:tx>
            <c:strRef>
              <c:f>Arkusz1!$B$1</c:f>
              <c:strCache>
                <c:ptCount val="1"/>
                <c:pt idx="0">
                  <c:v>Odpady zmieszane</c:v>
                </c:pt>
              </c:strCache>
            </c:strRef>
          </c:tx>
          <c:invertIfNegative val="0"/>
          <c:dLbls>
            <c:dLbl>
              <c:idx val="0"/>
              <c:layout/>
              <c:tx>
                <c:rich>
                  <a:bodyPr/>
                  <a:lstStyle/>
                  <a:p>
                    <a:r>
                      <a:rPr lang="en-US" dirty="0" smtClean="0"/>
                      <a:t>138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tx>
                <c:rich>
                  <a:bodyPr/>
                  <a:lstStyle/>
                  <a:p>
                    <a:r>
                      <a:rPr lang="en-US" dirty="0" smtClean="0"/>
                      <a:t>143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tx>
                <c:rich>
                  <a:bodyPr/>
                  <a:lstStyle/>
                  <a:p>
                    <a:r>
                      <a:rPr lang="en-US" dirty="0" smtClean="0"/>
                      <a:t>265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manualLayout>
                  <c:x val="8.0114668693042103E-3"/>
                  <c:y val="9.9192143773935634E-3"/>
                </c:manualLayout>
              </c:layout>
              <c:tx>
                <c:rich>
                  <a:bodyPr/>
                  <a:lstStyle/>
                  <a:p>
                    <a:r>
                      <a:rPr lang="en-US" dirty="0" smtClean="0"/>
                      <a:t>250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0"/>
            <c:showCatName val="0"/>
            <c:showSerName val="0"/>
            <c:showPercent val="0"/>
            <c:showBubbleSize val="0"/>
            <c:extLst>
              <c:ext xmlns:c15="http://schemas.microsoft.com/office/drawing/2012/chart" uri="{CE6537A1-D6FC-4f65-9D91-7224C49458BB}">
                <c15:showLeaderLines val="0"/>
              </c:ext>
            </c:extLst>
          </c:dLbls>
          <c:cat>
            <c:strRef>
              <c:f>Arkusz1!$A$2:$A$8</c:f>
              <c:strCache>
                <c:ptCount val="7"/>
                <c:pt idx="0">
                  <c:v>2014r.</c:v>
                </c:pt>
                <c:pt idx="1">
                  <c:v>2015r.</c:v>
                </c:pt>
                <c:pt idx="2">
                  <c:v>2016r. </c:v>
                </c:pt>
                <c:pt idx="3">
                  <c:v>2017r.</c:v>
                </c:pt>
                <c:pt idx="4">
                  <c:v>2018r.</c:v>
                </c:pt>
                <c:pt idx="5">
                  <c:v>2019r</c:v>
                </c:pt>
                <c:pt idx="6">
                  <c:v>2020r.</c:v>
                </c:pt>
              </c:strCache>
            </c:strRef>
          </c:cat>
          <c:val>
            <c:numRef>
              <c:f>Arkusz1!$B$2:$B$8</c:f>
              <c:numCache>
                <c:formatCode>General</c:formatCode>
                <c:ptCount val="7"/>
                <c:pt idx="0">
                  <c:v>143</c:v>
                </c:pt>
                <c:pt idx="1">
                  <c:v>158</c:v>
                </c:pt>
                <c:pt idx="2">
                  <c:v>265</c:v>
                </c:pt>
                <c:pt idx="3">
                  <c:v>268</c:v>
                </c:pt>
                <c:pt idx="4">
                  <c:v>269</c:v>
                </c:pt>
                <c:pt idx="5">
                  <c:v>250</c:v>
                </c:pt>
                <c:pt idx="6">
                  <c:v>259</c:v>
                </c:pt>
              </c:numCache>
            </c:numRef>
          </c:val>
        </c:ser>
        <c:ser>
          <c:idx val="1"/>
          <c:order val="1"/>
          <c:tx>
            <c:strRef>
              <c:f>Arkusz1!$C$1</c:f>
              <c:strCache>
                <c:ptCount val="1"/>
                <c:pt idx="0">
                  <c:v>Odpady selektywne</c:v>
                </c:pt>
              </c:strCache>
            </c:strRef>
          </c:tx>
          <c:spPr>
            <a:solidFill>
              <a:srgbClr val="FF0000"/>
            </a:solidFill>
          </c:spPr>
          <c:invertIfNegative val="0"/>
          <c:dLbls>
            <c:dLbl>
              <c:idx val="0"/>
              <c:layout>
                <c:manualLayout>
                  <c:x val="1.762522711246926E-2"/>
                  <c:y val="1.040163706089252E-2"/>
                </c:manualLayout>
              </c:layout>
              <c:tx>
                <c:rich>
                  <a:bodyPr/>
                  <a:lstStyle/>
                  <a:p>
                    <a:pPr>
                      <a:defRPr sz="1800" baseline="0"/>
                    </a:pPr>
                    <a:r>
                      <a:rPr lang="en-US" sz="1800" baseline="0" dirty="0" smtClean="0"/>
                      <a:t>57 </a:t>
                    </a:r>
                    <a:endParaRPr lang="en-US" sz="1800" baseline="0"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9227520486330103E-2"/>
                  <c:y val="1.7497129676154573E-2"/>
                </c:manualLayout>
              </c:layout>
              <c:tx>
                <c:rich>
                  <a:bodyPr/>
                  <a:lstStyle/>
                  <a:p>
                    <a:pPr>
                      <a:defRPr sz="1800" baseline="0"/>
                    </a:pPr>
                    <a:r>
                      <a:rPr lang="en-US" sz="1800" baseline="0" dirty="0" smtClean="0"/>
                      <a:t>68 </a:t>
                    </a:r>
                    <a:endParaRPr lang="en-US" sz="1800" baseline="0"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9.2443868920224805E-3"/>
                  <c:y val="6.4715031663147918E-3"/>
                </c:manualLayout>
              </c:layout>
              <c:tx>
                <c:rich>
                  <a:bodyPr/>
                  <a:lstStyle/>
                  <a:p>
                    <a:pPr>
                      <a:defRPr sz="1800" baseline="0"/>
                    </a:pPr>
                    <a:r>
                      <a:rPr lang="en-US" sz="1800" baseline="0" dirty="0" smtClean="0"/>
                      <a:t>124 </a:t>
                    </a:r>
                    <a:endParaRPr lang="en-US" sz="1800" baseline="0"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2.0829813860190945E-2"/>
                  <c:y val="9.9192143773936241E-3"/>
                </c:manualLayout>
              </c:layout>
              <c:tx>
                <c:rich>
                  <a:bodyPr/>
                  <a:lstStyle/>
                  <a:p>
                    <a:pPr>
                      <a:defRPr sz="1800"/>
                    </a:pPr>
                    <a:r>
                      <a:rPr lang="en-US" sz="1800" dirty="0" smtClean="0"/>
                      <a:t>131 </a:t>
                    </a:r>
                    <a:endParaRPr lang="en-US" sz="1800" dirty="0"/>
                  </a:p>
                </c:rich>
              </c:tx>
              <c:spPr/>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1215927452193306E-2"/>
                  <c:y val="-3.306456861831332E-2"/>
                </c:manualLayout>
              </c:layout>
              <c:tx>
                <c:rich>
                  <a:bodyPr/>
                  <a:lstStyle/>
                  <a:p>
                    <a:r>
                      <a:rPr lang="en-US" dirty="0" smtClean="0"/>
                      <a:t>112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5"/>
              <c:layout/>
              <c:tx>
                <c:rich>
                  <a:bodyPr/>
                  <a:lstStyle/>
                  <a:p>
                    <a:r>
                      <a:rPr lang="en-US" dirty="0" smtClean="0"/>
                      <a:t>100 </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6"/>
              <c:layout/>
              <c:tx>
                <c:rich>
                  <a:bodyPr/>
                  <a:lstStyle/>
                  <a:p>
                    <a:r>
                      <a:rPr lang="en-US" dirty="0" smtClean="0"/>
                      <a:t>139</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Arkusz1!$A$2:$A$8</c:f>
              <c:strCache>
                <c:ptCount val="7"/>
                <c:pt idx="0">
                  <c:v>2014r.</c:v>
                </c:pt>
                <c:pt idx="1">
                  <c:v>2015r.</c:v>
                </c:pt>
                <c:pt idx="2">
                  <c:v>2016r. </c:v>
                </c:pt>
                <c:pt idx="3">
                  <c:v>2017r.</c:v>
                </c:pt>
                <c:pt idx="4">
                  <c:v>2018r.</c:v>
                </c:pt>
                <c:pt idx="5">
                  <c:v>2019r</c:v>
                </c:pt>
                <c:pt idx="6">
                  <c:v>2020r.</c:v>
                </c:pt>
              </c:strCache>
            </c:strRef>
          </c:cat>
          <c:val>
            <c:numRef>
              <c:f>Arkusz1!$C$2:$C$8</c:f>
              <c:numCache>
                <c:formatCode>General</c:formatCode>
                <c:ptCount val="7"/>
                <c:pt idx="0">
                  <c:v>68</c:v>
                </c:pt>
                <c:pt idx="1">
                  <c:v>94</c:v>
                </c:pt>
                <c:pt idx="2">
                  <c:v>124</c:v>
                </c:pt>
                <c:pt idx="3">
                  <c:v>131</c:v>
                </c:pt>
                <c:pt idx="4">
                  <c:v>112</c:v>
                </c:pt>
                <c:pt idx="5">
                  <c:v>100</c:v>
                </c:pt>
                <c:pt idx="6">
                  <c:v>139</c:v>
                </c:pt>
              </c:numCache>
            </c:numRef>
          </c:val>
        </c:ser>
        <c:dLbls>
          <c:showLegendKey val="0"/>
          <c:showVal val="0"/>
          <c:showCatName val="0"/>
          <c:showSerName val="0"/>
          <c:showPercent val="0"/>
          <c:showBubbleSize val="0"/>
        </c:dLbls>
        <c:gapWidth val="150"/>
        <c:axId val="231259136"/>
        <c:axId val="121575040"/>
      </c:barChart>
      <c:catAx>
        <c:axId val="231259136"/>
        <c:scaling>
          <c:orientation val="minMax"/>
        </c:scaling>
        <c:delete val="0"/>
        <c:axPos val="b"/>
        <c:numFmt formatCode="General" sourceLinked="0"/>
        <c:majorTickMark val="out"/>
        <c:minorTickMark val="none"/>
        <c:tickLblPos val="nextTo"/>
        <c:txPr>
          <a:bodyPr/>
          <a:lstStyle/>
          <a:p>
            <a:pPr>
              <a:defRPr sz="1400"/>
            </a:pPr>
            <a:endParaRPr lang="pl-PL"/>
          </a:p>
        </c:txPr>
        <c:crossAx val="121575040"/>
        <c:crossesAt val="0"/>
        <c:auto val="1"/>
        <c:lblAlgn val="ctr"/>
        <c:lblOffset val="100"/>
        <c:noMultiLvlLbl val="0"/>
      </c:catAx>
      <c:valAx>
        <c:axId val="121575040"/>
        <c:scaling>
          <c:orientation val="minMax"/>
        </c:scaling>
        <c:delete val="0"/>
        <c:axPos val="l"/>
        <c:majorGridlines/>
        <c:numFmt formatCode="General" sourceLinked="1"/>
        <c:majorTickMark val="out"/>
        <c:minorTickMark val="none"/>
        <c:tickLblPos val="nextTo"/>
        <c:txPr>
          <a:bodyPr/>
          <a:lstStyle/>
          <a:p>
            <a:pPr>
              <a:defRPr sz="1590" baseline="0"/>
            </a:pPr>
            <a:endParaRPr lang="pl-PL"/>
          </a:p>
        </c:txPr>
        <c:crossAx val="231259136"/>
        <c:crosses val="autoZero"/>
        <c:crossBetween val="between"/>
      </c:valAx>
      <c:spPr>
        <a:solidFill>
          <a:srgbClr val="92D050"/>
        </a:solidFill>
      </c:spPr>
    </c:plotArea>
    <c:legend>
      <c:legendPos val="r"/>
      <c:layout>
        <c:manualLayout>
          <c:xMode val="edge"/>
          <c:yMode val="edge"/>
          <c:x val="0.80384731557604716"/>
          <c:y val="0.34650022860707785"/>
          <c:w val="0.19457795859983812"/>
          <c:h val="0.40939175169160358"/>
        </c:manualLayout>
      </c:layout>
      <c:overlay val="0"/>
    </c:legend>
    <c:plotVisOnly val="1"/>
    <c:dispBlanksAs val="gap"/>
    <c:showDLblsOverMax val="0"/>
  </c:chart>
  <c:txPr>
    <a:bodyPr/>
    <a:lstStyle/>
    <a:p>
      <a:pPr>
        <a:defRPr sz="1800"/>
      </a:pPr>
      <a:endParaRPr lang="pl-PL"/>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913632497326723"/>
          <c:y val="3.0344824117087145E-2"/>
          <c:w val="0.56134490133177795"/>
          <c:h val="0.84285558479436562"/>
        </c:manualLayout>
      </c:layout>
      <c:barChart>
        <c:barDir val="col"/>
        <c:grouping val="clustered"/>
        <c:varyColors val="0"/>
        <c:ser>
          <c:idx val="0"/>
          <c:order val="0"/>
          <c:tx>
            <c:strRef>
              <c:f>Arkusz1!$B$1</c:f>
              <c:strCache>
                <c:ptCount val="1"/>
                <c:pt idx="0">
                  <c:v>Dochody </c:v>
                </c:pt>
              </c:strCache>
            </c:strRef>
          </c:tx>
          <c:invertIfNegative val="0"/>
          <c:cat>
            <c:strRef>
              <c:f>Arkusz1!$A$2:$A$5</c:f>
              <c:strCache>
                <c:ptCount val="4"/>
                <c:pt idx="0">
                  <c:v>Rok 2017 </c:v>
                </c:pt>
                <c:pt idx="1">
                  <c:v>Rok 2018 </c:v>
                </c:pt>
                <c:pt idx="2">
                  <c:v>Rok 2019 </c:v>
                </c:pt>
                <c:pt idx="3">
                  <c:v>ROK 2020</c:v>
                </c:pt>
              </c:strCache>
            </c:strRef>
          </c:cat>
          <c:val>
            <c:numRef>
              <c:f>Arkusz1!$B$2:$B$5</c:f>
              <c:numCache>
                <c:formatCode>#,##0.00</c:formatCode>
                <c:ptCount val="4"/>
                <c:pt idx="0">
                  <c:v>1565059.58</c:v>
                </c:pt>
                <c:pt idx="1">
                  <c:v>1593221.28</c:v>
                </c:pt>
                <c:pt idx="2">
                  <c:v>1767185.93</c:v>
                </c:pt>
                <c:pt idx="3">
                  <c:v>2836536.92</c:v>
                </c:pt>
              </c:numCache>
            </c:numRef>
          </c:val>
        </c:ser>
        <c:ser>
          <c:idx val="1"/>
          <c:order val="1"/>
          <c:tx>
            <c:strRef>
              <c:f>Arkusz1!$C$1</c:f>
              <c:strCache>
                <c:ptCount val="1"/>
                <c:pt idx="0">
                  <c:v>Wydatki </c:v>
                </c:pt>
              </c:strCache>
            </c:strRef>
          </c:tx>
          <c:spPr>
            <a:solidFill>
              <a:srgbClr val="FF0000"/>
            </a:solidFill>
          </c:spPr>
          <c:invertIfNegative val="0"/>
          <c:cat>
            <c:strRef>
              <c:f>Arkusz1!$A$2:$A$5</c:f>
              <c:strCache>
                <c:ptCount val="4"/>
                <c:pt idx="0">
                  <c:v>Rok 2017 </c:v>
                </c:pt>
                <c:pt idx="1">
                  <c:v>Rok 2018 </c:v>
                </c:pt>
                <c:pt idx="2">
                  <c:v>Rok 2019 </c:v>
                </c:pt>
                <c:pt idx="3">
                  <c:v>ROK 2020</c:v>
                </c:pt>
              </c:strCache>
            </c:strRef>
          </c:cat>
          <c:val>
            <c:numRef>
              <c:f>Arkusz1!$C$2:$C$5</c:f>
              <c:numCache>
                <c:formatCode>#,##0.00</c:formatCode>
                <c:ptCount val="4"/>
                <c:pt idx="0">
                  <c:v>1448921.92</c:v>
                </c:pt>
                <c:pt idx="1">
                  <c:v>1839508.53</c:v>
                </c:pt>
                <c:pt idx="2">
                  <c:v>1832713.53</c:v>
                </c:pt>
                <c:pt idx="3">
                  <c:v>2512896.2999999998</c:v>
                </c:pt>
              </c:numCache>
            </c:numRef>
          </c:val>
        </c:ser>
        <c:dLbls>
          <c:showLegendKey val="0"/>
          <c:showVal val="0"/>
          <c:showCatName val="0"/>
          <c:showSerName val="0"/>
          <c:showPercent val="0"/>
          <c:showBubbleSize val="0"/>
        </c:dLbls>
        <c:gapWidth val="150"/>
        <c:axId val="232028160"/>
        <c:axId val="230371264"/>
      </c:barChart>
      <c:catAx>
        <c:axId val="232028160"/>
        <c:scaling>
          <c:orientation val="minMax"/>
        </c:scaling>
        <c:delete val="0"/>
        <c:axPos val="b"/>
        <c:numFmt formatCode="General" sourceLinked="0"/>
        <c:majorTickMark val="out"/>
        <c:minorTickMark val="none"/>
        <c:tickLblPos val="nextTo"/>
        <c:crossAx val="230371264"/>
        <c:crosses val="autoZero"/>
        <c:auto val="1"/>
        <c:lblAlgn val="ctr"/>
        <c:lblOffset val="100"/>
        <c:noMultiLvlLbl val="0"/>
      </c:catAx>
      <c:valAx>
        <c:axId val="230371264"/>
        <c:scaling>
          <c:orientation val="minMax"/>
        </c:scaling>
        <c:delete val="0"/>
        <c:axPos val="l"/>
        <c:majorGridlines/>
        <c:numFmt formatCode="#,##0.00" sourceLinked="1"/>
        <c:majorTickMark val="out"/>
        <c:minorTickMark val="none"/>
        <c:tickLblPos val="nextTo"/>
        <c:crossAx val="232028160"/>
        <c:crosses val="autoZero"/>
        <c:crossBetween val="between"/>
      </c:valAx>
      <c:spPr>
        <a:solidFill>
          <a:srgbClr val="92D050"/>
        </a:solidFill>
      </c:spPr>
    </c:plotArea>
    <c:legend>
      <c:legendPos val="r"/>
      <c:layout/>
      <c:overlay val="0"/>
    </c:legend>
    <c:plotVisOnly val="1"/>
    <c:dispBlanksAs val="gap"/>
    <c:showDLblsOverMax val="0"/>
  </c:chart>
  <c:txPr>
    <a:bodyPr/>
    <a:lstStyle/>
    <a:p>
      <a:pPr>
        <a:defRPr sz="1800"/>
      </a:pPr>
      <a:endParaRPr lang="pl-P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13632497326723"/>
          <c:y val="4.7767689638859669E-2"/>
          <c:w val="0.7094930494799262"/>
          <c:h val="0.84285558479436562"/>
        </c:manualLayout>
      </c:layout>
      <c:barChart>
        <c:barDir val="col"/>
        <c:grouping val="clustered"/>
        <c:varyColors val="0"/>
        <c:ser>
          <c:idx val="0"/>
          <c:order val="0"/>
          <c:tx>
            <c:strRef>
              <c:f>Arkusz1!$B$1</c:f>
              <c:strCache>
                <c:ptCount val="1"/>
                <c:pt idx="0">
                  <c:v>Kolumna1</c:v>
                </c:pt>
              </c:strCache>
            </c:strRef>
          </c:tx>
          <c:invertIfNegative val="0"/>
          <c:cat>
            <c:strRef>
              <c:f>Arkusz1!$A$2:$A$8</c:f>
              <c:strCache>
                <c:ptCount val="7"/>
                <c:pt idx="0">
                  <c:v> Sz-ły </c:v>
                </c:pt>
                <c:pt idx="1">
                  <c:v>Wronki </c:v>
                </c:pt>
                <c:pt idx="2">
                  <c:v>Opalenica </c:v>
                </c:pt>
                <c:pt idx="3">
                  <c:v>Kwilcz </c:v>
                </c:pt>
                <c:pt idx="4">
                  <c:v>Pniewy </c:v>
                </c:pt>
                <c:pt idx="5">
                  <c:v>Lwówek </c:v>
                </c:pt>
                <c:pt idx="6">
                  <c:v>Duszniki </c:v>
                </c:pt>
              </c:strCache>
            </c:strRef>
          </c:cat>
          <c:val>
            <c:numRef>
              <c:f>Arkusz1!$B$2:$B$8</c:f>
              <c:numCache>
                <c:formatCode>#,##0.00</c:formatCode>
                <c:ptCount val="7"/>
                <c:pt idx="0">
                  <c:v>27</c:v>
                </c:pt>
                <c:pt idx="1">
                  <c:v>25</c:v>
                </c:pt>
                <c:pt idx="2">
                  <c:v>27</c:v>
                </c:pt>
                <c:pt idx="3">
                  <c:v>19</c:v>
                </c:pt>
                <c:pt idx="4" formatCode="General">
                  <c:v>18</c:v>
                </c:pt>
                <c:pt idx="5" formatCode="General">
                  <c:v>18</c:v>
                </c:pt>
                <c:pt idx="6" formatCode="General">
                  <c:v>12</c:v>
                </c:pt>
              </c:numCache>
            </c:numRef>
          </c:val>
        </c:ser>
        <c:dLbls>
          <c:showLegendKey val="0"/>
          <c:showVal val="0"/>
          <c:showCatName val="0"/>
          <c:showSerName val="0"/>
          <c:showPercent val="0"/>
          <c:showBubbleSize val="0"/>
        </c:dLbls>
        <c:gapWidth val="150"/>
        <c:axId val="232420864"/>
        <c:axId val="230373568"/>
      </c:barChart>
      <c:catAx>
        <c:axId val="232420864"/>
        <c:scaling>
          <c:orientation val="minMax"/>
        </c:scaling>
        <c:delete val="0"/>
        <c:axPos val="b"/>
        <c:numFmt formatCode="General" sourceLinked="0"/>
        <c:majorTickMark val="out"/>
        <c:minorTickMark val="none"/>
        <c:tickLblPos val="nextTo"/>
        <c:crossAx val="230373568"/>
        <c:crosses val="autoZero"/>
        <c:auto val="1"/>
        <c:lblAlgn val="ctr"/>
        <c:lblOffset val="100"/>
        <c:noMultiLvlLbl val="0"/>
      </c:catAx>
      <c:valAx>
        <c:axId val="230373568"/>
        <c:scaling>
          <c:orientation val="minMax"/>
        </c:scaling>
        <c:delete val="0"/>
        <c:axPos val="l"/>
        <c:majorGridlines/>
        <c:numFmt formatCode="#,##0.00" sourceLinked="1"/>
        <c:majorTickMark val="out"/>
        <c:minorTickMark val="none"/>
        <c:tickLblPos val="nextTo"/>
        <c:crossAx val="232420864"/>
        <c:crosses val="autoZero"/>
        <c:crossBetween val="between"/>
      </c:valAx>
      <c:spPr>
        <a:noFill/>
        <a:ln w="25400">
          <a:noFill/>
        </a:ln>
      </c:spPr>
    </c:plotArea>
    <c:plotVisOnly val="1"/>
    <c:dispBlanksAs val="gap"/>
    <c:showDLblsOverMax val="0"/>
  </c:chart>
  <c:txPr>
    <a:bodyPr/>
    <a:lstStyle/>
    <a:p>
      <a:pPr>
        <a:defRPr sz="1800"/>
      </a:pPr>
      <a:endParaRPr lang="pl-PL"/>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2AB57C-C453-42B1-B414-30D28ECD35C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DB6D926F-DABC-4F6D-9178-B0F8D8AF0738}">
      <dgm:prSet custT="1"/>
      <dgm:spPr/>
      <dgm:t>
        <a:bodyPr/>
        <a:lstStyle/>
        <a:p>
          <a:pPr rtl="0"/>
          <a:r>
            <a:rPr lang="pl-PL" sz="1000" b="1" i="0" dirty="0" smtClean="0"/>
            <a:t>Rodzaj i masa odpadów zebranych </a:t>
          </a:r>
          <a:r>
            <a:rPr lang="pl-PL" sz="1000" b="1" i="0" u="sng" dirty="0" smtClean="0"/>
            <a:t>w PSZOK-u </a:t>
          </a:r>
          <a:r>
            <a:rPr lang="pl-PL" sz="1000" b="1" i="0" dirty="0" smtClean="0"/>
            <a:t>w 2020 r. </a:t>
          </a:r>
          <a:br>
            <a:rPr lang="pl-PL" sz="1000" b="1" i="0" dirty="0" smtClean="0"/>
          </a:br>
          <a:r>
            <a:rPr lang="pl-PL" sz="1000" b="1" i="0" dirty="0" smtClean="0"/>
            <a:t>w porównaniu do lat ubiegłych </a:t>
          </a:r>
          <a:endParaRPr lang="pl-PL" sz="1000" dirty="0"/>
        </a:p>
      </dgm:t>
    </dgm:pt>
    <dgm:pt modelId="{49F7F96C-AEF0-4BAC-8DDC-3E02F084D1B8}" type="parTrans" cxnId="{30A5C374-52ED-4FE6-98F2-E7D281033831}">
      <dgm:prSet/>
      <dgm:spPr/>
      <dgm:t>
        <a:bodyPr/>
        <a:lstStyle/>
        <a:p>
          <a:endParaRPr lang="pl-PL"/>
        </a:p>
      </dgm:t>
    </dgm:pt>
    <dgm:pt modelId="{6B54F206-0B33-47ED-AE98-0CB090E30F4E}" type="sibTrans" cxnId="{30A5C374-52ED-4FE6-98F2-E7D281033831}">
      <dgm:prSet/>
      <dgm:spPr/>
      <dgm:t>
        <a:bodyPr/>
        <a:lstStyle/>
        <a:p>
          <a:endParaRPr lang="pl-PL"/>
        </a:p>
      </dgm:t>
    </dgm:pt>
    <dgm:pt modelId="{41F87B79-4B51-48E7-9BF2-1E0466AE4857}" type="pres">
      <dgm:prSet presAssocID="{B92AB57C-C453-42B1-B414-30D28ECD35C9}" presName="Name0" presStyleCnt="0">
        <dgm:presLayoutVars>
          <dgm:dir/>
          <dgm:animLvl val="lvl"/>
          <dgm:resizeHandles val="exact"/>
        </dgm:presLayoutVars>
      </dgm:prSet>
      <dgm:spPr/>
      <dgm:t>
        <a:bodyPr/>
        <a:lstStyle/>
        <a:p>
          <a:endParaRPr lang="pl-PL"/>
        </a:p>
      </dgm:t>
    </dgm:pt>
    <dgm:pt modelId="{F1F87B45-49B2-43A1-9EEB-FD6682C47231}" type="pres">
      <dgm:prSet presAssocID="{DB6D926F-DABC-4F6D-9178-B0F8D8AF0738}" presName="linNode" presStyleCnt="0"/>
      <dgm:spPr/>
    </dgm:pt>
    <dgm:pt modelId="{E74D83E0-AE3C-4687-9496-292896D5A53B}" type="pres">
      <dgm:prSet presAssocID="{DB6D926F-DABC-4F6D-9178-B0F8D8AF0738}" presName="parentText" presStyleLbl="node1" presStyleIdx="0" presStyleCnt="1" custScaleX="203311" custLinFactNeighborX="-2659" custLinFactNeighborY="-45290">
        <dgm:presLayoutVars>
          <dgm:chMax val="1"/>
          <dgm:bulletEnabled val="1"/>
        </dgm:presLayoutVars>
      </dgm:prSet>
      <dgm:spPr/>
      <dgm:t>
        <a:bodyPr/>
        <a:lstStyle/>
        <a:p>
          <a:endParaRPr lang="pl-PL"/>
        </a:p>
      </dgm:t>
    </dgm:pt>
  </dgm:ptLst>
  <dgm:cxnLst>
    <dgm:cxn modelId="{30A5C374-52ED-4FE6-98F2-E7D281033831}" srcId="{B92AB57C-C453-42B1-B414-30D28ECD35C9}" destId="{DB6D926F-DABC-4F6D-9178-B0F8D8AF0738}" srcOrd="0" destOrd="0" parTransId="{49F7F96C-AEF0-4BAC-8DDC-3E02F084D1B8}" sibTransId="{6B54F206-0B33-47ED-AE98-0CB090E30F4E}"/>
    <dgm:cxn modelId="{FA0EA475-034D-4465-B151-B5035F008245}" type="presOf" srcId="{DB6D926F-DABC-4F6D-9178-B0F8D8AF0738}" destId="{E74D83E0-AE3C-4687-9496-292896D5A53B}" srcOrd="0" destOrd="0" presId="urn:microsoft.com/office/officeart/2005/8/layout/vList5"/>
    <dgm:cxn modelId="{DF696F51-9DBA-4951-AFF0-6FF3655A2A8A}" type="presOf" srcId="{B92AB57C-C453-42B1-B414-30D28ECD35C9}" destId="{41F87B79-4B51-48E7-9BF2-1E0466AE4857}" srcOrd="0" destOrd="0" presId="urn:microsoft.com/office/officeart/2005/8/layout/vList5"/>
    <dgm:cxn modelId="{0E7DDED6-F8A5-44EF-ACBF-7F1F090C966F}" type="presParOf" srcId="{41F87B79-4B51-48E7-9BF2-1E0466AE4857}" destId="{F1F87B45-49B2-43A1-9EEB-FD6682C47231}" srcOrd="0" destOrd="0" presId="urn:microsoft.com/office/officeart/2005/8/layout/vList5"/>
    <dgm:cxn modelId="{230B304E-684E-43BB-ADDA-73CD5109219F}" type="presParOf" srcId="{F1F87B45-49B2-43A1-9EEB-FD6682C47231}" destId="{E74D83E0-AE3C-4687-9496-292896D5A53B}"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4D83E0-AE3C-4687-9496-292896D5A53B}">
      <dsp:nvSpPr>
        <dsp:cNvPr id="0" name=""/>
        <dsp:cNvSpPr/>
      </dsp:nvSpPr>
      <dsp:spPr>
        <a:xfrm>
          <a:off x="936114" y="0"/>
          <a:ext cx="5504723" cy="54864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19050" rIns="38100" bIns="19050" numCol="1" spcCol="1270" anchor="ctr" anchorCtr="0">
          <a:noAutofit/>
        </a:bodyPr>
        <a:lstStyle/>
        <a:p>
          <a:pPr lvl="0" algn="ctr" defTabSz="444500" rtl="0">
            <a:lnSpc>
              <a:spcPct val="90000"/>
            </a:lnSpc>
            <a:spcBef>
              <a:spcPct val="0"/>
            </a:spcBef>
            <a:spcAft>
              <a:spcPct val="35000"/>
            </a:spcAft>
          </a:pPr>
          <a:r>
            <a:rPr lang="pl-PL" sz="1000" b="1" i="0" kern="1200" dirty="0" smtClean="0"/>
            <a:t>Rodzaj i masa odpadów zebranych </a:t>
          </a:r>
          <a:r>
            <a:rPr lang="pl-PL" sz="1000" b="1" i="0" u="sng" kern="1200" dirty="0" smtClean="0"/>
            <a:t>w PSZOK-u </a:t>
          </a:r>
          <a:r>
            <a:rPr lang="pl-PL" sz="1000" b="1" i="0" kern="1200" dirty="0" smtClean="0"/>
            <a:t>w 2020 r. </a:t>
          </a:r>
          <a:br>
            <a:rPr lang="pl-PL" sz="1000" b="1" i="0" kern="1200" dirty="0" smtClean="0"/>
          </a:br>
          <a:r>
            <a:rPr lang="pl-PL" sz="1000" b="1" i="0" kern="1200" dirty="0" smtClean="0"/>
            <a:t>w porównaniu do lat ubiegłych </a:t>
          </a:r>
          <a:endParaRPr lang="pl-PL" sz="1000" kern="1200" dirty="0"/>
        </a:p>
      </dsp:txBody>
      <dsp:txXfrm>
        <a:off x="962896" y="26782"/>
        <a:ext cx="5451159" cy="495076"/>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0.04656</cdr:x>
      <cdr:y>0</cdr:y>
    </cdr:from>
    <cdr:to>
      <cdr:x>0.11358</cdr:x>
      <cdr:y>0.05479</cdr:y>
    </cdr:to>
    <cdr:sp macro="" textlink="">
      <cdr:nvSpPr>
        <cdr:cNvPr id="3" name="pole tekstowe 2"/>
        <cdr:cNvSpPr txBox="1"/>
      </cdr:nvSpPr>
      <cdr:spPr>
        <a:xfrm xmlns:a="http://schemas.openxmlformats.org/drawingml/2006/main">
          <a:off x="363370" y="0"/>
          <a:ext cx="523048" cy="2722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400" dirty="0" smtClean="0"/>
            <a:t>Mg</a:t>
          </a:r>
          <a:endParaRPr lang="pl-PL" sz="1400" dirty="0"/>
        </a:p>
      </cdr:txBody>
    </cdr:sp>
  </cdr:relSizeAnchor>
  <cdr:relSizeAnchor xmlns:cdr="http://schemas.openxmlformats.org/drawingml/2006/chartDrawing">
    <cdr:from>
      <cdr:x>0.77504</cdr:x>
      <cdr:y>0.15942</cdr:y>
    </cdr:from>
    <cdr:to>
      <cdr:x>0.8922</cdr:x>
      <cdr:y>0.34346</cdr:y>
    </cdr:to>
    <cdr:sp macro="" textlink="">
      <cdr:nvSpPr>
        <cdr:cNvPr id="5" name="pole tekstowe 4"/>
        <cdr:cNvSpPr txBox="1"/>
      </cdr:nvSpPr>
      <cdr:spPr>
        <a:xfrm xmlns:a="http://schemas.openxmlformats.org/drawingml/2006/main">
          <a:off x="6048672" y="79208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0.77504</cdr:x>
      <cdr:y>0.27536</cdr:y>
    </cdr:from>
    <cdr:to>
      <cdr:x>0.8922</cdr:x>
      <cdr:y>0.4594</cdr:y>
    </cdr:to>
    <cdr:sp macro="" textlink="">
      <cdr:nvSpPr>
        <cdr:cNvPr id="6" name="pole tekstowe 5"/>
        <cdr:cNvSpPr txBox="1"/>
      </cdr:nvSpPr>
      <cdr:spPr>
        <a:xfrm xmlns:a="http://schemas.openxmlformats.org/drawingml/2006/main">
          <a:off x="6048672" y="13681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800" b="1" dirty="0" smtClean="0"/>
            <a:t>551,52</a:t>
          </a:r>
          <a:endParaRPr lang="pl-PL" sz="1800" b="1" dirty="0"/>
        </a:p>
      </cdr:txBody>
    </cdr:sp>
  </cdr:relSizeAnchor>
</c:userShapes>
</file>

<file path=ppt/drawings/drawing2.xml><?xml version="1.0" encoding="utf-8"?>
<c:userShapes xmlns:c="http://schemas.openxmlformats.org/drawingml/2006/chart">
  <cdr:relSizeAnchor xmlns:cdr="http://schemas.openxmlformats.org/drawingml/2006/chartDrawing">
    <cdr:from>
      <cdr:x>0.11501</cdr:x>
      <cdr:y>0.79093</cdr:y>
    </cdr:from>
    <cdr:to>
      <cdr:x>0.22612</cdr:x>
      <cdr:y>1</cdr:y>
    </cdr:to>
    <cdr:sp macro="" textlink="">
      <cdr:nvSpPr>
        <cdr:cNvPr id="2" name="pole tekstowe 1"/>
        <cdr:cNvSpPr txBox="1"/>
      </cdr:nvSpPr>
      <cdr:spPr>
        <a:xfrm xmlns:a="http://schemas.openxmlformats.org/drawingml/2006/main">
          <a:off x="946448" y="426868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0.01001</cdr:x>
      <cdr:y>0.86077</cdr:y>
    </cdr:from>
    <cdr:to>
      <cdr:x>0.29</cdr:x>
      <cdr:y>1</cdr:y>
    </cdr:to>
    <cdr:sp macro="" textlink="">
      <cdr:nvSpPr>
        <cdr:cNvPr id="3" name="pole tekstowe 2"/>
        <cdr:cNvSpPr txBox="1"/>
      </cdr:nvSpPr>
      <cdr:spPr>
        <a:xfrm xmlns:a="http://schemas.openxmlformats.org/drawingml/2006/main">
          <a:off x="82352" y="3764632"/>
          <a:ext cx="2304256" cy="6089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0.02625</cdr:x>
      <cdr:y>0.79093</cdr:y>
    </cdr:from>
    <cdr:to>
      <cdr:x>0.18375</cdr:x>
      <cdr:y>1</cdr:y>
    </cdr:to>
    <cdr:sp macro="" textlink="">
      <cdr:nvSpPr>
        <cdr:cNvPr id="4" name="pole tekstowe 3"/>
        <cdr:cNvSpPr txBox="1"/>
      </cdr:nvSpPr>
      <cdr:spPr>
        <a:xfrm xmlns:a="http://schemas.openxmlformats.org/drawingml/2006/main">
          <a:off x="216024" y="3459163"/>
          <a:ext cx="1296144"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600" dirty="0" smtClean="0">
            <a:solidFill>
              <a:schemeClr val="tx2"/>
            </a:solidFill>
          </a:endParaRPr>
        </a:p>
        <a:p xmlns:a="http://schemas.openxmlformats.org/drawingml/2006/main">
          <a:r>
            <a:rPr lang="pl-PL" sz="1600" dirty="0" smtClean="0">
              <a:solidFill>
                <a:schemeClr val="tx1"/>
              </a:solidFill>
            </a:rPr>
            <a:t>Łącznie razem :</a:t>
          </a:r>
        </a:p>
        <a:p xmlns:a="http://schemas.openxmlformats.org/drawingml/2006/main">
          <a:r>
            <a:rPr lang="pl-PL" sz="1600" b="1" dirty="0" smtClean="0">
              <a:solidFill>
                <a:schemeClr val="tx1"/>
              </a:solidFill>
            </a:rPr>
            <a:t>995,38 Mg </a:t>
          </a:r>
        </a:p>
        <a:p xmlns:a="http://schemas.openxmlformats.org/drawingml/2006/main">
          <a:r>
            <a:rPr lang="pl-PL" sz="1100" dirty="0" smtClean="0"/>
            <a:t> </a:t>
          </a:r>
        </a:p>
        <a:p xmlns:a="http://schemas.openxmlformats.org/drawingml/2006/main">
          <a:endParaRPr lang="pl-PL" sz="1100" dirty="0"/>
        </a:p>
      </cdr:txBody>
    </cdr:sp>
  </cdr:relSizeAnchor>
</c:userShapes>
</file>

<file path=ppt/drawings/drawing3.xml><?xml version="1.0" encoding="utf-8"?>
<c:userShapes xmlns:c="http://schemas.openxmlformats.org/drawingml/2006/chart">
  <cdr:relSizeAnchor xmlns:cdr="http://schemas.openxmlformats.org/drawingml/2006/chartDrawing">
    <cdr:from>
      <cdr:x>0.06179</cdr:x>
      <cdr:y>0.8552</cdr:y>
    </cdr:from>
    <cdr:to>
      <cdr:x>1</cdr:x>
      <cdr:y>1</cdr:y>
    </cdr:to>
    <cdr:sp macro="" textlink="">
      <cdr:nvSpPr>
        <cdr:cNvPr id="2" name="pole tekstowe 1"/>
        <cdr:cNvSpPr txBox="1"/>
      </cdr:nvSpPr>
      <cdr:spPr>
        <a:xfrm xmlns:a="http://schemas.openxmlformats.org/drawingml/2006/main">
          <a:off x="581323" y="4993158"/>
          <a:ext cx="7056784" cy="7647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0.04857</cdr:x>
      <cdr:y>0.79548</cdr:y>
    </cdr:from>
    <cdr:to>
      <cdr:x>0.96763</cdr:x>
      <cdr:y>1</cdr:y>
    </cdr:to>
    <cdr:sp macro="" textlink="">
      <cdr:nvSpPr>
        <cdr:cNvPr id="3" name="pole tekstowe 2"/>
        <cdr:cNvSpPr txBox="1"/>
      </cdr:nvSpPr>
      <cdr:spPr>
        <a:xfrm xmlns:a="http://schemas.openxmlformats.org/drawingml/2006/main">
          <a:off x="365299" y="4201070"/>
          <a:ext cx="6912768" cy="108012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0.47123</cdr:x>
      <cdr:y>0.33333</cdr:y>
    </cdr:from>
    <cdr:to>
      <cdr:x>0.59568</cdr:x>
      <cdr:y>0.40694</cdr:y>
    </cdr:to>
    <cdr:sp macro="" textlink="">
      <cdr:nvSpPr>
        <cdr:cNvPr id="4" name="pole tekstowe 3"/>
        <cdr:cNvSpPr txBox="1"/>
      </cdr:nvSpPr>
      <cdr:spPr>
        <a:xfrm xmlns:a="http://schemas.openxmlformats.org/drawingml/2006/main">
          <a:off x="4171238" y="1224136"/>
          <a:ext cx="1101601" cy="27032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600" b="1" dirty="0" smtClean="0">
              <a:solidFill>
                <a:schemeClr val="tx1"/>
              </a:solidFill>
            </a:rPr>
            <a:t>837,67</a:t>
          </a:r>
          <a:r>
            <a:rPr lang="pl-PL" sz="1800" dirty="0" smtClean="0"/>
            <a:t> </a:t>
          </a:r>
          <a:endParaRPr lang="pl-PL" sz="1800" dirty="0"/>
        </a:p>
      </cdr:txBody>
    </cdr:sp>
  </cdr:relSizeAnchor>
  <cdr:relSizeAnchor xmlns:cdr="http://schemas.openxmlformats.org/drawingml/2006/chartDrawing">
    <cdr:from>
      <cdr:x>0.29915</cdr:x>
      <cdr:y>0.06188</cdr:y>
    </cdr:from>
    <cdr:to>
      <cdr:x>0.42735</cdr:x>
      <cdr:y>0.16536</cdr:y>
    </cdr:to>
    <cdr:sp macro="" textlink="">
      <cdr:nvSpPr>
        <cdr:cNvPr id="5" name="pole tekstowe 4"/>
        <cdr:cNvSpPr txBox="1"/>
      </cdr:nvSpPr>
      <cdr:spPr>
        <a:xfrm xmlns:a="http://schemas.openxmlformats.org/drawingml/2006/main">
          <a:off x="2520279" y="308966"/>
          <a:ext cx="1080076" cy="51669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pl-PL" sz="1800" b="1" dirty="0"/>
        </a:p>
      </cdr:txBody>
    </cdr:sp>
  </cdr:relSizeAnchor>
  <cdr:relSizeAnchor xmlns:cdr="http://schemas.openxmlformats.org/drawingml/2006/chartDrawing">
    <cdr:from>
      <cdr:x>0.57699</cdr:x>
      <cdr:y>0.27451</cdr:y>
    </cdr:from>
    <cdr:to>
      <cdr:x>0.68029</cdr:x>
      <cdr:y>0.5235</cdr:y>
    </cdr:to>
    <cdr:sp macro="" textlink="">
      <cdr:nvSpPr>
        <cdr:cNvPr id="6" name="pole tekstowe 5"/>
        <cdr:cNvSpPr txBox="1"/>
      </cdr:nvSpPr>
      <cdr:spPr>
        <a:xfrm xmlns:a="http://schemas.openxmlformats.org/drawingml/2006/main">
          <a:off x="5107342" y="100811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600" b="1" dirty="0" smtClean="0">
              <a:solidFill>
                <a:schemeClr val="bg1"/>
              </a:solidFill>
            </a:rPr>
            <a:t>516,93</a:t>
          </a:r>
          <a:endParaRPr lang="pl-PL" sz="1600" b="1" dirty="0">
            <a:solidFill>
              <a:schemeClr val="bg1"/>
            </a:solidFill>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0.48214</cdr:x>
      <cdr:y>0.0673</cdr:y>
    </cdr:from>
    <cdr:to>
      <cdr:x>0.60024</cdr:x>
      <cdr:y>0.17404</cdr:y>
    </cdr:to>
    <cdr:sp macro="" textlink="">
      <cdr:nvSpPr>
        <cdr:cNvPr id="2" name="pole tekstowe 1"/>
        <cdr:cNvSpPr txBox="1"/>
      </cdr:nvSpPr>
      <cdr:spPr>
        <a:xfrm xmlns:a="http://schemas.openxmlformats.org/drawingml/2006/main">
          <a:off x="3888432" y="252007"/>
          <a:ext cx="952464" cy="39967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800" dirty="0" smtClean="0">
              <a:latin typeface="Arial" panose="020B0604020202020204" pitchFamily="34" charset="0"/>
              <a:cs typeface="Arial" panose="020B0604020202020204" pitchFamily="34" charset="0"/>
            </a:rPr>
            <a:t>  269 </a:t>
          </a:r>
          <a:endParaRPr lang="pl-PL" sz="1800" dirty="0">
            <a:latin typeface="Arial" panose="020B0604020202020204" pitchFamily="34" charset="0"/>
            <a:cs typeface="Arial" panose="020B0604020202020204" pitchFamily="34" charset="0"/>
          </a:endParaRPr>
        </a:p>
      </cdr:txBody>
    </cdr:sp>
  </cdr:relSizeAnchor>
  <cdr:relSizeAnchor xmlns:cdr="http://schemas.openxmlformats.org/drawingml/2006/chartDrawing">
    <cdr:from>
      <cdr:x>0.69643</cdr:x>
      <cdr:y>0.09048</cdr:y>
    </cdr:from>
    <cdr:to>
      <cdr:x>0.82362</cdr:x>
      <cdr:y>0.17404</cdr:y>
    </cdr:to>
    <cdr:sp macro="" textlink="">
      <cdr:nvSpPr>
        <cdr:cNvPr id="3" name="pole tekstowe 2"/>
        <cdr:cNvSpPr txBox="1"/>
      </cdr:nvSpPr>
      <cdr:spPr>
        <a:xfrm xmlns:a="http://schemas.openxmlformats.org/drawingml/2006/main">
          <a:off x="5616624" y="338803"/>
          <a:ext cx="1025774" cy="31288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pl-PL" sz="1800" dirty="0" smtClean="0">
              <a:latin typeface="Arial" panose="020B0604020202020204" pitchFamily="34" charset="0"/>
              <a:cs typeface="Arial" panose="020B0604020202020204" pitchFamily="34" charset="0"/>
            </a:rPr>
            <a:t>  259  </a:t>
          </a:r>
          <a:endParaRPr lang="pl-PL" sz="1100" dirty="0"/>
        </a:p>
      </cdr:txBody>
    </cdr:sp>
  </cdr:relSizeAnchor>
  <cdr:relSizeAnchor xmlns:cdr="http://schemas.openxmlformats.org/drawingml/2006/chartDrawing">
    <cdr:from>
      <cdr:x>0.05509</cdr:x>
      <cdr:y>0.07499</cdr:y>
    </cdr:from>
    <cdr:to>
      <cdr:x>0.17046</cdr:x>
      <cdr:y>0.31305</cdr:y>
    </cdr:to>
    <cdr:sp macro="" textlink="">
      <cdr:nvSpPr>
        <cdr:cNvPr id="4" name="pole tekstowe 3"/>
        <cdr:cNvSpPr txBox="1"/>
      </cdr:nvSpPr>
      <cdr:spPr>
        <a:xfrm xmlns:a="http://schemas.openxmlformats.org/drawingml/2006/main">
          <a:off x="436672" y="28803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cdr:x>
      <cdr:y>0</cdr:y>
    </cdr:from>
    <cdr:to>
      <cdr:x>0.11537</cdr:x>
      <cdr:y>0.23806</cdr:y>
    </cdr:to>
    <cdr:sp macro="" textlink="">
      <cdr:nvSpPr>
        <cdr:cNvPr id="5" name="pole tekstowe 4"/>
        <cdr:cNvSpPr txBox="1"/>
      </cdr:nvSpPr>
      <cdr:spPr>
        <a:xfrm xmlns:a="http://schemas.openxmlformats.org/drawingml/2006/main">
          <a:off x="0" y="-11967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0.0566</cdr:x>
      <cdr:y>0.05769</cdr:y>
    </cdr:from>
    <cdr:to>
      <cdr:x>0.1764</cdr:x>
      <cdr:y>0.3019</cdr:y>
    </cdr:to>
    <cdr:sp macro="" textlink="">
      <cdr:nvSpPr>
        <cdr:cNvPr id="6" name="pole tekstowe 5"/>
        <cdr:cNvSpPr txBox="1"/>
      </cdr:nvSpPr>
      <cdr:spPr>
        <a:xfrm xmlns:a="http://schemas.openxmlformats.org/drawingml/2006/main">
          <a:off x="432048" y="21602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0.0283</cdr:x>
      <cdr:y>0.01923</cdr:y>
    </cdr:from>
    <cdr:to>
      <cdr:x>0.1481</cdr:x>
      <cdr:y>0.26343</cdr:y>
    </cdr:to>
    <cdr:sp macro="" textlink="">
      <cdr:nvSpPr>
        <cdr:cNvPr id="7" name="pole tekstowe 6"/>
        <cdr:cNvSpPr txBox="1"/>
      </cdr:nvSpPr>
      <cdr:spPr>
        <a:xfrm xmlns:a="http://schemas.openxmlformats.org/drawingml/2006/main">
          <a:off x="216024" y="7200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cdr:x>
      <cdr:y>0</cdr:y>
    </cdr:from>
    <cdr:to>
      <cdr:x>0.1198</cdr:x>
      <cdr:y>0.2442</cdr:y>
    </cdr:to>
    <cdr:sp macro="" textlink="">
      <cdr:nvSpPr>
        <cdr:cNvPr id="8" name="pole tekstowe 7"/>
        <cdr:cNvSpPr txBox="1"/>
      </cdr:nvSpPr>
      <cdr:spPr>
        <a:xfrm xmlns:a="http://schemas.openxmlformats.org/drawingml/2006/main">
          <a:off x="0" y="-1196752"/>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KG </a:t>
          </a:r>
          <a:endParaRPr lang="pl-PL"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0.2625</cdr:x>
      <cdr:y>0.14818</cdr:y>
    </cdr:from>
    <cdr:to>
      <cdr:x>0.3325</cdr:x>
      <cdr:y>0.25847</cdr:y>
    </cdr:to>
    <cdr:sp macro="" textlink="">
      <cdr:nvSpPr>
        <cdr:cNvPr id="2" name="pole tekstowe 1"/>
        <cdr:cNvSpPr txBox="1"/>
      </cdr:nvSpPr>
      <cdr:spPr>
        <a:xfrm xmlns:a="http://schemas.openxmlformats.org/drawingml/2006/main">
          <a:off x="2160240" y="648072"/>
          <a:ext cx="576064" cy="4823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0.23625</cdr:x>
      <cdr:y>0.04939</cdr:y>
    </cdr:from>
    <cdr:to>
      <cdr:x>0.315</cdr:x>
      <cdr:y>0.16464</cdr:y>
    </cdr:to>
    <cdr:sp macro="" textlink="">
      <cdr:nvSpPr>
        <cdr:cNvPr id="3" name="pole tekstowe 2"/>
        <cdr:cNvSpPr txBox="1"/>
      </cdr:nvSpPr>
      <cdr:spPr>
        <a:xfrm xmlns:a="http://schemas.openxmlformats.org/drawingml/2006/main">
          <a:off x="1944216" y="216024"/>
          <a:ext cx="648072" cy="5040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200" b="1" dirty="0"/>
        </a:p>
      </cdr:txBody>
    </cdr:sp>
  </cdr:relSizeAnchor>
  <cdr:relSizeAnchor xmlns:cdr="http://schemas.openxmlformats.org/drawingml/2006/chartDrawing">
    <cdr:from>
      <cdr:x>0.37624</cdr:x>
      <cdr:y>0.09879</cdr:y>
    </cdr:from>
    <cdr:to>
      <cdr:x>0.50486</cdr:x>
      <cdr:y>0.30786</cdr:y>
    </cdr:to>
    <cdr:sp macro="" textlink="">
      <cdr:nvSpPr>
        <cdr:cNvPr id="4" name="pole tekstowe 3"/>
        <cdr:cNvSpPr txBox="1"/>
      </cdr:nvSpPr>
      <cdr:spPr>
        <a:xfrm xmlns:a="http://schemas.openxmlformats.org/drawingml/2006/main">
          <a:off x="3096344" y="432048"/>
          <a:ext cx="1058416"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200" b="1" dirty="0" smtClean="0"/>
            <a:t> </a:t>
          </a:r>
          <a:endParaRPr lang="pl-PL" sz="1200" b="1" dirty="0"/>
        </a:p>
      </cdr:txBody>
    </cdr:sp>
  </cdr:relSizeAnchor>
  <cdr:relSizeAnchor xmlns:cdr="http://schemas.openxmlformats.org/drawingml/2006/chartDrawing">
    <cdr:from>
      <cdr:x>0.63874</cdr:x>
      <cdr:y>0.13172</cdr:y>
    </cdr:from>
    <cdr:to>
      <cdr:x>0.74985</cdr:x>
      <cdr:y>0.40665</cdr:y>
    </cdr:to>
    <cdr:sp macro="" textlink="">
      <cdr:nvSpPr>
        <cdr:cNvPr id="5" name="pole tekstowe 4"/>
        <cdr:cNvSpPr txBox="1"/>
      </cdr:nvSpPr>
      <cdr:spPr>
        <a:xfrm xmlns:a="http://schemas.openxmlformats.org/drawingml/2006/main">
          <a:off x="5256584" y="576064"/>
          <a:ext cx="914400" cy="120243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0.50749</cdr:x>
      <cdr:y>0.04939</cdr:y>
    </cdr:from>
    <cdr:to>
      <cdr:x>0.6186</cdr:x>
      <cdr:y>0.25847</cdr:y>
    </cdr:to>
    <cdr:sp macro="" textlink="">
      <cdr:nvSpPr>
        <cdr:cNvPr id="6" name="pole tekstowe 5"/>
        <cdr:cNvSpPr txBox="1"/>
      </cdr:nvSpPr>
      <cdr:spPr>
        <a:xfrm xmlns:a="http://schemas.openxmlformats.org/drawingml/2006/main">
          <a:off x="4176464" y="21602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b="1" dirty="0" smtClean="0"/>
            <a:t>  </a:t>
          </a:r>
          <a:endParaRPr lang="pl-PL" sz="1100" b="1" dirty="0"/>
        </a:p>
      </cdr:txBody>
    </cdr:sp>
  </cdr:relSizeAnchor>
  <cdr:relSizeAnchor xmlns:cdr="http://schemas.openxmlformats.org/drawingml/2006/chartDrawing">
    <cdr:from>
      <cdr:x>0.64749</cdr:x>
      <cdr:y>0.27989</cdr:y>
    </cdr:from>
    <cdr:to>
      <cdr:x>0.74985</cdr:x>
      <cdr:y>0.40665</cdr:y>
    </cdr:to>
    <cdr:sp macro="" textlink="">
      <cdr:nvSpPr>
        <cdr:cNvPr id="7" name="pole tekstowe 6"/>
        <cdr:cNvSpPr txBox="1"/>
      </cdr:nvSpPr>
      <cdr:spPr>
        <a:xfrm xmlns:a="http://schemas.openxmlformats.org/drawingml/2006/main">
          <a:off x="5328592" y="1224136"/>
          <a:ext cx="842392" cy="55436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a:t>
          </a:r>
          <a:endParaRPr lang="pl-PL" sz="1200" b="1" dirty="0"/>
        </a:p>
      </cdr:txBody>
    </cdr:sp>
  </cdr:relSizeAnchor>
  <cdr:relSizeAnchor xmlns:cdr="http://schemas.openxmlformats.org/drawingml/2006/chartDrawing">
    <cdr:from>
      <cdr:x>0.79624</cdr:x>
      <cdr:y>0.29636</cdr:y>
    </cdr:from>
    <cdr:to>
      <cdr:x>0.90735</cdr:x>
      <cdr:y>0.50543</cdr:y>
    </cdr:to>
    <cdr:sp macro="" textlink="">
      <cdr:nvSpPr>
        <cdr:cNvPr id="8" name="pole tekstowe 7"/>
        <cdr:cNvSpPr txBox="1"/>
      </cdr:nvSpPr>
      <cdr:spPr>
        <a:xfrm xmlns:a="http://schemas.openxmlformats.org/drawingml/2006/main">
          <a:off x="6552728" y="129614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a:t>
          </a:r>
          <a:endParaRPr lang="pl-PL" sz="1100" dirty="0"/>
        </a:p>
      </cdr:txBody>
    </cdr:sp>
  </cdr:relSizeAnchor>
  <cdr:relSizeAnchor xmlns:cdr="http://schemas.openxmlformats.org/drawingml/2006/chartDrawing">
    <cdr:from>
      <cdr:x>0.21452</cdr:x>
      <cdr:y>0.79093</cdr:y>
    </cdr:from>
    <cdr:to>
      <cdr:x>0.31735</cdr:x>
      <cdr:y>1</cdr:y>
    </cdr:to>
    <cdr:sp macro="" textlink="">
      <cdr:nvSpPr>
        <cdr:cNvPr id="9" name="pole tekstowe 8"/>
        <cdr:cNvSpPr txBox="1"/>
      </cdr:nvSpPr>
      <cdr:spPr>
        <a:xfrm xmlns:a="http://schemas.openxmlformats.org/drawingml/2006/main">
          <a:off x="1907644" y="4176464"/>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0.14164</cdr:x>
      <cdr:y>0.79093</cdr:y>
    </cdr:from>
    <cdr:to>
      <cdr:x>0.24447</cdr:x>
      <cdr:y>1</cdr:y>
    </cdr:to>
    <cdr:sp macro="" textlink="">
      <cdr:nvSpPr>
        <cdr:cNvPr id="10" name="pole tekstowe 9"/>
        <cdr:cNvSpPr txBox="1"/>
      </cdr:nvSpPr>
      <cdr:spPr>
        <a:xfrm xmlns:a="http://schemas.openxmlformats.org/drawingml/2006/main">
          <a:off x="1259572" y="403244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0.1552</cdr:x>
      <cdr:y>0.88908</cdr:y>
    </cdr:from>
    <cdr:to>
      <cdr:x>0.25803</cdr:x>
      <cdr:y>1</cdr:y>
    </cdr:to>
    <cdr:sp macro="" textlink="">
      <cdr:nvSpPr>
        <cdr:cNvPr id="11" name="pole tekstowe 10"/>
        <cdr:cNvSpPr txBox="1"/>
      </cdr:nvSpPr>
      <cdr:spPr>
        <a:xfrm xmlns:a="http://schemas.openxmlformats.org/drawingml/2006/main">
          <a:off x="1380130" y="3888431"/>
          <a:ext cx="914400" cy="4851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dirty="0"/>
            <a:t> </a:t>
          </a:r>
          <a:r>
            <a:rPr lang="pl-PL" dirty="0" smtClean="0"/>
            <a:t>       </a:t>
          </a:r>
          <a:r>
            <a:rPr lang="pl-PL" sz="1100" dirty="0" smtClean="0"/>
            <a:t>Szamotuły </a:t>
          </a:r>
          <a:endParaRPr lang="pl-PL" sz="1100" dirty="0"/>
        </a:p>
      </cdr:txBody>
    </cdr:sp>
  </cdr:relSizeAnchor>
  <cdr:relSizeAnchor xmlns:cdr="http://schemas.openxmlformats.org/drawingml/2006/chartDrawing">
    <cdr:from>
      <cdr:x>0.30906</cdr:x>
      <cdr:y>0.88908</cdr:y>
    </cdr:from>
    <cdr:to>
      <cdr:x>0.41189</cdr:x>
      <cdr:y>1</cdr:y>
    </cdr:to>
    <cdr:sp macro="" textlink="">
      <cdr:nvSpPr>
        <cdr:cNvPr id="12" name="pole tekstowe 11"/>
        <cdr:cNvSpPr txBox="1"/>
      </cdr:nvSpPr>
      <cdr:spPr>
        <a:xfrm xmlns:a="http://schemas.openxmlformats.org/drawingml/2006/main">
          <a:off x="2748282" y="3888431"/>
          <a:ext cx="914400" cy="48513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Wronki </a:t>
          </a:r>
          <a:endParaRPr lang="pl-PL" sz="1100" dirty="0"/>
        </a:p>
      </cdr:txBody>
    </cdr:sp>
  </cdr:relSizeAnchor>
  <cdr:relSizeAnchor xmlns:cdr="http://schemas.openxmlformats.org/drawingml/2006/chartDrawing">
    <cdr:from>
      <cdr:x>0.42242</cdr:x>
      <cdr:y>0.79093</cdr:y>
    </cdr:from>
    <cdr:to>
      <cdr:x>0.52525</cdr:x>
      <cdr:y>1</cdr:y>
    </cdr:to>
    <cdr:sp macro="" textlink="">
      <cdr:nvSpPr>
        <cdr:cNvPr id="13" name="pole tekstowe 12"/>
        <cdr:cNvSpPr txBox="1"/>
      </cdr:nvSpPr>
      <cdr:spPr>
        <a:xfrm xmlns:a="http://schemas.openxmlformats.org/drawingml/2006/main">
          <a:off x="3756394" y="345916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a:t>
          </a:r>
          <a:endParaRPr lang="pl-PL" sz="1100" dirty="0"/>
        </a:p>
      </cdr:txBody>
    </cdr:sp>
  </cdr:relSizeAnchor>
  <cdr:relSizeAnchor xmlns:cdr="http://schemas.openxmlformats.org/drawingml/2006/chartDrawing">
    <cdr:from>
      <cdr:x>0.62511</cdr:x>
      <cdr:y>0.79093</cdr:y>
    </cdr:from>
    <cdr:to>
      <cdr:x>0.72794</cdr:x>
      <cdr:y>1</cdr:y>
    </cdr:to>
    <cdr:sp macro="" textlink="">
      <cdr:nvSpPr>
        <cdr:cNvPr id="14" name="pole tekstowe 13"/>
        <cdr:cNvSpPr txBox="1"/>
      </cdr:nvSpPr>
      <cdr:spPr>
        <a:xfrm xmlns:a="http://schemas.openxmlformats.org/drawingml/2006/main">
          <a:off x="5558787" y="4032448"/>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a:p>
      </cdr:txBody>
    </cdr:sp>
  </cdr:relSizeAnchor>
  <cdr:relSizeAnchor xmlns:cdr="http://schemas.openxmlformats.org/drawingml/2006/chartDrawing">
    <cdr:from>
      <cdr:x>0.51069</cdr:x>
      <cdr:y>0.84931</cdr:y>
    </cdr:from>
    <cdr:to>
      <cdr:x>0.60892</cdr:x>
      <cdr:y>1</cdr:y>
    </cdr:to>
    <cdr:sp macro="" textlink="">
      <cdr:nvSpPr>
        <cdr:cNvPr id="15" name="pole tekstowe 14"/>
        <cdr:cNvSpPr txBox="1"/>
      </cdr:nvSpPr>
      <cdr:spPr>
        <a:xfrm xmlns:a="http://schemas.openxmlformats.org/drawingml/2006/main">
          <a:off x="4541298" y="3714506"/>
          <a:ext cx="873473" cy="65905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pl-PL" sz="1100" dirty="0" smtClean="0"/>
        </a:p>
        <a:p xmlns:a="http://schemas.openxmlformats.org/drawingml/2006/main">
          <a:endParaRPr lang="pl-PL" dirty="0"/>
        </a:p>
        <a:p xmlns:a="http://schemas.openxmlformats.org/drawingml/2006/main">
          <a:endParaRPr lang="pl-PL" sz="1100" dirty="0" smtClean="0"/>
        </a:p>
        <a:p xmlns:a="http://schemas.openxmlformats.org/drawingml/2006/main">
          <a:r>
            <a:rPr lang="pl-PL" sz="1100" dirty="0" smtClean="0"/>
            <a:t>Kwilcz </a:t>
          </a:r>
          <a:endParaRPr lang="pl-PL" sz="1100" dirty="0"/>
        </a:p>
      </cdr:txBody>
    </cdr:sp>
  </cdr:relSizeAnchor>
  <cdr:relSizeAnchor xmlns:cdr="http://schemas.openxmlformats.org/drawingml/2006/chartDrawing">
    <cdr:from>
      <cdr:x>0.61649</cdr:x>
      <cdr:y>0.88464</cdr:y>
    </cdr:from>
    <cdr:to>
      <cdr:x>0.68937</cdr:x>
      <cdr:y>0.97533</cdr:y>
    </cdr:to>
    <cdr:sp macro="" textlink="">
      <cdr:nvSpPr>
        <cdr:cNvPr id="18" name="pole tekstowe 17"/>
        <cdr:cNvSpPr txBox="1"/>
      </cdr:nvSpPr>
      <cdr:spPr>
        <a:xfrm xmlns:a="http://schemas.openxmlformats.org/drawingml/2006/main">
          <a:off x="5482135" y="3869026"/>
          <a:ext cx="648072" cy="3966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Pniewy </a:t>
          </a:r>
          <a:endParaRPr lang="pl-PL" sz="1100" dirty="0"/>
        </a:p>
      </cdr:txBody>
    </cdr:sp>
  </cdr:relSizeAnchor>
  <cdr:relSizeAnchor xmlns:cdr="http://schemas.openxmlformats.org/drawingml/2006/chartDrawing">
    <cdr:from>
      <cdr:x>0.71366</cdr:x>
      <cdr:y>0.88879</cdr:y>
    </cdr:from>
    <cdr:to>
      <cdr:x>0.79464</cdr:x>
      <cdr:y>0.95835</cdr:y>
    </cdr:to>
    <cdr:sp macro="" textlink="">
      <cdr:nvSpPr>
        <cdr:cNvPr id="20" name="pole tekstowe 19"/>
        <cdr:cNvSpPr txBox="1"/>
      </cdr:nvSpPr>
      <cdr:spPr>
        <a:xfrm xmlns:a="http://schemas.openxmlformats.org/drawingml/2006/main">
          <a:off x="6346231" y="3887175"/>
          <a:ext cx="720080" cy="30425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Lwówek </a:t>
          </a:r>
          <a:endParaRPr lang="pl-PL" sz="1100" dirty="0"/>
        </a:p>
      </cdr:txBody>
    </cdr:sp>
  </cdr:relSizeAnchor>
  <cdr:relSizeAnchor xmlns:cdr="http://schemas.openxmlformats.org/drawingml/2006/chartDrawing">
    <cdr:from>
      <cdr:x>0.81893</cdr:x>
      <cdr:y>0.88464</cdr:y>
    </cdr:from>
    <cdr:to>
      <cdr:x>0.88371</cdr:x>
      <cdr:y>0.97586</cdr:y>
    </cdr:to>
    <cdr:sp macro="" textlink="">
      <cdr:nvSpPr>
        <cdr:cNvPr id="21" name="pole tekstowe 20"/>
        <cdr:cNvSpPr txBox="1"/>
      </cdr:nvSpPr>
      <cdr:spPr>
        <a:xfrm xmlns:a="http://schemas.openxmlformats.org/drawingml/2006/main">
          <a:off x="7282335" y="3869026"/>
          <a:ext cx="576064" cy="39895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Duszniki </a:t>
          </a:r>
          <a:endParaRPr lang="pl-PL" sz="1100" dirty="0"/>
        </a:p>
      </cdr:txBody>
    </cdr:sp>
  </cdr:relSizeAnchor>
  <cdr:relSizeAnchor xmlns:cdr="http://schemas.openxmlformats.org/drawingml/2006/chartDrawing">
    <cdr:from>
      <cdr:x>0.20351</cdr:x>
      <cdr:y>0.06153</cdr:y>
    </cdr:from>
    <cdr:to>
      <cdr:x>0.30634</cdr:x>
      <cdr:y>0.2706</cdr:y>
    </cdr:to>
    <cdr:sp macro="" textlink="">
      <cdr:nvSpPr>
        <cdr:cNvPr id="22" name="pole tekstowe 21"/>
        <cdr:cNvSpPr txBox="1"/>
      </cdr:nvSpPr>
      <cdr:spPr>
        <a:xfrm xmlns:a="http://schemas.openxmlformats.org/drawingml/2006/main">
          <a:off x="1809727" y="26910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27 </a:t>
          </a:r>
          <a:endParaRPr lang="pl-PL" sz="1100" dirty="0"/>
        </a:p>
      </cdr:txBody>
    </cdr:sp>
  </cdr:relSizeAnchor>
  <cdr:relSizeAnchor xmlns:cdr="http://schemas.openxmlformats.org/drawingml/2006/chartDrawing">
    <cdr:from>
      <cdr:x>0.31688</cdr:x>
      <cdr:y>0.07799</cdr:y>
    </cdr:from>
    <cdr:to>
      <cdr:x>0.41971</cdr:x>
      <cdr:y>0.28707</cdr:y>
    </cdr:to>
    <cdr:sp macro="" textlink="">
      <cdr:nvSpPr>
        <cdr:cNvPr id="23" name="pole tekstowe 22"/>
        <cdr:cNvSpPr txBox="1"/>
      </cdr:nvSpPr>
      <cdr:spPr>
        <a:xfrm xmlns:a="http://schemas.openxmlformats.org/drawingml/2006/main">
          <a:off x="2817839" y="34111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25</a:t>
          </a:r>
          <a:endParaRPr lang="pl-PL" sz="1100" dirty="0"/>
        </a:p>
      </cdr:txBody>
    </cdr:sp>
  </cdr:relSizeAnchor>
  <cdr:relSizeAnchor xmlns:cdr="http://schemas.openxmlformats.org/drawingml/2006/chartDrawing">
    <cdr:from>
      <cdr:x>0.42215</cdr:x>
      <cdr:y>0.04507</cdr:y>
    </cdr:from>
    <cdr:to>
      <cdr:x>0.52498</cdr:x>
      <cdr:y>0.25414</cdr:y>
    </cdr:to>
    <cdr:sp macro="" textlink="">
      <cdr:nvSpPr>
        <cdr:cNvPr id="24" name="pole tekstowe 23"/>
        <cdr:cNvSpPr txBox="1"/>
      </cdr:nvSpPr>
      <cdr:spPr>
        <a:xfrm xmlns:a="http://schemas.openxmlformats.org/drawingml/2006/main">
          <a:off x="3753943" y="197099"/>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27</a:t>
          </a:r>
          <a:endParaRPr lang="pl-PL" sz="1100" dirty="0"/>
        </a:p>
      </cdr:txBody>
    </cdr:sp>
  </cdr:relSizeAnchor>
  <cdr:relSizeAnchor xmlns:cdr="http://schemas.openxmlformats.org/drawingml/2006/chartDrawing">
    <cdr:from>
      <cdr:x>0.50236</cdr:x>
      <cdr:y>0.24264</cdr:y>
    </cdr:from>
    <cdr:to>
      <cdr:x>0.58333</cdr:x>
      <cdr:y>0.39082</cdr:y>
    </cdr:to>
    <cdr:sp macro="" textlink="">
      <cdr:nvSpPr>
        <cdr:cNvPr id="25" name="pole tekstowe 24"/>
        <cdr:cNvSpPr txBox="1"/>
      </cdr:nvSpPr>
      <cdr:spPr>
        <a:xfrm xmlns:a="http://schemas.openxmlformats.org/drawingml/2006/main">
          <a:off x="4467187" y="1061195"/>
          <a:ext cx="720080" cy="648072"/>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19</a:t>
          </a:r>
          <a:endParaRPr lang="pl-PL" sz="1100" dirty="0"/>
        </a:p>
      </cdr:txBody>
    </cdr:sp>
  </cdr:relSizeAnchor>
  <cdr:relSizeAnchor xmlns:cdr="http://schemas.openxmlformats.org/drawingml/2006/chartDrawing">
    <cdr:from>
      <cdr:x>0.62459</cdr:x>
      <cdr:y>0.2591</cdr:y>
    </cdr:from>
    <cdr:to>
      <cdr:x>0.72742</cdr:x>
      <cdr:y>0.46818</cdr:y>
    </cdr:to>
    <cdr:sp macro="" textlink="">
      <cdr:nvSpPr>
        <cdr:cNvPr id="26" name="pole tekstowe 25"/>
        <cdr:cNvSpPr txBox="1"/>
      </cdr:nvSpPr>
      <cdr:spPr>
        <a:xfrm xmlns:a="http://schemas.openxmlformats.org/drawingml/2006/main">
          <a:off x="5554143" y="113320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18</a:t>
          </a:r>
          <a:endParaRPr lang="pl-PL" sz="1100" dirty="0"/>
        </a:p>
      </cdr:txBody>
    </cdr:sp>
  </cdr:relSizeAnchor>
  <cdr:relSizeAnchor xmlns:cdr="http://schemas.openxmlformats.org/drawingml/2006/chartDrawing">
    <cdr:from>
      <cdr:x>0.71366</cdr:x>
      <cdr:y>0.2591</cdr:y>
    </cdr:from>
    <cdr:to>
      <cdr:x>0.79464</cdr:x>
      <cdr:y>0.39082</cdr:y>
    </cdr:to>
    <cdr:sp macro="" textlink="">
      <cdr:nvSpPr>
        <cdr:cNvPr id="27" name="pole tekstowe 26"/>
        <cdr:cNvSpPr txBox="1"/>
      </cdr:nvSpPr>
      <cdr:spPr>
        <a:xfrm xmlns:a="http://schemas.openxmlformats.org/drawingml/2006/main">
          <a:off x="6346231" y="1133203"/>
          <a:ext cx="720080" cy="576064"/>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18</a:t>
          </a:r>
          <a:endParaRPr lang="pl-PL" sz="1100" dirty="0"/>
        </a:p>
      </cdr:txBody>
    </cdr:sp>
  </cdr:relSizeAnchor>
  <cdr:relSizeAnchor xmlns:cdr="http://schemas.openxmlformats.org/drawingml/2006/chartDrawing">
    <cdr:from>
      <cdr:x>0.81893</cdr:x>
      <cdr:y>0.47314</cdr:y>
    </cdr:from>
    <cdr:to>
      <cdr:x>0.92176</cdr:x>
      <cdr:y>0.68221</cdr:y>
    </cdr:to>
    <cdr:sp macro="" textlink="">
      <cdr:nvSpPr>
        <cdr:cNvPr id="28" name="pole tekstowe 27"/>
        <cdr:cNvSpPr txBox="1"/>
      </cdr:nvSpPr>
      <cdr:spPr>
        <a:xfrm xmlns:a="http://schemas.openxmlformats.org/drawingml/2006/main">
          <a:off x="7282335" y="2069307"/>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pl-PL" sz="1100" dirty="0" smtClean="0"/>
            <a:t>  12</a:t>
          </a:r>
          <a:endParaRPr lang="pl-PL" sz="11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6"/>
            <a:ext cx="2946400" cy="496333"/>
          </a:xfrm>
          <a:prstGeom prst="rect">
            <a:avLst/>
          </a:prstGeom>
        </p:spPr>
        <p:txBody>
          <a:bodyPr vert="horz" lIns="91644" tIns="45819" rIns="91644" bIns="45819" rtlCol="0"/>
          <a:lstStyle>
            <a:lvl1pPr algn="l">
              <a:defRPr sz="1200"/>
            </a:lvl1pPr>
          </a:lstStyle>
          <a:p>
            <a:endParaRPr lang="pl-PL"/>
          </a:p>
        </p:txBody>
      </p:sp>
      <p:sp>
        <p:nvSpPr>
          <p:cNvPr id="3" name="Symbol zastępczy daty 2"/>
          <p:cNvSpPr>
            <a:spLocks noGrp="1"/>
          </p:cNvSpPr>
          <p:nvPr>
            <p:ph type="dt" idx="1"/>
          </p:nvPr>
        </p:nvSpPr>
        <p:spPr>
          <a:xfrm>
            <a:off x="3849688" y="6"/>
            <a:ext cx="2946400" cy="496333"/>
          </a:xfrm>
          <a:prstGeom prst="rect">
            <a:avLst/>
          </a:prstGeom>
        </p:spPr>
        <p:txBody>
          <a:bodyPr vert="horz" lIns="91644" tIns="45819" rIns="91644" bIns="45819" rtlCol="0"/>
          <a:lstStyle>
            <a:lvl1pPr algn="r">
              <a:defRPr sz="1200"/>
            </a:lvl1pPr>
          </a:lstStyle>
          <a:p>
            <a:fld id="{0FB7DBD7-C3F9-4556-9F74-BFC014DE7328}" type="datetimeFigureOut">
              <a:rPr lang="pl-PL" smtClean="0"/>
              <a:t>29.06.2021</a:t>
            </a:fld>
            <a:endParaRPr lang="pl-PL"/>
          </a:p>
        </p:txBody>
      </p:sp>
      <p:sp>
        <p:nvSpPr>
          <p:cNvPr id="4" name="Symbol zastępczy obrazu slajdu 3"/>
          <p:cNvSpPr>
            <a:spLocks noGrp="1" noRot="1" noChangeAspect="1"/>
          </p:cNvSpPr>
          <p:nvPr>
            <p:ph type="sldImg" idx="2"/>
          </p:nvPr>
        </p:nvSpPr>
        <p:spPr>
          <a:xfrm>
            <a:off x="917575" y="746125"/>
            <a:ext cx="4962525" cy="3722688"/>
          </a:xfrm>
          <a:prstGeom prst="rect">
            <a:avLst/>
          </a:prstGeom>
          <a:noFill/>
          <a:ln w="12700">
            <a:solidFill>
              <a:prstClr val="black"/>
            </a:solidFill>
          </a:ln>
        </p:spPr>
        <p:txBody>
          <a:bodyPr vert="horz" lIns="91644" tIns="45819" rIns="91644" bIns="45819" rtlCol="0" anchor="ctr"/>
          <a:lstStyle/>
          <a:p>
            <a:endParaRPr lang="pl-PL"/>
          </a:p>
        </p:txBody>
      </p:sp>
      <p:sp>
        <p:nvSpPr>
          <p:cNvPr id="5" name="Symbol zastępczy notatek 4"/>
          <p:cNvSpPr>
            <a:spLocks noGrp="1"/>
          </p:cNvSpPr>
          <p:nvPr>
            <p:ph type="body" sz="quarter" idx="3"/>
          </p:nvPr>
        </p:nvSpPr>
        <p:spPr>
          <a:xfrm>
            <a:off x="679450" y="4715952"/>
            <a:ext cx="5438775" cy="4466986"/>
          </a:xfrm>
          <a:prstGeom prst="rect">
            <a:avLst/>
          </a:prstGeom>
        </p:spPr>
        <p:txBody>
          <a:bodyPr vert="horz" lIns="91644" tIns="45819" rIns="91644" bIns="45819"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28717"/>
            <a:ext cx="2946400" cy="496333"/>
          </a:xfrm>
          <a:prstGeom prst="rect">
            <a:avLst/>
          </a:prstGeom>
        </p:spPr>
        <p:txBody>
          <a:bodyPr vert="horz" lIns="91644" tIns="45819" rIns="91644" bIns="45819"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49688" y="9428717"/>
            <a:ext cx="2946400" cy="496333"/>
          </a:xfrm>
          <a:prstGeom prst="rect">
            <a:avLst/>
          </a:prstGeom>
        </p:spPr>
        <p:txBody>
          <a:bodyPr vert="horz" lIns="91644" tIns="45819" rIns="91644" bIns="45819" rtlCol="0" anchor="b"/>
          <a:lstStyle>
            <a:lvl1pPr algn="r">
              <a:defRPr sz="1200"/>
            </a:lvl1pPr>
          </a:lstStyle>
          <a:p>
            <a:fld id="{1394B7AA-A92C-4458-B689-042B619668B1}" type="slidenum">
              <a:rPr lang="pl-PL" smtClean="0"/>
              <a:t>‹#›</a:t>
            </a:fld>
            <a:endParaRPr lang="pl-PL"/>
          </a:p>
        </p:txBody>
      </p:sp>
    </p:spTree>
    <p:extLst>
      <p:ext uri="{BB962C8B-B14F-4D97-AF65-F5344CB8AC3E}">
        <p14:creationId xmlns:p14="http://schemas.microsoft.com/office/powerpoint/2010/main" val="31405513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a:t>
            </a:fld>
            <a:endParaRPr lang="pl-PL"/>
          </a:p>
        </p:txBody>
      </p:sp>
    </p:spTree>
    <p:extLst>
      <p:ext uri="{BB962C8B-B14F-4D97-AF65-F5344CB8AC3E}">
        <p14:creationId xmlns:p14="http://schemas.microsoft.com/office/powerpoint/2010/main" val="1729119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12</a:t>
            </a:fld>
            <a:endParaRPr lang="pl-PL"/>
          </a:p>
        </p:txBody>
      </p:sp>
    </p:spTree>
    <p:extLst>
      <p:ext uri="{BB962C8B-B14F-4D97-AF65-F5344CB8AC3E}">
        <p14:creationId xmlns:p14="http://schemas.microsoft.com/office/powerpoint/2010/main" val="1577683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13</a:t>
            </a:fld>
            <a:endParaRPr lang="pl-PL"/>
          </a:p>
        </p:txBody>
      </p:sp>
    </p:spTree>
    <p:extLst>
      <p:ext uri="{BB962C8B-B14F-4D97-AF65-F5344CB8AC3E}">
        <p14:creationId xmlns:p14="http://schemas.microsoft.com/office/powerpoint/2010/main" val="3093209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14</a:t>
            </a:fld>
            <a:endParaRPr lang="pl-PL"/>
          </a:p>
        </p:txBody>
      </p:sp>
    </p:spTree>
    <p:extLst>
      <p:ext uri="{BB962C8B-B14F-4D97-AF65-F5344CB8AC3E}">
        <p14:creationId xmlns:p14="http://schemas.microsoft.com/office/powerpoint/2010/main" val="4237192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15</a:t>
            </a:fld>
            <a:endParaRPr lang="pl-PL"/>
          </a:p>
        </p:txBody>
      </p:sp>
    </p:spTree>
    <p:extLst>
      <p:ext uri="{BB962C8B-B14F-4D97-AF65-F5344CB8AC3E}">
        <p14:creationId xmlns:p14="http://schemas.microsoft.com/office/powerpoint/2010/main" val="11155761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16</a:t>
            </a:fld>
            <a:endParaRPr lang="pl-PL"/>
          </a:p>
        </p:txBody>
      </p:sp>
    </p:spTree>
    <p:extLst>
      <p:ext uri="{BB962C8B-B14F-4D97-AF65-F5344CB8AC3E}">
        <p14:creationId xmlns:p14="http://schemas.microsoft.com/office/powerpoint/2010/main" val="3989013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17</a:t>
            </a:fld>
            <a:endParaRPr lang="pl-PL"/>
          </a:p>
        </p:txBody>
      </p:sp>
    </p:spTree>
    <p:extLst>
      <p:ext uri="{BB962C8B-B14F-4D97-AF65-F5344CB8AC3E}">
        <p14:creationId xmlns:p14="http://schemas.microsoft.com/office/powerpoint/2010/main" val="20128082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18</a:t>
            </a:fld>
            <a:endParaRPr lang="pl-PL"/>
          </a:p>
        </p:txBody>
      </p:sp>
    </p:spTree>
    <p:extLst>
      <p:ext uri="{BB962C8B-B14F-4D97-AF65-F5344CB8AC3E}">
        <p14:creationId xmlns:p14="http://schemas.microsoft.com/office/powerpoint/2010/main" val="40101419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19</a:t>
            </a:fld>
            <a:endParaRPr lang="pl-PL"/>
          </a:p>
        </p:txBody>
      </p:sp>
    </p:spTree>
    <p:extLst>
      <p:ext uri="{BB962C8B-B14F-4D97-AF65-F5344CB8AC3E}">
        <p14:creationId xmlns:p14="http://schemas.microsoft.com/office/powerpoint/2010/main" val="1596022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20</a:t>
            </a:fld>
            <a:endParaRPr lang="pl-PL"/>
          </a:p>
        </p:txBody>
      </p:sp>
    </p:spTree>
    <p:extLst>
      <p:ext uri="{BB962C8B-B14F-4D97-AF65-F5344CB8AC3E}">
        <p14:creationId xmlns:p14="http://schemas.microsoft.com/office/powerpoint/2010/main" val="9074390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21</a:t>
            </a:fld>
            <a:endParaRPr lang="pl-PL"/>
          </a:p>
        </p:txBody>
      </p:sp>
    </p:spTree>
    <p:extLst>
      <p:ext uri="{BB962C8B-B14F-4D97-AF65-F5344CB8AC3E}">
        <p14:creationId xmlns:p14="http://schemas.microsoft.com/office/powerpoint/2010/main" val="324575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a:t>
            </a:fld>
            <a:endParaRPr lang="pl-PL"/>
          </a:p>
        </p:txBody>
      </p:sp>
    </p:spTree>
    <p:extLst>
      <p:ext uri="{BB962C8B-B14F-4D97-AF65-F5344CB8AC3E}">
        <p14:creationId xmlns:p14="http://schemas.microsoft.com/office/powerpoint/2010/main" val="25291545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22</a:t>
            </a:fld>
            <a:endParaRPr lang="pl-PL"/>
          </a:p>
        </p:txBody>
      </p:sp>
    </p:spTree>
    <p:extLst>
      <p:ext uri="{BB962C8B-B14F-4D97-AF65-F5344CB8AC3E}">
        <p14:creationId xmlns:p14="http://schemas.microsoft.com/office/powerpoint/2010/main" val="36059531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23</a:t>
            </a:fld>
            <a:endParaRPr lang="pl-PL"/>
          </a:p>
        </p:txBody>
      </p:sp>
    </p:spTree>
    <p:extLst>
      <p:ext uri="{BB962C8B-B14F-4D97-AF65-F5344CB8AC3E}">
        <p14:creationId xmlns:p14="http://schemas.microsoft.com/office/powerpoint/2010/main" val="14346534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24</a:t>
            </a:fld>
            <a:endParaRPr lang="pl-PL"/>
          </a:p>
        </p:txBody>
      </p:sp>
    </p:spTree>
    <p:extLst>
      <p:ext uri="{BB962C8B-B14F-4D97-AF65-F5344CB8AC3E}">
        <p14:creationId xmlns:p14="http://schemas.microsoft.com/office/powerpoint/2010/main" val="7301206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25</a:t>
            </a:fld>
            <a:endParaRPr lang="pl-PL"/>
          </a:p>
        </p:txBody>
      </p:sp>
    </p:spTree>
    <p:extLst>
      <p:ext uri="{BB962C8B-B14F-4D97-AF65-F5344CB8AC3E}">
        <p14:creationId xmlns:p14="http://schemas.microsoft.com/office/powerpoint/2010/main" val="4920158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26</a:t>
            </a:fld>
            <a:endParaRPr lang="pl-PL"/>
          </a:p>
        </p:txBody>
      </p:sp>
    </p:spTree>
    <p:extLst>
      <p:ext uri="{BB962C8B-B14F-4D97-AF65-F5344CB8AC3E}">
        <p14:creationId xmlns:p14="http://schemas.microsoft.com/office/powerpoint/2010/main" val="4920158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27</a:t>
            </a:fld>
            <a:endParaRPr lang="pl-PL"/>
          </a:p>
        </p:txBody>
      </p:sp>
    </p:spTree>
    <p:extLst>
      <p:ext uri="{BB962C8B-B14F-4D97-AF65-F5344CB8AC3E}">
        <p14:creationId xmlns:p14="http://schemas.microsoft.com/office/powerpoint/2010/main" val="65172126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28</a:t>
            </a:fld>
            <a:endParaRPr lang="pl-PL"/>
          </a:p>
        </p:txBody>
      </p:sp>
    </p:spTree>
    <p:extLst>
      <p:ext uri="{BB962C8B-B14F-4D97-AF65-F5344CB8AC3E}">
        <p14:creationId xmlns:p14="http://schemas.microsoft.com/office/powerpoint/2010/main" val="65172126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29</a:t>
            </a:fld>
            <a:endParaRPr lang="pl-PL"/>
          </a:p>
        </p:txBody>
      </p:sp>
    </p:spTree>
    <p:extLst>
      <p:ext uri="{BB962C8B-B14F-4D97-AF65-F5344CB8AC3E}">
        <p14:creationId xmlns:p14="http://schemas.microsoft.com/office/powerpoint/2010/main" val="92084445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30</a:t>
            </a:fld>
            <a:endParaRPr lang="pl-PL"/>
          </a:p>
        </p:txBody>
      </p:sp>
    </p:spTree>
    <p:extLst>
      <p:ext uri="{BB962C8B-B14F-4D97-AF65-F5344CB8AC3E}">
        <p14:creationId xmlns:p14="http://schemas.microsoft.com/office/powerpoint/2010/main" val="2221425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5</a:t>
            </a:fld>
            <a:endParaRPr lang="pl-PL"/>
          </a:p>
        </p:txBody>
      </p:sp>
    </p:spTree>
    <p:extLst>
      <p:ext uri="{BB962C8B-B14F-4D97-AF65-F5344CB8AC3E}">
        <p14:creationId xmlns:p14="http://schemas.microsoft.com/office/powerpoint/2010/main" val="896255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6</a:t>
            </a:fld>
            <a:endParaRPr lang="pl-PL"/>
          </a:p>
        </p:txBody>
      </p:sp>
    </p:spTree>
    <p:extLst>
      <p:ext uri="{BB962C8B-B14F-4D97-AF65-F5344CB8AC3E}">
        <p14:creationId xmlns:p14="http://schemas.microsoft.com/office/powerpoint/2010/main" val="1346356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7</a:t>
            </a:fld>
            <a:endParaRPr lang="pl-PL"/>
          </a:p>
        </p:txBody>
      </p:sp>
    </p:spTree>
    <p:extLst>
      <p:ext uri="{BB962C8B-B14F-4D97-AF65-F5344CB8AC3E}">
        <p14:creationId xmlns:p14="http://schemas.microsoft.com/office/powerpoint/2010/main" val="33074958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8</a:t>
            </a:fld>
            <a:endParaRPr lang="pl-PL"/>
          </a:p>
        </p:txBody>
      </p:sp>
    </p:spTree>
    <p:extLst>
      <p:ext uri="{BB962C8B-B14F-4D97-AF65-F5344CB8AC3E}">
        <p14:creationId xmlns:p14="http://schemas.microsoft.com/office/powerpoint/2010/main" val="496468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9</a:t>
            </a:fld>
            <a:endParaRPr lang="pl-PL"/>
          </a:p>
        </p:txBody>
      </p:sp>
    </p:spTree>
    <p:extLst>
      <p:ext uri="{BB962C8B-B14F-4D97-AF65-F5344CB8AC3E}">
        <p14:creationId xmlns:p14="http://schemas.microsoft.com/office/powerpoint/2010/main" val="9304093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1394B7AA-A92C-4458-B689-042B619668B1}" type="slidenum">
              <a:rPr lang="pl-PL" smtClean="0"/>
              <a:t>10</a:t>
            </a:fld>
            <a:endParaRPr lang="pl-PL"/>
          </a:p>
        </p:txBody>
      </p:sp>
    </p:spTree>
    <p:extLst>
      <p:ext uri="{BB962C8B-B14F-4D97-AF65-F5344CB8AC3E}">
        <p14:creationId xmlns:p14="http://schemas.microsoft.com/office/powerpoint/2010/main" val="2128203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1394B7AA-A92C-4458-B689-042B619668B1}" type="slidenum">
              <a:rPr lang="pl-PL" smtClean="0"/>
              <a:t>11</a:t>
            </a:fld>
            <a:endParaRPr lang="pl-PL"/>
          </a:p>
        </p:txBody>
      </p:sp>
    </p:spTree>
    <p:extLst>
      <p:ext uri="{BB962C8B-B14F-4D97-AF65-F5344CB8AC3E}">
        <p14:creationId xmlns:p14="http://schemas.microsoft.com/office/powerpoint/2010/main" val="6161401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CB7D165C-AB74-4C48-9763-D75CC450B72B}" type="datetime1">
              <a:rPr lang="pl-PL" smtClean="0"/>
              <a:t>29.06.2021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pl-PL" smtClean="0"/>
              <a:t>Kliknij, aby edytować styl</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D580E7D0-B1E4-4EF4-B4BD-6BCB8B9072C2}" type="datetime1">
              <a:rPr lang="pl-PL" smtClean="0"/>
              <a:t>29.06.2021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pl-PL" smtClean="0"/>
              <a:t>Kliknij, aby edytować styl</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0F364A4C-7128-4AFC-A34A-39911D720A26}" type="datetime1">
              <a:rPr lang="pl-PL" smtClean="0"/>
              <a:t>29.06.2021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A8121FE-46B4-46CD-873A-3005564AF6BF}" type="datetime1">
              <a:rPr lang="pl-PL" smtClean="0"/>
              <a:t>29.06.2021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
        <p:nvSpPr>
          <p:cNvPr id="8" name="Title 7"/>
          <p:cNvSpPr>
            <a:spLocks noGrp="1"/>
          </p:cNvSpPr>
          <p:nvPr>
            <p:ph type="title"/>
          </p:nvPr>
        </p:nvSpPr>
        <p:spPr/>
        <p:txBody>
          <a:bodyPr/>
          <a:lstStyle/>
          <a:p>
            <a:r>
              <a:rPr lang="pl-PL" smtClean="0"/>
              <a:t>Kliknij, aby edytować styl</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pl-PL" smtClean="0"/>
              <a:t>Kliknij, aby edytować styl</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737FB5FA-BCF3-401B-841A-4E33324DB4CE}" type="datetime1">
              <a:rPr lang="pl-PL" smtClean="0"/>
              <a:t>29.06.2021</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67CA64C-E4EB-484F-BFF1-4E5C8CF40442}" type="datetime1">
              <a:rPr lang="pl-PL" smtClean="0"/>
              <a:t>29.06.2021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CBED3D-F8F8-45FD-AD52-26F713017ECD}" type="slidenum">
              <a:rPr lang="pl-PL" smtClean="0"/>
              <a:t>‹#›</a:t>
            </a:fld>
            <a:endParaRPr lang="pl-PL"/>
          </a:p>
        </p:txBody>
      </p:sp>
      <p:sp>
        <p:nvSpPr>
          <p:cNvPr id="8" name="Title 7"/>
          <p:cNvSpPr>
            <a:spLocks noGrp="1"/>
          </p:cNvSpPr>
          <p:nvPr>
            <p:ph type="title"/>
          </p:nvPr>
        </p:nvSpPr>
        <p:spPr/>
        <p:txBody>
          <a:bodyPr/>
          <a:lstStyle/>
          <a:p>
            <a:r>
              <a:rPr lang="pl-PL" smtClean="0"/>
              <a:t>Kliknij, aby edytować styl</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pl-PL" smtClean="0"/>
              <a:t>Kliknij, aby edytować style wzorca tekstu</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361E74B5-4C41-44AB-A145-462121ACC62A}" type="datetime1">
              <a:rPr lang="pl-PL" smtClean="0"/>
              <a:t>29.06.2021</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80CBED3D-F8F8-45FD-AD52-26F713017ECD}" type="slidenum">
              <a:rPr lang="pl-PL" smtClean="0"/>
              <a:t>‹#›</a:t>
            </a:fld>
            <a:endParaRPr lang="pl-PL"/>
          </a:p>
        </p:txBody>
      </p:sp>
      <p:sp>
        <p:nvSpPr>
          <p:cNvPr id="10" name="Title 9"/>
          <p:cNvSpPr>
            <a:spLocks noGrp="1"/>
          </p:cNvSpPr>
          <p:nvPr>
            <p:ph type="title"/>
          </p:nvPr>
        </p:nvSpPr>
        <p:spPr/>
        <p:txBody>
          <a:bodyPr/>
          <a:lstStyle/>
          <a:p>
            <a:r>
              <a:rPr lang="pl-PL" smtClean="0"/>
              <a:t>Kliknij, aby edytować styl</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45567CD6-A073-4FD7-8BEA-95BD171FC669}" type="datetime1">
              <a:rPr lang="pl-PL" smtClean="0"/>
              <a:t>29.06.2021</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BE8162-5825-4866-8748-1EAD954ECD79}" type="datetime1">
              <a:rPr lang="pl-PL" smtClean="0"/>
              <a:t>29.06.2021</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pl-PL" smtClean="0"/>
              <a:t>Kliknij, aby edytować styl</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99B1497E-D7F7-4A2A-BD38-04AA5D111910}" type="datetime1">
              <a:rPr lang="pl-PL" smtClean="0"/>
              <a:t>29.06.2021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CBED3D-F8F8-45FD-AD52-26F713017ECD}" type="slidenum">
              <a:rPr lang="pl-PL" smtClean="0"/>
              <a:t>‹#›</a:t>
            </a:fld>
            <a:endParaRPr lang="pl-PL"/>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44EB8229-6D9E-4A33-AB01-92B1D7EADD3B}" type="datetime1">
              <a:rPr lang="pl-PL" smtClean="0"/>
              <a:t>29.06.2021</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80CBED3D-F8F8-45FD-AD52-26F713017ECD}" type="slidenum">
              <a:rPr lang="pl-PL" smtClean="0"/>
              <a:t>‹#›</a:t>
            </a:fld>
            <a:endParaRPr lang="pl-PL"/>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pl-PL" smtClean="0"/>
              <a:t>Kliknij, aby edytować styl</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pl-PL" smtClean="0"/>
              <a:t>Kliknij, aby edytować styl</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8FBBE3F1-D422-47A6-B431-A6505F0B416E}" type="datetime1">
              <a:rPr lang="pl-PL" smtClean="0"/>
              <a:t>29.06.2021</a:t>
            </a:fld>
            <a:endParaRPr lang="pl-PL"/>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pl-PL"/>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80CBED3D-F8F8-45FD-AD52-26F713017ECD}"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iming>
    <p:tnLst>
      <p:par>
        <p:cTn id="1" dur="indefinite" restart="never" nodeType="tmRoot"/>
      </p:par>
    </p:tnLst>
  </p:timing>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bip.pniewy.wlkp.pl/content.php?cms_id=3366" TargetMode="External"/><Relationship Id="rId7" Type="http://schemas.openxmlformats.org/officeDocument/2006/relationships/image" Target="../media/image2.jpeg"/><Relationship Id="rId2" Type="http://schemas.openxmlformats.org/officeDocument/2006/relationships/hyperlink" Target="http://bip.pniewy.wlkp.pl/content.php?cms_id=3335" TargetMode="External"/><Relationship Id="rId1" Type="http://schemas.openxmlformats.org/officeDocument/2006/relationships/slideLayout" Target="../slideLayouts/slideLayout2.xml"/><Relationship Id="rId6" Type="http://schemas.openxmlformats.org/officeDocument/2006/relationships/hyperlink" Target="http://bip.pniewy.wlkp.pl/content.php?sid=e4479dfc5838fd0f1a4dd0b6520ce0e4&amp;cms_id=719" TargetMode="External"/><Relationship Id="rId5" Type="http://schemas.openxmlformats.org/officeDocument/2006/relationships/hyperlink" Target="http://bip.pniewy.wlkp.pl/content.php?cms_id=3367" TargetMode="External"/><Relationship Id="rId4" Type="http://schemas.openxmlformats.org/officeDocument/2006/relationships/hyperlink" Target="http://bip.pniewy.wlkp.pl/content.php?cms_id=3336"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pniewy.wlkp.pl/"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Podtytuł 2"/>
          <p:cNvSpPr>
            <a:spLocks noGrp="1"/>
          </p:cNvSpPr>
          <p:nvPr>
            <p:ph type="subTitle" idx="1"/>
          </p:nvPr>
        </p:nvSpPr>
        <p:spPr>
          <a:xfrm rot="19140000">
            <a:off x="1895585" y="3113299"/>
            <a:ext cx="6511131" cy="616623"/>
          </a:xfrm>
        </p:spPr>
        <p:txBody>
          <a:bodyPr>
            <a:normAutofit/>
          </a:bodyPr>
          <a:lstStyle/>
          <a:p>
            <a:endParaRPr lang="pl-PL" sz="1600" b="1" cap="small" dirty="0"/>
          </a:p>
        </p:txBody>
      </p:sp>
      <p:sp>
        <p:nvSpPr>
          <p:cNvPr id="2" name="Tytuł 1"/>
          <p:cNvSpPr>
            <a:spLocks noGrp="1"/>
          </p:cNvSpPr>
          <p:nvPr>
            <p:ph type="ctrTitle"/>
          </p:nvPr>
        </p:nvSpPr>
        <p:spPr>
          <a:xfrm>
            <a:off x="971600" y="620688"/>
            <a:ext cx="7175351" cy="1793167"/>
          </a:xfrm>
        </p:spPr>
        <p:txBody>
          <a:bodyPr>
            <a:noAutofit/>
          </a:bodyPr>
          <a:lstStyle/>
          <a:p>
            <a:pPr algn="ctr"/>
            <a:r>
              <a:rPr lang="pl-PL" sz="3000" b="1" dirty="0" smtClean="0">
                <a:solidFill>
                  <a:schemeClr val="tx1"/>
                </a:solidFill>
              </a:rPr>
              <a:t>ANALIZA STANU GOSPODARKI   odpadami komunalnymi w gminie Pniewy w 2020 r.</a:t>
            </a:r>
            <a:endParaRPr lang="pl-PL" sz="3000" b="1" dirty="0">
              <a:solidFill>
                <a:schemeClr val="tx1"/>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2564904"/>
            <a:ext cx="3456384" cy="345638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55466647"/>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pPr/>
              <a:t>10</a:t>
            </a:fld>
            <a:endParaRPr lang="pl-PL" dirty="0"/>
          </a:p>
        </p:txBody>
      </p:sp>
      <p:sp>
        <p:nvSpPr>
          <p:cNvPr id="2" name="Tytuł 1"/>
          <p:cNvSpPr>
            <a:spLocks noGrp="1"/>
          </p:cNvSpPr>
          <p:nvPr>
            <p:ph type="title"/>
          </p:nvPr>
        </p:nvSpPr>
        <p:spPr>
          <a:xfrm>
            <a:off x="755576" y="548680"/>
            <a:ext cx="7520940" cy="542960"/>
          </a:xfrm>
        </p:spPr>
        <p:txBody>
          <a:bodyPr>
            <a:noAutofit/>
          </a:bodyPr>
          <a:lstStyle/>
          <a:p>
            <a:pPr algn="ctr"/>
            <a:r>
              <a:rPr lang="pl-PL" sz="2000" dirty="0" smtClean="0"/>
              <a:t>Deklaracje, Gospodarstwa domowe, punkty odbioru</a:t>
            </a:r>
            <a:br>
              <a:rPr lang="pl-PL" sz="2000" dirty="0" smtClean="0"/>
            </a:br>
            <a:endParaRPr lang="pl-PL" sz="2000" dirty="0"/>
          </a:p>
        </p:txBody>
      </p:sp>
      <p:sp>
        <p:nvSpPr>
          <p:cNvPr id="3" name="Symbol zastępczy zawartości 2"/>
          <p:cNvSpPr>
            <a:spLocks noGrp="1"/>
          </p:cNvSpPr>
          <p:nvPr>
            <p:ph sz="quarter" idx="13"/>
          </p:nvPr>
        </p:nvSpPr>
        <p:spPr>
          <a:xfrm>
            <a:off x="880882" y="836712"/>
            <a:ext cx="7520940" cy="5760640"/>
          </a:xfrm>
        </p:spPr>
        <p:txBody>
          <a:bodyPr>
            <a:normAutofit/>
          </a:bodyPr>
          <a:lstStyle/>
          <a:p>
            <a:pPr marL="0" indent="0" defTabSz="541338">
              <a:buNone/>
            </a:pPr>
            <a:r>
              <a:rPr lang="pl-PL" dirty="0" smtClean="0"/>
              <a:t>	</a:t>
            </a:r>
          </a:p>
          <a:p>
            <a:pPr marL="0" indent="0" defTabSz="541338">
              <a:buNone/>
            </a:pPr>
            <a:r>
              <a:rPr lang="pl-PL" sz="2100" dirty="0"/>
              <a:t>	</a:t>
            </a:r>
            <a:endParaRPr lang="pl-PL" sz="2100" dirty="0" smtClean="0"/>
          </a:p>
          <a:p>
            <a:pPr marL="0" indent="0" defTabSz="541338">
              <a:buNone/>
            </a:pPr>
            <a:r>
              <a:rPr lang="pl-PL" sz="2100" dirty="0"/>
              <a:t>	</a:t>
            </a:r>
            <a:r>
              <a:rPr lang="pl-PL" dirty="0" smtClean="0"/>
              <a:t/>
            </a:r>
            <a:br>
              <a:rPr lang="pl-PL" dirty="0" smtClean="0"/>
            </a:br>
            <a:r>
              <a:rPr lang="pl-PL" dirty="0" smtClean="0"/>
              <a:t>	 </a:t>
            </a:r>
            <a:endParaRPr lang="pl-PL" u="sng" dirty="0" smtClean="0"/>
          </a:p>
          <a:p>
            <a:pPr marL="0" indent="0"/>
            <a:endParaRPr lang="pl-PL" u="sng" dirty="0" smtClean="0"/>
          </a:p>
          <a:p>
            <a:pPr marL="0" indent="0"/>
            <a:endParaRPr lang="pl-PL" dirty="0" smtClean="0"/>
          </a:p>
          <a:p>
            <a:pPr marL="0" indent="0"/>
            <a:endParaRPr lang="pl-PL" dirty="0"/>
          </a:p>
          <a:p>
            <a:endParaRPr lang="pl-PL" dirty="0" smtClean="0"/>
          </a:p>
        </p:txBody>
      </p:sp>
      <p:graphicFrame>
        <p:nvGraphicFramePr>
          <p:cNvPr id="5" name="Tabela 4"/>
          <p:cNvGraphicFramePr>
            <a:graphicFrameLocks noGrp="1"/>
          </p:cNvGraphicFramePr>
          <p:nvPr>
            <p:extLst>
              <p:ext uri="{D42A27DB-BD31-4B8C-83A1-F6EECF244321}">
                <p14:modId xmlns:p14="http://schemas.microsoft.com/office/powerpoint/2010/main" val="792961160"/>
              </p:ext>
            </p:extLst>
          </p:nvPr>
        </p:nvGraphicFramePr>
        <p:xfrm>
          <a:off x="1763688" y="2060848"/>
          <a:ext cx="5832648" cy="2419164"/>
        </p:xfrm>
        <a:graphic>
          <a:graphicData uri="http://schemas.openxmlformats.org/drawingml/2006/table">
            <a:tbl>
              <a:tblPr/>
              <a:tblGrid>
                <a:gridCol w="1459698"/>
                <a:gridCol w="1331125"/>
                <a:gridCol w="1439889"/>
                <a:gridCol w="1601936"/>
              </a:tblGrid>
              <a:tr h="360040">
                <a:tc gridSpan="4">
                  <a:txBody>
                    <a:bodyPr/>
                    <a:lstStyle/>
                    <a:p>
                      <a:pPr algn="ctr" fontAlgn="ctr"/>
                      <a:r>
                        <a:rPr lang="pl-PL" sz="1800" b="1" i="0" u="none" strike="noStrike" dirty="0" smtClean="0">
                          <a:solidFill>
                            <a:srgbClr val="000000"/>
                          </a:solidFill>
                          <a:effectLst/>
                          <a:latin typeface="Calibri"/>
                        </a:rPr>
                        <a:t>NIERUCHOMOŚCI</a:t>
                      </a:r>
                      <a:r>
                        <a:rPr lang="pl-PL" sz="1800" b="1" i="0" u="none" strike="noStrike" baseline="0" dirty="0" smtClean="0">
                          <a:solidFill>
                            <a:srgbClr val="000000"/>
                          </a:solidFill>
                          <a:effectLst/>
                          <a:latin typeface="Calibri"/>
                        </a:rPr>
                        <a:t> ZAMIESZKAŁE </a:t>
                      </a:r>
                      <a:endParaRPr lang="pl-PL" sz="1800" b="1"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pl-PL"/>
                    </a:p>
                  </a:txBody>
                  <a:tcPr/>
                </a:tc>
                <a:tc hMerge="1">
                  <a:txBody>
                    <a:bodyPr/>
                    <a:lstStyle/>
                    <a:p>
                      <a:endParaRPr lang="pl-PL"/>
                    </a:p>
                  </a:txBody>
                  <a:tcPr/>
                </a:tc>
                <a:tc hMerge="1">
                  <a:txBody>
                    <a:bodyPr/>
                    <a:lstStyle/>
                    <a:p>
                      <a:endParaRPr lang="pl-PL"/>
                    </a:p>
                  </a:txBody>
                  <a:tcPr/>
                </a:tc>
              </a:tr>
              <a:tr h="694454">
                <a:tc gridSpan="4">
                  <a:txBody>
                    <a:bodyPr/>
                    <a:lstStyle/>
                    <a:p>
                      <a:pPr algn="ctr"/>
                      <a:r>
                        <a:rPr lang="pl-PL" dirty="0" smtClean="0"/>
                        <a:t>z</a:t>
                      </a:r>
                      <a:r>
                        <a:rPr lang="pl-PL" baseline="0" dirty="0" smtClean="0"/>
                        <a:t> podziałem na : </a:t>
                      </a:r>
                      <a:endParaRPr lang="pl-PL" dirty="0"/>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a:endParaRPr lang="pl-PL" dirty="0"/>
                    </a:p>
                  </a:txBody>
                  <a:tcPr marL="7850" marR="7850" marT="78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r>
              <a:tr h="218318">
                <a:tc gridSpan="2">
                  <a:txBody>
                    <a:bodyPr/>
                    <a:lstStyle/>
                    <a:p>
                      <a:pPr algn="ctr" fontAlgn="b"/>
                      <a:r>
                        <a:rPr lang="pl-PL" sz="1400" b="0" i="0" u="none" strike="noStrike" dirty="0" smtClean="0">
                          <a:solidFill>
                            <a:srgbClr val="000000"/>
                          </a:solidFill>
                          <a:effectLst/>
                          <a:latin typeface="Calibri"/>
                        </a:rPr>
                        <a:t>MIASTO</a:t>
                      </a:r>
                      <a:r>
                        <a:rPr lang="pl-PL" sz="1400" b="0" i="0" u="none" strike="noStrike" baseline="0" dirty="0" smtClean="0">
                          <a:solidFill>
                            <a:srgbClr val="000000"/>
                          </a:solidFill>
                          <a:effectLst/>
                          <a:latin typeface="Calibri"/>
                        </a:rPr>
                        <a:t> </a:t>
                      </a:r>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b"/>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b"/>
                      <a:r>
                        <a:rPr lang="pl-PL" sz="1400" b="0" i="0" u="none" strike="noStrike" dirty="0" smtClean="0">
                          <a:solidFill>
                            <a:srgbClr val="000000"/>
                          </a:solidFill>
                          <a:effectLst/>
                          <a:latin typeface="Calibri"/>
                        </a:rPr>
                        <a:t>SOŁECTWO</a:t>
                      </a:r>
                      <a:r>
                        <a:rPr lang="pl-PL" sz="1400" b="0" i="0" u="none" strike="noStrike" baseline="0" dirty="0" smtClean="0">
                          <a:solidFill>
                            <a:srgbClr val="000000"/>
                          </a:solidFill>
                          <a:effectLst/>
                          <a:latin typeface="Calibri"/>
                        </a:rPr>
                        <a:t> </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pl-PL"/>
                    </a:p>
                  </a:txBody>
                  <a:tcPr/>
                </a:tc>
              </a:tr>
              <a:tr h="436636">
                <a:tc>
                  <a:txBody>
                    <a:bodyPr/>
                    <a:lstStyle/>
                    <a:p>
                      <a:pPr algn="l" fontAlgn="b"/>
                      <a:r>
                        <a:rPr lang="pl-PL" sz="1400" b="0" i="0" u="none" strike="noStrike" dirty="0" smtClean="0">
                          <a:solidFill>
                            <a:srgbClr val="000000"/>
                          </a:solidFill>
                          <a:effectLst/>
                          <a:latin typeface="Calibri"/>
                        </a:rPr>
                        <a:t>Liczba</a:t>
                      </a:r>
                      <a:r>
                        <a:rPr lang="pl-PL" sz="1400" b="0" i="0" u="none" strike="noStrike" baseline="0" dirty="0" smtClean="0">
                          <a:solidFill>
                            <a:srgbClr val="000000"/>
                          </a:solidFill>
                          <a:effectLst/>
                          <a:latin typeface="Calibri"/>
                        </a:rPr>
                        <a:t> gospodarstw</a:t>
                      </a:r>
                    </a:p>
                    <a:p>
                      <a:pPr algn="l" fontAlgn="b"/>
                      <a:r>
                        <a:rPr lang="pl-PL" sz="1400" b="0" i="0" u="none" strike="noStrike" baseline="0" dirty="0" smtClean="0">
                          <a:solidFill>
                            <a:srgbClr val="000000"/>
                          </a:solidFill>
                          <a:effectLst/>
                          <a:latin typeface="Calibri"/>
                        </a:rPr>
                        <a:t>     2019/2020   </a:t>
                      </a:r>
                    </a:p>
                    <a:p>
                      <a:pPr algn="l" fontAlgn="b"/>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Liczba</a:t>
                      </a:r>
                      <a:r>
                        <a:rPr lang="pl-PL" sz="1400" b="0" i="0" u="none" strike="noStrike" baseline="0" dirty="0" smtClean="0">
                          <a:solidFill>
                            <a:srgbClr val="000000"/>
                          </a:solidFill>
                          <a:effectLst/>
                          <a:latin typeface="Calibri"/>
                        </a:rPr>
                        <a:t> mieszkańców 2019/2020</a:t>
                      </a:r>
                    </a:p>
                    <a:p>
                      <a:pPr algn="ctr" fontAlgn="b"/>
                      <a:endParaRPr lang="pl-PL" sz="1400" b="0" i="0" u="none" strike="noStrike" dirty="0">
                        <a:solidFill>
                          <a:srgbClr val="000000"/>
                        </a:solidFill>
                        <a:effectLst/>
                        <a:latin typeface="Calibri"/>
                      </a:endParaRPr>
                    </a:p>
                  </a:txBody>
                  <a:tcPr marL="7850" marR="7850" marT="78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Liczba</a:t>
                      </a:r>
                      <a:r>
                        <a:rPr lang="pl-PL" sz="1400" b="0" i="0" u="none" strike="noStrike" baseline="0" dirty="0" smtClean="0">
                          <a:solidFill>
                            <a:srgbClr val="000000"/>
                          </a:solidFill>
                          <a:effectLst/>
                          <a:latin typeface="Calibri"/>
                        </a:rPr>
                        <a:t> gospodarstw    2019/2020 </a:t>
                      </a:r>
                      <a:endParaRPr lang="pl-PL" sz="1400" b="0" i="0" u="none" strike="noStrike" dirty="0" smtClean="0">
                        <a:solidFill>
                          <a:srgbClr val="000000"/>
                        </a:solidFill>
                        <a:effectLst/>
                        <a:latin typeface="Calibri"/>
                      </a:endParaRPr>
                    </a:p>
                    <a:p>
                      <a:pPr algn="l" fontAlgn="b"/>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Liczba mieszkańców 2019/2020 </a:t>
                      </a:r>
                    </a:p>
                    <a:p>
                      <a:pPr algn="ctr" fontAlgn="b"/>
                      <a:endParaRPr lang="pl-PL" sz="1400" b="0" i="0" u="none" strike="noStrike" dirty="0">
                        <a:solidFill>
                          <a:srgbClr val="000000"/>
                        </a:solidFill>
                        <a:effectLst/>
                        <a:latin typeface="Calibri"/>
                      </a:endParaRPr>
                    </a:p>
                  </a:txBody>
                  <a:tcPr marL="7850" marR="7850" marT="78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481">
                <a:tc>
                  <a:txBody>
                    <a:bodyPr/>
                    <a:lstStyle/>
                    <a:p>
                      <a:pPr algn="ctr" fontAlgn="b"/>
                      <a:r>
                        <a:rPr lang="pl-PL" sz="1800" b="1" i="0" u="none" strike="noStrike" dirty="0" smtClean="0">
                          <a:solidFill>
                            <a:srgbClr val="000000"/>
                          </a:solidFill>
                          <a:effectLst/>
                          <a:latin typeface="Calibri"/>
                        </a:rPr>
                        <a:t>2658/2715</a:t>
                      </a:r>
                      <a:endParaRPr lang="pl-PL" sz="1800" b="1"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7305/7333</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1182/1125</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3768/3749</a:t>
                      </a:r>
                      <a:endParaRPr lang="pl-PL" sz="1800" b="1" i="0" u="none" strike="noStrike" dirty="0">
                        <a:solidFill>
                          <a:srgbClr val="000000"/>
                        </a:solidFill>
                        <a:effectLst/>
                        <a:latin typeface="Calibri"/>
                      </a:endParaRPr>
                    </a:p>
                  </a:txBody>
                  <a:tcPr marL="7850" marR="7850" marT="7850" marB="0" anchor="b">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31953056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11</a:t>
            </a:fld>
            <a:endParaRPr lang="pl-PL"/>
          </a:p>
        </p:txBody>
      </p:sp>
      <p:sp>
        <p:nvSpPr>
          <p:cNvPr id="2" name="Tytuł 1"/>
          <p:cNvSpPr>
            <a:spLocks noGrp="1"/>
          </p:cNvSpPr>
          <p:nvPr>
            <p:ph type="title"/>
          </p:nvPr>
        </p:nvSpPr>
        <p:spPr>
          <a:xfrm>
            <a:off x="692587" y="476672"/>
            <a:ext cx="6512511" cy="1143000"/>
          </a:xfrm>
        </p:spPr>
        <p:txBody>
          <a:bodyPr/>
          <a:lstStyle/>
          <a:p>
            <a:pPr algn="ctr"/>
            <a:r>
              <a:rPr lang="pl-PL" sz="1600" dirty="0" smtClean="0"/>
              <a:t>Nieruchomości Niezamieszkałe </a:t>
            </a:r>
            <a:br>
              <a:rPr lang="pl-PL" sz="1600" dirty="0" smtClean="0"/>
            </a:br>
            <a:r>
              <a:rPr lang="pl-PL" sz="1600" dirty="0" smtClean="0"/>
              <a:t>( </a:t>
            </a:r>
            <a:r>
              <a:rPr lang="pl-PL" sz="1200" dirty="0" smtClean="0"/>
              <a:t>objęte systemem gospodarowania odpadami </a:t>
            </a:r>
            <a:r>
              <a:rPr lang="pl-PL" sz="1600" dirty="0" smtClean="0"/>
              <a:t>) </a:t>
            </a:r>
            <a:endParaRPr lang="pl-PL" sz="1600" dirty="0"/>
          </a:p>
        </p:txBody>
      </p:sp>
      <p:sp>
        <p:nvSpPr>
          <p:cNvPr id="3" name="Symbol zastępczy zawartości 2"/>
          <p:cNvSpPr>
            <a:spLocks noGrp="1"/>
          </p:cNvSpPr>
          <p:nvPr>
            <p:ph sz="quarter" idx="13"/>
          </p:nvPr>
        </p:nvSpPr>
        <p:spPr>
          <a:xfrm>
            <a:off x="467544" y="1844824"/>
            <a:ext cx="8568952" cy="3240360"/>
          </a:xfrm>
        </p:spPr>
        <p:txBody>
          <a:bodyPr>
            <a:normAutofit/>
          </a:bodyPr>
          <a:lstStyle/>
          <a:p>
            <a:pPr marL="114300" indent="0">
              <a:buNone/>
            </a:pPr>
            <a:endParaRPr lang="pl-PL" dirty="0"/>
          </a:p>
          <a:p>
            <a:pPr marL="114300" indent="0">
              <a:lnSpc>
                <a:spcPct val="150000"/>
              </a:lnSpc>
              <a:buNone/>
            </a:pPr>
            <a:r>
              <a:rPr lang="pl-PL" sz="1700" dirty="0" smtClean="0">
                <a:latin typeface="Times New Roman" panose="02020603050405020304" pitchFamily="18" charset="0"/>
                <a:cs typeface="Times New Roman" panose="02020603050405020304" pitchFamily="18" charset="0"/>
              </a:rPr>
              <a:t>Gmina Pniewy w roku 2020 objęła 341 podmiotów systemem gospodarki odpadami, są to:</a:t>
            </a:r>
          </a:p>
          <a:p>
            <a:pPr marL="114300" indent="0">
              <a:lnSpc>
                <a:spcPct val="150000"/>
              </a:lnSpc>
              <a:buNone/>
            </a:pPr>
            <a:r>
              <a:rPr lang="pl-PL" sz="1700" dirty="0" smtClean="0">
                <a:latin typeface="Times New Roman" panose="02020603050405020304" pitchFamily="18" charset="0"/>
                <a:cs typeface="Times New Roman" panose="02020603050405020304" pitchFamily="18" charset="0"/>
              </a:rPr>
              <a:t> - szkoły,</a:t>
            </a:r>
          </a:p>
          <a:p>
            <a:pPr marL="114300" indent="0">
              <a:lnSpc>
                <a:spcPct val="150000"/>
              </a:lnSpc>
              <a:buNone/>
            </a:pPr>
            <a:r>
              <a:rPr lang="pl-PL" sz="1700" dirty="0" smtClean="0">
                <a:latin typeface="Times New Roman" panose="02020603050405020304" pitchFamily="18" charset="0"/>
                <a:cs typeface="Times New Roman" panose="02020603050405020304" pitchFamily="18" charset="0"/>
              </a:rPr>
              <a:t> - przedszkola, </a:t>
            </a:r>
          </a:p>
          <a:p>
            <a:pPr marL="114300" indent="0">
              <a:lnSpc>
                <a:spcPct val="150000"/>
              </a:lnSpc>
              <a:buNone/>
            </a:pPr>
            <a:r>
              <a:rPr lang="pl-PL" sz="1700" dirty="0" smtClean="0">
                <a:latin typeface="Times New Roman" panose="02020603050405020304" pitchFamily="18" charset="0"/>
                <a:cs typeface="Times New Roman" panose="02020603050405020304" pitchFamily="18" charset="0"/>
              </a:rPr>
              <a:t> - obiekty handlowe, gastronomiczne oraz inne podmioty gospodarcze, </a:t>
            </a:r>
          </a:p>
          <a:p>
            <a:pPr marL="114300" indent="0">
              <a:lnSpc>
                <a:spcPct val="150000"/>
              </a:lnSpc>
              <a:buNone/>
            </a:pPr>
            <a:r>
              <a:rPr lang="pl-PL" sz="1700" dirty="0" smtClean="0">
                <a:latin typeface="Times New Roman" panose="02020603050405020304" pitchFamily="18" charset="0"/>
                <a:cs typeface="Times New Roman" panose="02020603050405020304" pitchFamily="18" charset="0"/>
              </a:rPr>
              <a:t> - cmentarze, zakony, </a:t>
            </a:r>
          </a:p>
          <a:p>
            <a:pPr marL="269875" indent="-225425">
              <a:buNone/>
            </a:pPr>
            <a:r>
              <a:rPr lang="pl-PL" sz="1700" dirty="0" smtClean="0">
                <a:latin typeface="Times New Roman" panose="02020603050405020304" pitchFamily="18" charset="0"/>
                <a:cs typeface="Times New Roman" panose="02020603050405020304" pitchFamily="18" charset="0"/>
              </a:rPr>
              <a:t>  - domki letniskowe lub nieruchomości wykorzystywane na cele rekreacyjno-wypoczynkowe. </a:t>
            </a:r>
          </a:p>
          <a:p>
            <a:pPr>
              <a:buFontTx/>
              <a:buChar char="-"/>
            </a:pPr>
            <a:endParaRPr lang="pl-PL" sz="1800" dirty="0">
              <a:latin typeface="Times New Roman" panose="02020603050405020304" pitchFamily="18" charset="0"/>
              <a:cs typeface="Times New Roman" panose="02020603050405020304" pitchFamily="18" charset="0"/>
            </a:endParaRPr>
          </a:p>
        </p:txBody>
      </p:sp>
      <p:pic>
        <p:nvPicPr>
          <p:cNvPr id="5"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476672"/>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39053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12</a:t>
            </a:fld>
            <a:endParaRPr lang="pl-PL"/>
          </a:p>
        </p:txBody>
      </p:sp>
      <p:sp>
        <p:nvSpPr>
          <p:cNvPr id="2" name="Tytuł 1"/>
          <p:cNvSpPr>
            <a:spLocks noGrp="1"/>
          </p:cNvSpPr>
          <p:nvPr>
            <p:ph type="title"/>
          </p:nvPr>
        </p:nvSpPr>
        <p:spPr>
          <a:xfrm>
            <a:off x="935596" y="398693"/>
            <a:ext cx="7344816" cy="862245"/>
          </a:xfrm>
        </p:spPr>
        <p:txBody>
          <a:bodyPr/>
          <a:lstStyle/>
          <a:p>
            <a:pPr marL="285750" lvl="1" indent="-285750" algn="ctr" rtl="0">
              <a:spcBef>
                <a:spcPct val="0"/>
              </a:spcBef>
              <a:buClr>
                <a:schemeClr val="accent6"/>
              </a:buClr>
              <a:buSzPct val="160000"/>
              <a:buFont typeface="Georgia" panose="02040502050405020303" pitchFamily="18" charset="0"/>
              <a:buChar char="*"/>
            </a:pPr>
            <a:r>
              <a:rPr lang="pl-PL" b="1" dirty="0">
                <a:latin typeface="Times New Roman"/>
                <a:ea typeface="+mj-ea"/>
                <a:cs typeface="Times New Roman"/>
              </a:rPr>
              <a:t> </a:t>
            </a:r>
            <a:r>
              <a:rPr lang="pl-PL" sz="2200" b="1" kern="1200" dirty="0" smtClean="0">
                <a:gradFill>
                  <a:gsLst>
                    <a:gs pos="0">
                      <a:prstClr val="black"/>
                    </a:gs>
                    <a:gs pos="40000">
                      <a:prstClr val="black">
                        <a:lumMod val="75000"/>
                        <a:lumOff val="25000"/>
                      </a:prstClr>
                    </a:gs>
                    <a:gs pos="100000">
                      <a:srgbClr val="212745">
                        <a:alpha val="65000"/>
                      </a:srgbClr>
                    </a:gs>
                  </a:gsLst>
                  <a:lin ang="5400000" scaled="0"/>
                </a:gradFill>
                <a:effectLst>
                  <a:reflection blurRad="6350" stA="55000" endA="300" endPos="45500" dir="5400000" sy="-100000" algn="bl" rotWithShape="0"/>
                </a:effectLst>
                <a:latin typeface="Times New Roman" panose="02020603050405020304" pitchFamily="18" charset="0"/>
                <a:ea typeface="+mj-ea"/>
                <a:cs typeface="Times New Roman" panose="02020603050405020304" pitchFamily="18" charset="0"/>
              </a:rPr>
              <a:t>DZIAŁALNOŚC FIRMY ODBIERAJĄCEJ ODPADY </a:t>
            </a:r>
            <a:r>
              <a:rPr lang="pl-PL" b="1" dirty="0" smtClean="0">
                <a:solidFill>
                  <a:schemeClr val="tx2"/>
                </a:solidFill>
                <a:latin typeface="Times New Roman"/>
                <a:ea typeface="Times New Roman"/>
                <a:cs typeface="Times New Roman"/>
              </a:rPr>
              <a:t/>
            </a:r>
            <a:br>
              <a:rPr lang="pl-PL" b="1" dirty="0" smtClean="0">
                <a:solidFill>
                  <a:schemeClr val="tx2"/>
                </a:solidFill>
                <a:latin typeface="Times New Roman"/>
                <a:ea typeface="Times New Roman"/>
                <a:cs typeface="Times New Roman"/>
              </a:rPr>
            </a:br>
            <a:r>
              <a:rPr lang="pl-PL" b="1" dirty="0">
                <a:latin typeface="Times New Roman"/>
                <a:ea typeface="Times New Roman"/>
                <a:cs typeface="Times New Roman"/>
              </a:rPr>
              <a:t/>
            </a:r>
            <a:br>
              <a:rPr lang="pl-PL" b="1" dirty="0">
                <a:latin typeface="Times New Roman"/>
                <a:ea typeface="Times New Roman"/>
                <a:cs typeface="Times New Roman"/>
              </a:rPr>
            </a:br>
            <a:endParaRPr lang="pl-PL" dirty="0">
              <a:solidFill>
                <a:schemeClr val="tx2"/>
              </a:solidFill>
            </a:endParaRPr>
          </a:p>
        </p:txBody>
      </p:sp>
      <p:sp>
        <p:nvSpPr>
          <p:cNvPr id="3" name="Symbol zastępczy zawartości 2"/>
          <p:cNvSpPr>
            <a:spLocks noGrp="1"/>
          </p:cNvSpPr>
          <p:nvPr>
            <p:ph sz="quarter" idx="13"/>
          </p:nvPr>
        </p:nvSpPr>
        <p:spPr>
          <a:xfrm>
            <a:off x="1043608" y="1196752"/>
            <a:ext cx="7128792" cy="4608512"/>
          </a:xfrm>
        </p:spPr>
        <p:txBody>
          <a:bodyPr>
            <a:normAutofit fontScale="92500" lnSpcReduction="20000"/>
          </a:bodyPr>
          <a:lstStyle/>
          <a:p>
            <a:pPr marL="88900" indent="0" algn="just">
              <a:lnSpc>
                <a:spcPct val="115000"/>
              </a:lnSpc>
              <a:spcAft>
                <a:spcPts val="0"/>
              </a:spcAft>
              <a:buNone/>
            </a:pPr>
            <a:endParaRPr lang="pl-PL" sz="2000" dirty="0" smtClean="0">
              <a:latin typeface="Times New Roman"/>
              <a:ea typeface="Calibri"/>
              <a:cs typeface="Times New Roman"/>
            </a:endParaRPr>
          </a:p>
          <a:p>
            <a:pPr marL="88900" indent="0" algn="just">
              <a:lnSpc>
                <a:spcPct val="115000"/>
              </a:lnSpc>
              <a:spcAft>
                <a:spcPts val="0"/>
              </a:spcAft>
              <a:buNone/>
            </a:pPr>
            <a:r>
              <a:rPr lang="pl-PL" sz="2000" dirty="0" smtClean="0">
                <a:latin typeface="Times New Roman"/>
                <a:ea typeface="Calibri"/>
                <a:cs typeface="Times New Roman"/>
              </a:rPr>
              <a:t>	</a:t>
            </a:r>
            <a:r>
              <a:rPr lang="pl-PL" sz="1600" dirty="0" smtClean="0">
                <a:ea typeface="Calibri"/>
                <a:cs typeface="Times New Roman"/>
              </a:rPr>
              <a:t>Od </a:t>
            </a:r>
            <a:r>
              <a:rPr lang="pl-PL" sz="1600" dirty="0">
                <a:ea typeface="Calibri"/>
                <a:cs typeface="Times New Roman"/>
              </a:rPr>
              <a:t>1 listopada </a:t>
            </a:r>
            <a:r>
              <a:rPr lang="pl-PL" sz="1600" dirty="0" smtClean="0">
                <a:ea typeface="Calibri"/>
                <a:cs typeface="Times New Roman"/>
              </a:rPr>
              <a:t>2019 </a:t>
            </a:r>
            <a:r>
              <a:rPr lang="pl-PL" sz="1600" dirty="0">
                <a:ea typeface="Calibri"/>
                <a:cs typeface="Times New Roman"/>
              </a:rPr>
              <a:t>r</a:t>
            </a:r>
            <a:r>
              <a:rPr lang="pl-PL" sz="1600" dirty="0" smtClean="0">
                <a:ea typeface="Calibri"/>
                <a:cs typeface="Times New Roman"/>
              </a:rPr>
              <a:t>. odbiorem i zagospodarowaniem  odpadów komunalnych z terenu gminy Pniewy, wyłoniona w drodze przetargu w roku 2019, jest </a:t>
            </a:r>
            <a:r>
              <a:rPr lang="pl-PL" sz="1600" dirty="0" smtClean="0"/>
              <a:t>Firma </a:t>
            </a:r>
            <a:r>
              <a:rPr lang="pl-PL" sz="1600" dirty="0"/>
              <a:t>Trans-Kom Sp. z </a:t>
            </a:r>
            <a:r>
              <a:rPr lang="pl-PL" sz="1600" dirty="0" smtClean="0"/>
              <a:t>o.o. Zgodnie </a:t>
            </a:r>
            <a:r>
              <a:rPr lang="pl-PL" sz="1600" dirty="0"/>
              <a:t>z zawartą umową odbiera wszystkie frakcje odpadów z nieruchomości zamieszkałych </a:t>
            </a:r>
            <a:r>
              <a:rPr lang="pl-PL" sz="1600" dirty="0" smtClean="0"/>
              <a:t>oraz niezamieszkałych </a:t>
            </a:r>
            <a:r>
              <a:rPr lang="pl-PL" sz="1600" dirty="0"/>
              <a:t>w których powstają odpady komunalne. Odbiór odbywa się zgodnie z harmonogramem, który jest każdorazowo zatwierdzany przez </a:t>
            </a:r>
            <a:r>
              <a:rPr lang="pl-PL" sz="1600" dirty="0" smtClean="0"/>
              <a:t/>
            </a:r>
            <a:br>
              <a:rPr lang="pl-PL" sz="1600" dirty="0" smtClean="0"/>
            </a:br>
            <a:r>
              <a:rPr lang="pl-PL" sz="1600" dirty="0" smtClean="0"/>
              <a:t>Urząd </a:t>
            </a:r>
            <a:r>
              <a:rPr lang="pl-PL" sz="1600" dirty="0"/>
              <a:t>Miejski w </a:t>
            </a:r>
            <a:r>
              <a:rPr lang="pl-PL" sz="1600" dirty="0" smtClean="0"/>
              <a:t>Pniewach.	 				</a:t>
            </a:r>
            <a:br>
              <a:rPr lang="pl-PL" sz="1600" dirty="0" smtClean="0"/>
            </a:br>
            <a:r>
              <a:rPr lang="pl-PL" sz="1600" dirty="0" smtClean="0"/>
              <a:t> 	W </a:t>
            </a:r>
            <a:r>
              <a:rPr lang="pl-PL" sz="1600" dirty="0"/>
              <a:t>ramach </a:t>
            </a:r>
            <a:r>
              <a:rPr lang="pl-PL" sz="1600" dirty="0" smtClean="0"/>
              <a:t>nadzoru i </a:t>
            </a:r>
            <a:r>
              <a:rPr lang="pl-PL" sz="1600" dirty="0"/>
              <a:t>kontroli na bieżąco monitorowana jest jakość wykonywanych </a:t>
            </a:r>
            <a:r>
              <a:rPr lang="pl-PL" sz="1600" dirty="0" smtClean="0"/>
              <a:t>usług. </a:t>
            </a:r>
            <a:endParaRPr lang="pl-PL" sz="1600" dirty="0" smtClean="0">
              <a:ea typeface="Calibri"/>
              <a:cs typeface="Times New Roman"/>
            </a:endParaRPr>
          </a:p>
          <a:p>
            <a:pPr marL="88900" indent="0" algn="just">
              <a:lnSpc>
                <a:spcPct val="115000"/>
              </a:lnSpc>
              <a:spcAft>
                <a:spcPts val="0"/>
              </a:spcAft>
              <a:buNone/>
            </a:pPr>
            <a:r>
              <a:rPr lang="pl-PL" sz="1600" dirty="0" smtClean="0">
                <a:ea typeface="Calibri"/>
                <a:cs typeface="Times New Roman"/>
              </a:rPr>
              <a:t>	Zawarta Umowa obejmuje również obsługę i prowadzenie  Punktu Selektywnego Zbierania Odpadów Komunalnych</a:t>
            </a:r>
            <a:r>
              <a:rPr lang="pl-PL" sz="1600" dirty="0">
                <a:ea typeface="Calibri"/>
                <a:cs typeface="Times New Roman"/>
              </a:rPr>
              <a:t> </a:t>
            </a:r>
            <a:r>
              <a:rPr lang="pl-PL" sz="1600" dirty="0" smtClean="0">
                <a:ea typeface="Calibri"/>
                <a:cs typeface="Times New Roman"/>
              </a:rPr>
              <a:t>„Polana Recyklingu”. </a:t>
            </a:r>
            <a:br>
              <a:rPr lang="pl-PL" sz="1600" dirty="0" smtClean="0">
                <a:ea typeface="Calibri"/>
                <a:cs typeface="Times New Roman"/>
              </a:rPr>
            </a:br>
            <a:r>
              <a:rPr lang="pl-PL" sz="1600" dirty="0" smtClean="0">
                <a:ea typeface="Calibri"/>
                <a:cs typeface="Times New Roman"/>
              </a:rPr>
              <a:t>Umowę zawarto do dnia  31 grudnia 2022 r.</a:t>
            </a:r>
          </a:p>
          <a:p>
            <a:pPr marL="88900" indent="0" algn="just">
              <a:lnSpc>
                <a:spcPct val="115000"/>
              </a:lnSpc>
              <a:buNone/>
            </a:pPr>
            <a:r>
              <a:rPr lang="pl-PL" sz="1600" dirty="0" smtClean="0">
                <a:latin typeface="Times New Roman"/>
                <a:ea typeface="Calibri"/>
                <a:cs typeface="Times New Roman"/>
              </a:rPr>
              <a:t>	</a:t>
            </a:r>
            <a:r>
              <a:rPr lang="pl-PL" sz="1600" dirty="0" smtClean="0">
                <a:ea typeface="Calibri"/>
                <a:cs typeface="Times New Roman"/>
              </a:rPr>
              <a:t>Sposób </a:t>
            </a:r>
            <a:r>
              <a:rPr lang="pl-PL" sz="1600" dirty="0">
                <a:ea typeface="Calibri"/>
                <a:cs typeface="Times New Roman"/>
              </a:rPr>
              <a:t>rozliczania się z Wykonawcą odbywa się w terminach miesięcznych, na podstawie przekazanego raportu dotyczącego ilości odebranych odpadów oraz kart przekazania odpadów KPO. Wynagrodzenie miesięczne wykonawcy  </a:t>
            </a:r>
            <a:r>
              <a:rPr lang="pl-PL" sz="1600" dirty="0" smtClean="0">
                <a:ea typeface="Calibri"/>
                <a:cs typeface="Times New Roman"/>
              </a:rPr>
              <a:t>z </a:t>
            </a:r>
            <a:r>
              <a:rPr lang="pl-PL" sz="1600" dirty="0">
                <a:ea typeface="Calibri"/>
                <a:cs typeface="Times New Roman"/>
              </a:rPr>
              <a:t>tytułu realizacji usługi</a:t>
            </a:r>
            <a:r>
              <a:rPr lang="pl-PL" sz="1600" dirty="0">
                <a:solidFill>
                  <a:srgbClr val="000000"/>
                </a:solidFill>
                <a:ea typeface="Calibri"/>
                <a:cs typeface="Times New Roman" panose="02020603050405020304" pitchFamily="18" charset="0"/>
              </a:rPr>
              <a:t> </a:t>
            </a:r>
            <a:r>
              <a:rPr lang="pl-PL" sz="1600" dirty="0" smtClean="0">
                <a:ea typeface="Calibri"/>
                <a:cs typeface="Times New Roman" panose="02020603050405020304" pitchFamily="18" charset="0"/>
              </a:rPr>
              <a:t>wynosiło: 180.003,00 brutto. W skali całego roku wynagrodzenie wyniosło: 2 160 036 brutto </a:t>
            </a:r>
          </a:p>
          <a:p>
            <a:pPr marL="88900" indent="0" algn="just">
              <a:lnSpc>
                <a:spcPct val="115000"/>
              </a:lnSpc>
              <a:buNone/>
            </a:pPr>
            <a:endParaRPr lang="pl-PL" sz="1600" dirty="0">
              <a:ea typeface="Calibri"/>
              <a:cs typeface="Times New Roman" panose="02020603050405020304" pitchFamily="18" charset="0"/>
            </a:endParaRPr>
          </a:p>
          <a:p>
            <a:pPr marL="88900" indent="0" algn="just">
              <a:lnSpc>
                <a:spcPct val="115000"/>
              </a:lnSpc>
              <a:spcAft>
                <a:spcPts val="0"/>
              </a:spcAft>
              <a:buNone/>
            </a:pPr>
            <a:endParaRPr lang="pl-PL" sz="1600" dirty="0" smtClean="0">
              <a:ea typeface="Calibri"/>
              <a:cs typeface="Times New Roman"/>
            </a:endParaRPr>
          </a:p>
          <a:p>
            <a:pPr marL="88900" indent="0" algn="just">
              <a:lnSpc>
                <a:spcPct val="115000"/>
              </a:lnSpc>
              <a:spcAft>
                <a:spcPts val="0"/>
              </a:spcAft>
              <a:buNone/>
            </a:pPr>
            <a:endParaRPr lang="pl-PL" sz="1600" dirty="0">
              <a:ea typeface="Calibri"/>
              <a:cs typeface="Times New Roman"/>
            </a:endParaRPr>
          </a:p>
          <a:p>
            <a:pPr marL="88900" indent="0" algn="just">
              <a:lnSpc>
                <a:spcPct val="115000"/>
              </a:lnSpc>
              <a:spcAft>
                <a:spcPts val="0"/>
              </a:spcAft>
            </a:pPr>
            <a:endParaRPr lang="pl-PL" sz="1500" dirty="0" smtClean="0">
              <a:solidFill>
                <a:srgbClr val="000000"/>
              </a:solidFill>
              <a:latin typeface="Times New Roman" panose="02020603050405020304" pitchFamily="18" charset="0"/>
              <a:ea typeface="Calibri"/>
              <a:cs typeface="Times New Roman" panose="02020603050405020304" pitchFamily="18" charset="0"/>
            </a:endParaRPr>
          </a:p>
          <a:p>
            <a:pPr marL="88900" indent="0" algn="just">
              <a:lnSpc>
                <a:spcPct val="115000"/>
              </a:lnSpc>
              <a:spcAft>
                <a:spcPts val="0"/>
              </a:spcAft>
            </a:pPr>
            <a:endParaRPr lang="pl-PL" sz="1400" b="1" dirty="0">
              <a:latin typeface="Calibri"/>
              <a:ea typeface="Calibri"/>
              <a:cs typeface="Times New Roman"/>
            </a:endParaRPr>
          </a:p>
          <a:p>
            <a:endParaRPr lang="pl-PL" dirty="0"/>
          </a:p>
        </p:txBody>
      </p:sp>
    </p:spTree>
    <p:extLst>
      <p:ext uri="{BB962C8B-B14F-4D97-AF65-F5344CB8AC3E}">
        <p14:creationId xmlns:p14="http://schemas.microsoft.com/office/powerpoint/2010/main" val="24970557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13</a:t>
            </a:fld>
            <a:endParaRPr lang="pl-PL"/>
          </a:p>
        </p:txBody>
      </p:sp>
      <p:sp>
        <p:nvSpPr>
          <p:cNvPr id="2" name="Tytuł 1"/>
          <p:cNvSpPr>
            <a:spLocks noGrp="1"/>
          </p:cNvSpPr>
          <p:nvPr>
            <p:ph type="title"/>
          </p:nvPr>
        </p:nvSpPr>
        <p:spPr>
          <a:xfrm>
            <a:off x="827584" y="332656"/>
            <a:ext cx="7520940" cy="548640"/>
          </a:xfrm>
        </p:spPr>
        <p:txBody>
          <a:bodyPr>
            <a:normAutofit fontScale="90000"/>
          </a:bodyPr>
          <a:lstStyle/>
          <a:p>
            <a:pPr algn="ctr"/>
            <a:r>
              <a:rPr lang="pl-PL" sz="2400" dirty="0" smtClean="0">
                <a:latin typeface="Times New Roman" panose="02020603050405020304" pitchFamily="18" charset="0"/>
                <a:cs typeface="Times New Roman" panose="02020603050405020304" pitchFamily="18" charset="0"/>
              </a:rPr>
              <a:t>PUNKT SELEKTYWNEGO ZBIERANIA ODPADÓW KOMUNALNYCH </a:t>
            </a:r>
            <a:endParaRPr lang="pl-PL" sz="2400" dirty="0">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sz="quarter" idx="13"/>
          </p:nvPr>
        </p:nvSpPr>
        <p:spPr>
          <a:xfrm>
            <a:off x="395536" y="1556792"/>
            <a:ext cx="8229600" cy="4373563"/>
          </a:xfrm>
        </p:spPr>
        <p:txBody>
          <a:bodyPr>
            <a:noAutofit/>
          </a:bodyPr>
          <a:lstStyle/>
          <a:p>
            <a:pPr marL="114300" indent="0">
              <a:buNone/>
            </a:pPr>
            <a:r>
              <a:rPr lang="pl-PL" sz="1200" dirty="0"/>
              <a:t> </a:t>
            </a:r>
            <a:r>
              <a:rPr lang="pl-PL" sz="1200" dirty="0" smtClean="0"/>
              <a:t>     </a:t>
            </a:r>
            <a:r>
              <a:rPr lang="pl-PL" sz="1200" b="1" dirty="0" smtClean="0"/>
              <a:t>Odpady, które przyjmuje PSZOK !</a:t>
            </a:r>
            <a:endParaRPr lang="pl-PL" sz="1200" b="1" dirty="0"/>
          </a:p>
          <a:p>
            <a:r>
              <a:rPr lang="pl-PL" sz="1200" dirty="0"/>
              <a:t>odpady ulegające biodegradacji, w tym zielone;</a:t>
            </a:r>
          </a:p>
          <a:p>
            <a:r>
              <a:rPr lang="pl-PL" sz="1200" dirty="0"/>
              <a:t>papier i tekturę;</a:t>
            </a:r>
          </a:p>
          <a:p>
            <a:r>
              <a:rPr lang="pl-PL" sz="1200" dirty="0"/>
              <a:t>opakowania ze szkła;</a:t>
            </a:r>
          </a:p>
          <a:p>
            <a:r>
              <a:rPr lang="pl-PL" sz="1200" dirty="0"/>
              <a:t>opakowania z tworzyw sztucznych;</a:t>
            </a:r>
          </a:p>
          <a:p>
            <a:r>
              <a:rPr lang="pl-PL" sz="1200" dirty="0"/>
              <a:t>przeterminowane leki i chemikalia;</a:t>
            </a:r>
          </a:p>
          <a:p>
            <a:r>
              <a:rPr lang="pl-PL" sz="1200" dirty="0"/>
              <a:t>zużyte baterie i akumulatory;</a:t>
            </a:r>
          </a:p>
          <a:p>
            <a:r>
              <a:rPr lang="pl-PL" sz="1200" dirty="0"/>
              <a:t>zużyty sprzęt elektryczny i elektroniczny;</a:t>
            </a:r>
          </a:p>
          <a:p>
            <a:r>
              <a:rPr lang="pl-PL" sz="1200" dirty="0"/>
              <a:t>meble i inne odpady wielkogabarytowe;</a:t>
            </a:r>
          </a:p>
          <a:p>
            <a:r>
              <a:rPr lang="pl-PL" sz="1200" dirty="0"/>
              <a:t>odpady budowlane i rozbiórkowe – powstające przy drobnych remontach, wykonywane we </a:t>
            </a:r>
            <a:r>
              <a:rPr lang="pl-PL" sz="1200" dirty="0" smtClean="0"/>
              <a:t>własnym zakresie;</a:t>
            </a:r>
            <a:endParaRPr lang="pl-PL" sz="1200" dirty="0"/>
          </a:p>
          <a:p>
            <a:r>
              <a:rPr lang="pl-PL" sz="1200" dirty="0" smtClean="0"/>
              <a:t>zużyte </a:t>
            </a:r>
            <a:r>
              <a:rPr lang="pl-PL" sz="1200" dirty="0"/>
              <a:t>opony;</a:t>
            </a:r>
          </a:p>
          <a:p>
            <a:r>
              <a:rPr lang="pl-PL" sz="1200" dirty="0"/>
              <a:t>opakowania wielomateriałowe;</a:t>
            </a:r>
          </a:p>
          <a:p>
            <a:r>
              <a:rPr lang="pl-PL" sz="1200" dirty="0"/>
              <a:t>ubrania i tekstylia;</a:t>
            </a:r>
          </a:p>
          <a:p>
            <a:r>
              <a:rPr lang="pl-PL" sz="1200" dirty="0"/>
              <a:t>opakowania z metalu;</a:t>
            </a:r>
          </a:p>
          <a:p>
            <a:r>
              <a:rPr lang="pl-PL" sz="1200" dirty="0"/>
              <a:t>popiół</a:t>
            </a:r>
            <a:r>
              <a:rPr lang="pl-PL" sz="1200" dirty="0" smtClean="0"/>
              <a:t>;</a:t>
            </a:r>
          </a:p>
          <a:p>
            <a:r>
              <a:rPr lang="pl-PL" sz="1200" dirty="0"/>
              <a:t>PSZOK jest czynny 5 dni w tygodniu: poniedziałek, środa, czwartek, piątek, sobota W miesiącach: listopad, grudzień, styczeń, luty, w godz. od 8.00 do 16.00 W miesiącach: marzec, kwiecień, maj, czerwiec, lipiec, sierpień, wrzesień, październik, w godz. od 10.00 do 18.00  W soboty PSZOK jest czynny w godzinach od 8.00 do 16.00 we wtorki, niedziele i święta PSZOK jest NIECZYNNY</a:t>
            </a:r>
          </a:p>
        </p:txBody>
      </p:sp>
      <p:pic>
        <p:nvPicPr>
          <p:cNvPr id="2050" name="Picture 2" descr="C:\Users\dubiel\Desktop\Nowy folder\obraz  system segragacji odpadów .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1196752"/>
            <a:ext cx="2808312" cy="19868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0694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692696"/>
            <a:ext cx="7520940" cy="1983120"/>
          </a:xfrm>
        </p:spPr>
        <p:txBody>
          <a:bodyPr/>
          <a:lstStyle/>
          <a:p>
            <a:pPr algn="ctr"/>
            <a:r>
              <a:rPr lang="pl-PL" b="1" dirty="0" smtClean="0"/>
              <a:t>Gospodarowanie odpadami w liczbach</a:t>
            </a:r>
            <a:endParaRPr lang="pl-PL" b="1" dirty="0"/>
          </a:p>
        </p:txBody>
      </p:sp>
      <p:sp>
        <p:nvSpPr>
          <p:cNvPr id="3" name="Symbol zastępczy numeru slajdu 2"/>
          <p:cNvSpPr>
            <a:spLocks noGrp="1"/>
          </p:cNvSpPr>
          <p:nvPr>
            <p:ph type="sldNum" sz="quarter" idx="12"/>
          </p:nvPr>
        </p:nvSpPr>
        <p:spPr/>
        <p:txBody>
          <a:bodyPr>
            <a:normAutofit/>
          </a:bodyPr>
          <a:lstStyle/>
          <a:p>
            <a:fld id="{80CBED3D-F8F8-45FD-AD52-26F713017ECD}" type="slidenum">
              <a:rPr lang="pl-PL" smtClean="0"/>
              <a:pPr/>
              <a:t>14</a:t>
            </a:fld>
            <a:endParaRPr lang="pl-PL"/>
          </a:p>
        </p:txBody>
      </p:sp>
      <p:pic>
        <p:nvPicPr>
          <p:cNvPr id="3074" name="Picture 2" descr="C:\Users\dubiel\Desktop\Nowy folder\statystyka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8502" y="2852936"/>
            <a:ext cx="3168352" cy="22754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3397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r>
              <a:rPr lang="pl-PL" dirty="0" smtClean="0"/>
              <a:t>15</a:t>
            </a:r>
            <a:endParaRPr lang="pl-PL" dirty="0"/>
          </a:p>
        </p:txBody>
      </p:sp>
      <p:graphicFrame>
        <p:nvGraphicFramePr>
          <p:cNvPr id="3" name="Diagram 2"/>
          <p:cNvGraphicFramePr/>
          <p:nvPr>
            <p:extLst>
              <p:ext uri="{D42A27DB-BD31-4B8C-83A1-F6EECF244321}">
                <p14:modId xmlns:p14="http://schemas.microsoft.com/office/powerpoint/2010/main" val="2236777225"/>
              </p:ext>
            </p:extLst>
          </p:nvPr>
        </p:nvGraphicFramePr>
        <p:xfrm>
          <a:off x="827584" y="44624"/>
          <a:ext cx="7520940" cy="5486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Symbol zastępczy zawartości 5"/>
          <p:cNvGraphicFramePr>
            <a:graphicFrameLocks noGrp="1"/>
          </p:cNvGraphicFramePr>
          <p:nvPr>
            <p:ph sz="quarter" idx="13"/>
            <p:extLst>
              <p:ext uri="{D42A27DB-BD31-4B8C-83A1-F6EECF244321}">
                <p14:modId xmlns:p14="http://schemas.microsoft.com/office/powerpoint/2010/main" val="3231949016"/>
              </p:ext>
            </p:extLst>
          </p:nvPr>
        </p:nvGraphicFramePr>
        <p:xfrm>
          <a:off x="951649" y="548679"/>
          <a:ext cx="7272809" cy="5708159"/>
        </p:xfrm>
        <a:graphic>
          <a:graphicData uri="http://schemas.openxmlformats.org/drawingml/2006/table">
            <a:tbl>
              <a:tblPr/>
              <a:tblGrid>
                <a:gridCol w="1008112"/>
                <a:gridCol w="2926078"/>
                <a:gridCol w="726491"/>
                <a:gridCol w="653032"/>
                <a:gridCol w="653032"/>
                <a:gridCol w="653032"/>
                <a:gridCol w="653032"/>
              </a:tblGrid>
              <a:tr h="371661">
                <a:tc rowSpan="2">
                  <a:txBody>
                    <a:bodyPr/>
                    <a:lstStyle/>
                    <a:p>
                      <a:pPr algn="ctr" rtl="0" fontAlgn="ctr"/>
                      <a:r>
                        <a:rPr lang="pl-PL" sz="1000" b="1" i="0" u="none" strike="noStrike" dirty="0">
                          <a:solidFill>
                            <a:srgbClr val="000000"/>
                          </a:solidFill>
                          <a:effectLst/>
                          <a:latin typeface="Arial" panose="020B0604020202020204" pitchFamily="34" charset="0"/>
                          <a:cs typeface="Arial" panose="020B0604020202020204" pitchFamily="34" charset="0"/>
                        </a:rPr>
                        <a:t>Kod zebranych  odpadów komunalnych</a:t>
                      </a:r>
                    </a:p>
                  </a:txBody>
                  <a:tcPr marL="5996" marR="5996" marT="599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rtl="0" fontAlgn="ctr"/>
                      <a:r>
                        <a:rPr lang="pl-PL" sz="1000" b="1" i="0" u="none" strike="noStrike" dirty="0">
                          <a:solidFill>
                            <a:srgbClr val="000000"/>
                          </a:solidFill>
                          <a:effectLst/>
                          <a:latin typeface="Calibri"/>
                        </a:rPr>
                        <a:t>Rodzaj zebranych odpadów komunalnych</a:t>
                      </a:r>
                    </a:p>
                  </a:txBody>
                  <a:tcPr marL="5996" marR="5996" marT="599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rtl="0" fontAlgn="ctr"/>
                      <a:r>
                        <a:rPr lang="pl-PL" sz="1000" b="1" i="0" u="none" strike="noStrike" dirty="0">
                          <a:solidFill>
                            <a:srgbClr val="000000"/>
                          </a:solidFill>
                          <a:effectLst/>
                          <a:latin typeface="Calibri"/>
                        </a:rPr>
                        <a:t>Masa zebranych odpadów komunalnych</a:t>
                      </a:r>
                      <a:r>
                        <a:rPr lang="pl-PL" sz="1000" b="1" i="0" u="none" strike="noStrike" baseline="30000" dirty="0">
                          <a:solidFill>
                            <a:srgbClr val="000000"/>
                          </a:solidFill>
                          <a:effectLst/>
                          <a:latin typeface="Calibri"/>
                        </a:rPr>
                        <a:t> </a:t>
                      </a:r>
                      <a:r>
                        <a:rPr lang="pl-PL" sz="1000" b="1" i="0" u="none" strike="noStrike" dirty="0">
                          <a:solidFill>
                            <a:srgbClr val="000000"/>
                          </a:solidFill>
                          <a:effectLst/>
                          <a:latin typeface="Calibri"/>
                        </a:rPr>
                        <a:t>[Mg]         </a:t>
                      </a:r>
                    </a:p>
                    <a:p>
                      <a:pPr marL="0" marR="0" indent="0" algn="ctr" defTabSz="914400" rtl="0" eaLnBrk="1" fontAlgn="ctr" latinLnBrk="0" hangingPunct="1">
                        <a:lnSpc>
                          <a:spcPct val="100000"/>
                        </a:lnSpc>
                        <a:spcBef>
                          <a:spcPts val="0"/>
                        </a:spcBef>
                        <a:spcAft>
                          <a:spcPts val="0"/>
                        </a:spcAft>
                        <a:buClrTx/>
                        <a:buSzTx/>
                        <a:buFontTx/>
                        <a:buNone/>
                        <a:tabLst/>
                        <a:defRPr/>
                      </a:pPr>
                      <a:r>
                        <a:rPr lang="pl-PL" sz="1000" b="1" i="0" u="none" strike="noStrike" dirty="0" smtClean="0">
                          <a:solidFill>
                            <a:srgbClr val="000000"/>
                          </a:solidFill>
                          <a:effectLst/>
                          <a:latin typeface="Calibri"/>
                        </a:rPr>
                        <a:t>[Mg] (Tony)</a:t>
                      </a:r>
                    </a:p>
                    <a:p>
                      <a:pPr algn="ctr" rtl="0" fontAlgn="ctr"/>
                      <a:endParaRPr lang="pl-PL" sz="10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0" fontAlgn="ctr"/>
                      <a:endParaRPr lang="pl-PL" sz="1100" b="1" i="0" u="none" strike="noStrike" dirty="0">
                        <a:solidFill>
                          <a:srgbClr val="000000"/>
                        </a:solidFill>
                        <a:effectLst/>
                        <a:latin typeface="Calibri"/>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496">
                <a:tc vMerge="1">
                  <a:txBody>
                    <a:bodyPr/>
                    <a:lstStyle/>
                    <a:p>
                      <a:endParaRPr lang="pl-PL"/>
                    </a:p>
                  </a:txBody>
                  <a:tcPr/>
                </a:tc>
                <a:tc vMerge="1">
                  <a:txBody>
                    <a:bodyPr/>
                    <a:lstStyle/>
                    <a:p>
                      <a:endParaRPr lang="pl-PL"/>
                    </a:p>
                  </a:txBody>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ROK </a:t>
                      </a:r>
                    </a:p>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2016</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ROK </a:t>
                      </a:r>
                      <a:r>
                        <a:rPr lang="pl-PL" sz="1000" b="0" i="0" u="none" strike="noStrike" dirty="0" smtClean="0">
                          <a:solidFill>
                            <a:srgbClr val="000000"/>
                          </a:solidFill>
                          <a:effectLst/>
                          <a:latin typeface="Arial" panose="020B0604020202020204" pitchFamily="34" charset="0"/>
                          <a:cs typeface="Arial" panose="020B0604020202020204" pitchFamily="34" charset="0"/>
                        </a:rPr>
                        <a:t/>
                      </a:r>
                      <a:br>
                        <a:rPr lang="pl-PL" sz="1000" b="0" i="0" u="none" strike="noStrike" dirty="0" smtClean="0">
                          <a:solidFill>
                            <a:srgbClr val="000000"/>
                          </a:solidFill>
                          <a:effectLst/>
                          <a:latin typeface="Arial" panose="020B0604020202020204" pitchFamily="34" charset="0"/>
                          <a:cs typeface="Arial" panose="020B0604020202020204" pitchFamily="34" charset="0"/>
                        </a:rPr>
                      </a:br>
                      <a:r>
                        <a:rPr lang="pl-PL" sz="1000" b="0" i="0" u="none" strike="noStrike" dirty="0" smtClean="0">
                          <a:solidFill>
                            <a:srgbClr val="000000"/>
                          </a:solidFill>
                          <a:effectLst/>
                          <a:latin typeface="Arial" panose="020B0604020202020204" pitchFamily="34" charset="0"/>
                          <a:cs typeface="Arial" panose="020B0604020202020204" pitchFamily="34" charset="0"/>
                        </a:rPr>
                        <a:t>2017</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ROK</a:t>
                      </a:r>
                      <a:r>
                        <a:rPr lang="pl-PL" sz="1000" b="0" i="0" u="none" strike="noStrike" baseline="0" dirty="0" smtClean="0">
                          <a:solidFill>
                            <a:srgbClr val="000000"/>
                          </a:solidFill>
                          <a:effectLst/>
                          <a:latin typeface="Arial" panose="020B0604020202020204" pitchFamily="34" charset="0"/>
                          <a:cs typeface="Arial" panose="020B0604020202020204" pitchFamily="34" charset="0"/>
                        </a:rPr>
                        <a:t> </a:t>
                      </a:r>
                      <a:br>
                        <a:rPr lang="pl-PL" sz="1000" b="0" i="0" u="none" strike="noStrike" baseline="0" dirty="0" smtClean="0">
                          <a:solidFill>
                            <a:srgbClr val="000000"/>
                          </a:solidFill>
                          <a:effectLst/>
                          <a:latin typeface="Arial" panose="020B0604020202020204" pitchFamily="34" charset="0"/>
                          <a:cs typeface="Arial" panose="020B0604020202020204" pitchFamily="34" charset="0"/>
                        </a:rPr>
                      </a:br>
                      <a:r>
                        <a:rPr lang="pl-PL" sz="1000" b="0" i="0" u="none" strike="noStrike" baseline="0" dirty="0" smtClean="0">
                          <a:solidFill>
                            <a:srgbClr val="000000"/>
                          </a:solidFill>
                          <a:effectLst/>
                          <a:latin typeface="Arial" panose="020B0604020202020204" pitchFamily="34" charset="0"/>
                          <a:cs typeface="Arial" panose="020B0604020202020204" pitchFamily="34" charset="0"/>
                        </a:rPr>
                        <a:t>2018</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ROK </a:t>
                      </a:r>
                      <a:br>
                        <a:rPr lang="pl-PL" sz="1000" b="0" i="0" u="none" strike="noStrike" dirty="0" smtClean="0">
                          <a:solidFill>
                            <a:srgbClr val="000000"/>
                          </a:solidFill>
                          <a:effectLst/>
                          <a:latin typeface="Arial" panose="020B0604020202020204" pitchFamily="34" charset="0"/>
                          <a:cs typeface="Arial" panose="020B0604020202020204" pitchFamily="34" charset="0"/>
                        </a:rPr>
                      </a:br>
                      <a:r>
                        <a:rPr lang="pl-PL" sz="1000" b="0" i="0" u="none" strike="noStrike" dirty="0" smtClean="0">
                          <a:solidFill>
                            <a:srgbClr val="000000"/>
                          </a:solidFill>
                          <a:effectLst/>
                          <a:latin typeface="Arial" panose="020B0604020202020204" pitchFamily="34" charset="0"/>
                          <a:cs typeface="Arial" panose="020B0604020202020204" pitchFamily="34" charset="0"/>
                        </a:rPr>
                        <a:t>2019</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1" i="0" u="none" strike="noStrike" baseline="0" dirty="0" smtClean="0">
                          <a:solidFill>
                            <a:srgbClr val="000000"/>
                          </a:solidFill>
                          <a:effectLst/>
                          <a:latin typeface="Arial" panose="020B0604020202020204" pitchFamily="34" charset="0"/>
                          <a:cs typeface="Arial" panose="020B0604020202020204" pitchFamily="34" charset="0"/>
                        </a:rPr>
                        <a:t>ROK</a:t>
                      </a:r>
                      <a:br>
                        <a:rPr lang="pl-PL" sz="1000" b="1" i="0" u="none" strike="noStrike" baseline="0" dirty="0" smtClean="0">
                          <a:solidFill>
                            <a:srgbClr val="000000"/>
                          </a:solidFill>
                          <a:effectLst/>
                          <a:latin typeface="Arial" panose="020B0604020202020204" pitchFamily="34" charset="0"/>
                          <a:cs typeface="Arial" panose="020B0604020202020204" pitchFamily="34" charset="0"/>
                        </a:rPr>
                      </a:br>
                      <a:r>
                        <a:rPr lang="pl-PL" sz="1000" b="1" i="0" u="none" strike="noStrike" baseline="0" dirty="0" smtClean="0">
                          <a:solidFill>
                            <a:srgbClr val="000000"/>
                          </a:solidFill>
                          <a:effectLst/>
                          <a:latin typeface="Arial" panose="020B0604020202020204" pitchFamily="34" charset="0"/>
                          <a:cs typeface="Arial" panose="020B0604020202020204" pitchFamily="34" charset="0"/>
                        </a:rPr>
                        <a:t>2020  </a:t>
                      </a:r>
                      <a:endParaRPr lang="pl-PL" sz="1000" b="1"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8CCE4"/>
                    </a:solidFill>
                  </a:tcPr>
                </a:tc>
              </a:tr>
              <a:tr h="371906">
                <a:tc>
                  <a:txBody>
                    <a:bodyPr/>
                    <a:lstStyle/>
                    <a:p>
                      <a:pPr algn="ctr" rtl="0" fontAlgn="ctr"/>
                      <a:r>
                        <a:rPr lang="pl-PL" sz="1000" b="0" i="0" u="none" strike="noStrike" dirty="0" smtClean="0">
                          <a:solidFill>
                            <a:srgbClr val="000000"/>
                          </a:solidFill>
                          <a:effectLst/>
                          <a:latin typeface="Calibri"/>
                        </a:rPr>
                        <a:t>15 01 04</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smtClean="0">
                          <a:solidFill>
                            <a:srgbClr val="000000"/>
                          </a:solidFill>
                          <a:effectLst/>
                          <a:latin typeface="Calibri"/>
                        </a:rPr>
                        <a:t>Opakowania z</a:t>
                      </a:r>
                      <a:r>
                        <a:rPr lang="pl-PL" sz="1000" b="0" i="0" u="none" strike="noStrike" baseline="0" dirty="0" smtClean="0">
                          <a:solidFill>
                            <a:srgbClr val="000000"/>
                          </a:solidFill>
                          <a:effectLst/>
                          <a:latin typeface="Calibri"/>
                        </a:rPr>
                        <a:t> metali </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pl-PL" sz="1000" b="0" i="0" u="none" strike="noStrike" dirty="0" smtClean="0">
                          <a:solidFill>
                            <a:srgbClr val="000000"/>
                          </a:solidFill>
                          <a:effectLst/>
                          <a:latin typeface="Calibri"/>
                        </a:rPr>
                        <a:t>0,000</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0,101</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2,490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71906">
                <a:tc>
                  <a:txBody>
                    <a:bodyPr/>
                    <a:lstStyle/>
                    <a:p>
                      <a:pPr algn="ctr" rtl="0" fontAlgn="ctr"/>
                      <a:r>
                        <a:rPr lang="pl-PL" sz="1000" b="0" i="0" u="none" strike="noStrike" dirty="0">
                          <a:solidFill>
                            <a:srgbClr val="000000"/>
                          </a:solidFill>
                          <a:effectLst/>
                          <a:latin typeface="Calibri"/>
                        </a:rPr>
                        <a:t>15 01 10*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 </a:t>
                      </a:r>
                      <a:r>
                        <a:rPr lang="pl-PL" sz="1000" b="0" i="0" u="none" strike="noStrike" dirty="0" smtClean="0">
                          <a:solidFill>
                            <a:srgbClr val="000000"/>
                          </a:solidFill>
                          <a:effectLst/>
                          <a:latin typeface="Calibri"/>
                        </a:rPr>
                        <a:t>Opakowania </a:t>
                      </a:r>
                      <a:r>
                        <a:rPr lang="pl-PL" sz="1000" b="0" i="0" u="none" strike="noStrike" dirty="0">
                          <a:solidFill>
                            <a:srgbClr val="000000"/>
                          </a:solidFill>
                          <a:effectLst/>
                          <a:latin typeface="Calibri"/>
                        </a:rPr>
                        <a:t>zawierające pozostałości substancji niebezpiecznych lub nimi zanieczyszczone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endParaRPr lang="pl-PL" sz="1000" b="0" i="0" u="none" strike="noStrike" dirty="0" smtClean="0">
                        <a:solidFill>
                          <a:srgbClr val="000000"/>
                        </a:solidFill>
                        <a:effectLst/>
                        <a:latin typeface="Calibri"/>
                      </a:endParaRPr>
                    </a:p>
                    <a:p>
                      <a:pPr algn="ctr" fontAlgn="ctr"/>
                      <a:r>
                        <a:rPr lang="pl-PL" sz="1000" b="0" i="0" u="none" strike="noStrike" dirty="0" smtClean="0">
                          <a:solidFill>
                            <a:srgbClr val="000000"/>
                          </a:solidFill>
                          <a:effectLst/>
                          <a:latin typeface="Calibri"/>
                        </a:rPr>
                        <a:t>0,160</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2,430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2,050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0,520 </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 10,040</a:t>
                      </a:r>
                      <a:r>
                        <a:rPr lang="pl-PL" sz="1000" b="1" baseline="0" dirty="0" smtClean="0"/>
                        <a:t> </a:t>
                      </a:r>
                      <a:r>
                        <a:rPr lang="pl-PL" sz="1000" b="1" dirty="0" smtClean="0"/>
                        <a:t> </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22206">
                <a:tc rowSpan="2">
                  <a:txBody>
                    <a:bodyPr/>
                    <a:lstStyle/>
                    <a:p>
                      <a:pPr algn="ctr" rtl="0" fontAlgn="ctr"/>
                      <a:r>
                        <a:rPr lang="pl-PL" sz="1000" b="0" i="0" u="none" strike="noStrike" dirty="0">
                          <a:solidFill>
                            <a:srgbClr val="000000"/>
                          </a:solidFill>
                          <a:effectLst/>
                          <a:latin typeface="Calibri"/>
                        </a:rPr>
                        <a:t>16 …</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   </a:t>
                      </a:r>
                      <a:r>
                        <a:rPr lang="pl-PL" sz="1000" b="0" i="0" u="none" strike="noStrike" baseline="0" dirty="0" smtClean="0">
                          <a:solidFill>
                            <a:srgbClr val="000000"/>
                          </a:solidFill>
                          <a:effectLst/>
                          <a:latin typeface="Calibri"/>
                        </a:rPr>
                        <a:t>  </a:t>
                      </a:r>
                      <a:r>
                        <a:rPr lang="pl-PL" sz="1000" b="0" i="0" u="none" strike="noStrike" dirty="0" smtClean="0">
                          <a:solidFill>
                            <a:srgbClr val="000000"/>
                          </a:solidFill>
                          <a:effectLst/>
                          <a:latin typeface="Calibri"/>
                        </a:rPr>
                        <a:t> </a:t>
                      </a:r>
                      <a:r>
                        <a:rPr lang="pl-PL" sz="1000" b="0" i="0" u="none" strike="noStrike" dirty="0">
                          <a:solidFill>
                            <a:srgbClr val="000000"/>
                          </a:solidFill>
                          <a:effectLst/>
                          <a:latin typeface="Calibri"/>
                        </a:rPr>
                        <a:t>Zużyte opony, Zużyte urządzenia zawierające niebezpieczne elementy inne niż wymienione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rowSpan="2">
                  <a:txBody>
                    <a:bodyPr/>
                    <a:lstStyle/>
                    <a:p>
                      <a:pPr algn="ctr" fontAlgn="ctr"/>
                      <a:r>
                        <a:rPr lang="pl-PL" sz="1000" b="0" i="0" u="none" strike="noStrike" dirty="0">
                          <a:solidFill>
                            <a:srgbClr val="000000"/>
                          </a:solidFill>
                          <a:effectLst/>
                          <a:latin typeface="Calibri"/>
                        </a:rPr>
                        <a:t>13,010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rtl="0" fontAlgn="ctr"/>
                      <a:r>
                        <a:rPr lang="pl-PL" sz="1000" b="0" i="0" u="none" strike="noStrike" dirty="0">
                          <a:solidFill>
                            <a:srgbClr val="000000"/>
                          </a:solidFill>
                          <a:effectLst/>
                          <a:latin typeface="Arial" panose="020B0604020202020204" pitchFamily="34" charset="0"/>
                          <a:cs typeface="Arial" panose="020B0604020202020204" pitchFamily="34" charset="0"/>
                        </a:rPr>
                        <a:t>12,000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rowSpan="2">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10,580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rowSpan="2">
                  <a:txBody>
                    <a:bodyPr/>
                    <a:lstStyle/>
                    <a:p>
                      <a:pPr algn="ctr"/>
                      <a:r>
                        <a:rPr lang="pl-PL" sz="1000" b="0" baseline="0" dirty="0" smtClean="0"/>
                        <a:t>  </a:t>
                      </a:r>
                      <a:r>
                        <a:rPr lang="pl-PL" sz="1000" b="0" dirty="0" smtClean="0"/>
                        <a:t>23,780 </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rowSpan="2">
                  <a:txBody>
                    <a:bodyPr/>
                    <a:lstStyle/>
                    <a:p>
                      <a:pPr algn="ctr"/>
                      <a:r>
                        <a:rPr lang="pl-PL" sz="1000" b="1" dirty="0" smtClean="0"/>
                        <a:t>14,660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23266">
                <a:tc vMerge="1">
                  <a:txBody>
                    <a:bodyPr/>
                    <a:lstStyle/>
                    <a:p>
                      <a:endParaRPr lang="pl-PL"/>
                    </a:p>
                  </a:txBody>
                  <a:tcPr/>
                </a:tc>
                <a:tc>
                  <a:txBody>
                    <a:bodyPr/>
                    <a:lstStyle/>
                    <a:p>
                      <a:pPr algn="ctr" rtl="0" fontAlgn="ctr"/>
                      <a:r>
                        <a:rPr lang="pl-PL" sz="1000" b="0" i="0" u="none" strike="noStrike" dirty="0">
                          <a:solidFill>
                            <a:srgbClr val="000000"/>
                          </a:solidFill>
                          <a:effectLst/>
                          <a:latin typeface="Calibri"/>
                        </a:rPr>
                        <a:t>w 16 02 09 do 16 02 12</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c vMerge="1">
                  <a:txBody>
                    <a:bodyPr/>
                    <a:lstStyle/>
                    <a:p>
                      <a:endParaRPr lang="pl-PL"/>
                    </a:p>
                  </a:txBody>
                  <a:tcPr/>
                </a:tc>
              </a:tr>
              <a:tr h="349955">
                <a:tc>
                  <a:txBody>
                    <a:bodyPr/>
                    <a:lstStyle/>
                    <a:p>
                      <a:pPr algn="ctr" rtl="0" fontAlgn="ctr"/>
                      <a:r>
                        <a:rPr lang="pl-PL" sz="1000" b="0" i="0" u="none" strike="noStrike" dirty="0">
                          <a:solidFill>
                            <a:srgbClr val="000000"/>
                          </a:solidFill>
                          <a:effectLst/>
                          <a:latin typeface="Calibri"/>
                        </a:rPr>
                        <a:t>17 …</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 </a:t>
                      </a:r>
                      <a:r>
                        <a:rPr lang="pl-PL" sz="1000" b="0" i="0" u="none" strike="noStrike" dirty="0" smtClean="0">
                          <a:solidFill>
                            <a:srgbClr val="000000"/>
                          </a:solidFill>
                          <a:effectLst/>
                          <a:latin typeface="Calibri"/>
                        </a:rPr>
                        <a:t>  </a:t>
                      </a:r>
                      <a:r>
                        <a:rPr lang="pl-PL" sz="1000" b="0" i="0" u="none" strike="noStrike" dirty="0">
                          <a:solidFill>
                            <a:srgbClr val="000000"/>
                          </a:solidFill>
                          <a:effectLst/>
                          <a:latin typeface="Calibri"/>
                        </a:rPr>
                        <a:t>Odpady z budowy, remontów i demontażu obiektów budowlanych oraz infrastruktury drogowej</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000" b="0" i="0" u="none" strike="noStrike" dirty="0">
                          <a:solidFill>
                            <a:srgbClr val="000000"/>
                          </a:solidFill>
                          <a:effectLst/>
                          <a:latin typeface="Calibri"/>
                        </a:rPr>
                        <a:t>289,080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Arial" panose="020B0604020202020204" pitchFamily="34" charset="0"/>
                          <a:cs typeface="Arial" panose="020B0604020202020204" pitchFamily="34" charset="0"/>
                        </a:rPr>
                        <a:t>323,500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317,940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250,200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 228,080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49955">
                <a:tc>
                  <a:txBody>
                    <a:bodyPr/>
                    <a:lstStyle/>
                    <a:p>
                      <a:pPr algn="ctr" rtl="0" fontAlgn="ctr"/>
                      <a:r>
                        <a:rPr lang="pl-PL" sz="1000" b="0" i="0" u="none" strike="noStrike" dirty="0" smtClean="0">
                          <a:solidFill>
                            <a:srgbClr val="000000"/>
                          </a:solidFill>
                          <a:effectLst/>
                          <a:latin typeface="Calibri"/>
                        </a:rPr>
                        <a:t>17 06 04</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smtClean="0">
                          <a:solidFill>
                            <a:srgbClr val="000000"/>
                          </a:solidFill>
                          <a:effectLst/>
                          <a:latin typeface="Calibri"/>
                        </a:rPr>
                        <a:t>Zmieszane odpady z budowy, remontów i demontażu inne niż wymienione w 17 09 01, 17 09 02 i 17 09 03</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000" b="0" i="0" u="none" strike="noStrike" dirty="0" smtClean="0">
                          <a:solidFill>
                            <a:srgbClr val="000000"/>
                          </a:solidFill>
                          <a:effectLst/>
                          <a:latin typeface="Calibri"/>
                        </a:rPr>
                        <a:t>0,000</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rtl="0" fontAlgn="ctr"/>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latin typeface="Arial" panose="020B0604020202020204" pitchFamily="34" charset="0"/>
                          <a:cs typeface="Arial" panose="020B0604020202020204" pitchFamily="34" charset="0"/>
                        </a:rPr>
                        <a:t>   0,000</a:t>
                      </a:r>
                      <a:endParaRPr lang="pl-PL" sz="1000" b="0" dirty="0">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1,390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a:solidFill>
                            <a:srgbClr val="000000"/>
                          </a:solidFill>
                          <a:effectLst/>
                          <a:latin typeface="Calibri"/>
                        </a:rPr>
                        <a:t>20 01 10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Odzież</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9,700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10,020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8,040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6,740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10,040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21496">
                <a:tc>
                  <a:txBody>
                    <a:bodyPr/>
                    <a:lstStyle/>
                    <a:p>
                      <a:pPr algn="ctr" rtl="0" fontAlgn="ctr"/>
                      <a:r>
                        <a:rPr lang="pl-PL" sz="1000" b="0" i="0" u="none" strike="noStrike" dirty="0">
                          <a:solidFill>
                            <a:srgbClr val="000000"/>
                          </a:solidFill>
                          <a:effectLst/>
                          <a:latin typeface="Calibri"/>
                        </a:rPr>
                        <a:t>20 01 </a:t>
                      </a:r>
                      <a:r>
                        <a:rPr lang="pl-PL" sz="1000" b="0" i="0" u="none" strike="noStrike" dirty="0" smtClean="0">
                          <a:solidFill>
                            <a:srgbClr val="000000"/>
                          </a:solidFill>
                          <a:effectLst/>
                          <a:latin typeface="Calibri"/>
                        </a:rPr>
                        <a:t>02</a:t>
                      </a:r>
                      <a:r>
                        <a:rPr lang="pl-PL" sz="1000" b="0" i="0" u="none" strike="noStrike" baseline="0" dirty="0" smtClean="0">
                          <a:solidFill>
                            <a:srgbClr val="000000"/>
                          </a:solidFill>
                          <a:effectLst/>
                          <a:latin typeface="Calibri"/>
                        </a:rPr>
                        <a:t> lub 17 02 02 </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smtClean="0">
                          <a:solidFill>
                            <a:srgbClr val="000000"/>
                          </a:solidFill>
                          <a:effectLst/>
                          <a:latin typeface="Calibri"/>
                        </a:rPr>
                        <a:t>Szkło</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pl-PL" sz="1000" b="0" i="0" u="none" strike="noStrike" dirty="0" smtClean="0">
                        <a:solidFill>
                          <a:srgbClr val="000000"/>
                        </a:solidFill>
                        <a:effectLst/>
                        <a:latin typeface="Calibri"/>
                      </a:endParaRPr>
                    </a:p>
                    <a:p>
                      <a:pPr algn="ctr" rtl="0" fontAlgn="ctr"/>
                      <a:r>
                        <a:rPr lang="pl-PL" sz="1000" b="0" i="0" u="none" strike="noStrike" dirty="0" smtClean="0">
                          <a:solidFill>
                            <a:srgbClr val="000000"/>
                          </a:solidFill>
                          <a:effectLst/>
                          <a:latin typeface="Calibri"/>
                        </a:rPr>
                        <a:t>4,260</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3,530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3,370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baseline="0" dirty="0" smtClean="0"/>
                        <a:t>   </a:t>
                      </a:r>
                      <a:r>
                        <a:rPr lang="pl-PL" sz="1000" b="0" dirty="0" smtClean="0"/>
                        <a:t>18,300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19,760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21496">
                <a:tc>
                  <a:txBody>
                    <a:bodyPr/>
                    <a:lstStyle/>
                    <a:p>
                      <a:pPr algn="ctr" rtl="0" fontAlgn="ctr"/>
                      <a:r>
                        <a:rPr lang="pl-PL" sz="1000" b="0" i="0" u="none" strike="noStrike">
                          <a:solidFill>
                            <a:srgbClr val="000000"/>
                          </a:solidFill>
                          <a:effectLst/>
                          <a:latin typeface="Calibri"/>
                        </a:rPr>
                        <a:t>20 01 21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Lampy fluorescencyjne i inne odpady zawierające rtęć</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pl-PL" sz="1000" b="0" i="0" u="none" strike="noStrike" dirty="0" smtClean="0">
                        <a:solidFill>
                          <a:srgbClr val="000000"/>
                        </a:solidFill>
                        <a:effectLst/>
                        <a:latin typeface="Calibri"/>
                      </a:endParaRPr>
                    </a:p>
                    <a:p>
                      <a:pPr algn="ctr" rtl="0" fontAlgn="ctr"/>
                      <a:r>
                        <a:rPr lang="pl-PL" sz="1000" b="0" i="0" u="none" strike="noStrike" dirty="0" smtClean="0">
                          <a:solidFill>
                            <a:srgbClr val="000000"/>
                          </a:solidFill>
                          <a:effectLst/>
                          <a:latin typeface="Calibri"/>
                        </a:rPr>
                        <a:t>0,079</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0,090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0,084</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a:solidFill>
                            <a:srgbClr val="000000"/>
                          </a:solidFill>
                          <a:effectLst/>
                          <a:latin typeface="Calibri"/>
                        </a:rPr>
                        <a:t>20 01 32</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Leki inne niż wymienione w 20 01 31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0,182</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0,112</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0,073</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0,102</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0,109 </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19634">
                <a:tc>
                  <a:txBody>
                    <a:bodyPr/>
                    <a:lstStyle/>
                    <a:p>
                      <a:pPr algn="ctr" rtl="0" fontAlgn="ctr"/>
                      <a:r>
                        <a:rPr lang="pl-PL" sz="1000" b="0" i="0" u="none" strike="noStrike">
                          <a:solidFill>
                            <a:srgbClr val="000000"/>
                          </a:solidFill>
                          <a:effectLst/>
                          <a:latin typeface="Calibri"/>
                        </a:rPr>
                        <a:t>20 01 34</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Baterie i akumulatory inne niż wymienione w 20 01 33</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0,030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0,060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 </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0,170 </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21496">
                <a:tc>
                  <a:txBody>
                    <a:bodyPr/>
                    <a:lstStyle/>
                    <a:p>
                      <a:pPr algn="ctr" rtl="0" fontAlgn="ctr"/>
                      <a:r>
                        <a:rPr lang="nn-NO" sz="1000" b="0" i="0" u="none" strike="noStrike">
                          <a:solidFill>
                            <a:srgbClr val="000000"/>
                          </a:solidFill>
                          <a:effectLst/>
                          <a:latin typeface="Calibri"/>
                        </a:rPr>
                        <a:t>20 01 35* i 20 01 36</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Zużyte urządzenia elektryczne i elektroniczne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pl-PL" sz="1000" b="0" i="0" u="none" strike="noStrike" dirty="0" smtClean="0">
                        <a:solidFill>
                          <a:srgbClr val="000000"/>
                        </a:solidFill>
                        <a:effectLst/>
                        <a:latin typeface="Calibri"/>
                      </a:endParaRPr>
                    </a:p>
                    <a:p>
                      <a:pPr algn="ctr" rtl="0" fontAlgn="ctr"/>
                      <a:r>
                        <a:rPr lang="pl-PL" sz="1000" b="0" i="0" u="none" strike="noStrike" dirty="0" smtClean="0">
                          <a:solidFill>
                            <a:srgbClr val="000000"/>
                          </a:solidFill>
                          <a:effectLst/>
                          <a:latin typeface="Calibri"/>
                        </a:rPr>
                        <a:t>18,410</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7,340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3,500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4,538 </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6,940 </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321496">
                <a:tc>
                  <a:txBody>
                    <a:bodyPr/>
                    <a:lstStyle/>
                    <a:p>
                      <a:pPr algn="ctr" rtl="0" fontAlgn="ctr"/>
                      <a:r>
                        <a:rPr lang="pl-PL" sz="1000" b="0" i="0" u="none" strike="noStrike" dirty="0">
                          <a:solidFill>
                            <a:srgbClr val="000000"/>
                          </a:solidFill>
                          <a:effectLst/>
                          <a:latin typeface="Calibri"/>
                        </a:rPr>
                        <a:t>20 01 </a:t>
                      </a:r>
                      <a:r>
                        <a:rPr lang="pl-PL" sz="1000" b="0" i="0" u="none" strike="noStrike" dirty="0" smtClean="0">
                          <a:solidFill>
                            <a:srgbClr val="000000"/>
                          </a:solidFill>
                          <a:effectLst/>
                          <a:latin typeface="Calibri"/>
                        </a:rPr>
                        <a:t>39 lub 17 02 03 </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Tworzywa sztuczne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endParaRPr lang="pl-PL" sz="1000" b="0" i="0" u="none" strike="noStrike" dirty="0" smtClean="0">
                        <a:solidFill>
                          <a:srgbClr val="000000"/>
                        </a:solidFill>
                        <a:effectLst/>
                        <a:latin typeface="Calibri"/>
                      </a:endParaRPr>
                    </a:p>
                    <a:p>
                      <a:pPr algn="ctr" rtl="0" fontAlgn="ctr"/>
                      <a:r>
                        <a:rPr lang="pl-PL" sz="1000" b="0" i="0" u="none" strike="noStrike" dirty="0" smtClean="0">
                          <a:solidFill>
                            <a:srgbClr val="000000"/>
                          </a:solidFill>
                          <a:effectLst/>
                          <a:latin typeface="Calibri"/>
                        </a:rPr>
                        <a:t>3,590</a:t>
                      </a:r>
                      <a:endParaRPr lang="pl-PL" sz="1000" b="0" i="0" u="none" strike="noStrike" dirty="0">
                        <a:solidFill>
                          <a:srgbClr val="000000"/>
                        </a:solidFill>
                        <a:effectLst/>
                        <a:latin typeface="Calibri"/>
                      </a:endParaRP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3,030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3,740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1,500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41,960 </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a:solidFill>
                            <a:srgbClr val="000000"/>
                          </a:solidFill>
                          <a:effectLst/>
                          <a:latin typeface="Calibri"/>
                        </a:rPr>
                        <a:t>20 01 40</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a:solidFill>
                            <a:srgbClr val="000000"/>
                          </a:solidFill>
                          <a:effectLst/>
                          <a:latin typeface="Calibri"/>
                        </a:rPr>
                        <a:t>Metale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0,300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a:t>
                      </a:r>
                      <a:r>
                        <a:rPr lang="pl-PL" sz="1000" b="0" baseline="0" dirty="0" smtClean="0"/>
                        <a:t> </a:t>
                      </a:r>
                      <a:r>
                        <a:rPr lang="pl-PL" sz="1000" b="0" dirty="0" smtClean="0"/>
                        <a:t>000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0,000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a:solidFill>
                            <a:srgbClr val="000000"/>
                          </a:solidFill>
                          <a:effectLst/>
                          <a:latin typeface="Calibri"/>
                        </a:rPr>
                        <a:t>20 02 03</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Inne odpady nieulegające biodegradacji</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1,040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0,000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0,000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0,000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0,000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dirty="0">
                          <a:solidFill>
                            <a:srgbClr val="000000"/>
                          </a:solidFill>
                          <a:effectLst/>
                          <a:latin typeface="Calibri"/>
                        </a:rPr>
                        <a:t>20 03 07</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Odpady wielkogabarytowe</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80,080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88,530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84,030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93,050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131,400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a:solidFill>
                            <a:srgbClr val="000000"/>
                          </a:solidFill>
                          <a:effectLst/>
                          <a:latin typeface="Calibri"/>
                        </a:rPr>
                        <a:t>20 01 01</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Papier i tektura</a:t>
                      </a:r>
                    </a:p>
                  </a:txBody>
                  <a:tcPr marL="5996" marR="5996" marT="59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6,160</a:t>
                      </a:r>
                    </a:p>
                  </a:txBody>
                  <a:tcPr marL="5996" marR="5996" marT="5996" marB="0" anchor="ctr">
                    <a:lnL w="63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4,690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4,780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0" dirty="0" smtClean="0"/>
                        <a:t>  4,680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noFill/>
                  </a:tcPr>
                </a:tc>
                <a:tc>
                  <a:txBody>
                    <a:bodyPr/>
                    <a:lstStyle/>
                    <a:p>
                      <a:pPr algn="ctr"/>
                      <a:r>
                        <a:rPr lang="pl-PL" sz="1000" b="1" dirty="0" smtClean="0"/>
                        <a:t>0,000 </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accent2"/>
                    </a:solidFill>
                  </a:tcPr>
                </a:tc>
              </a:tr>
              <a:tr h="176447">
                <a:tc>
                  <a:txBody>
                    <a:bodyPr/>
                    <a:lstStyle/>
                    <a:p>
                      <a:pPr algn="ctr" rtl="0" fontAlgn="ctr"/>
                      <a:r>
                        <a:rPr lang="pl-PL" sz="1000" b="0" i="0" u="none" strike="noStrike" dirty="0">
                          <a:solidFill>
                            <a:srgbClr val="000000"/>
                          </a:solidFill>
                          <a:effectLst/>
                          <a:latin typeface="Calibri"/>
                        </a:rPr>
                        <a:t>20 02 01</a:t>
                      </a: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Odpady ulegające biodegradacji</a:t>
                      </a: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000" b="0" i="0" u="none" strike="noStrike" dirty="0">
                          <a:solidFill>
                            <a:srgbClr val="000000"/>
                          </a:solidFill>
                          <a:effectLst/>
                          <a:latin typeface="Calibri"/>
                        </a:rPr>
                        <a:t>134,230</a:t>
                      </a:r>
                    </a:p>
                  </a:txBody>
                  <a:tcPr marL="5996" marR="5996" marT="5996" marB="0" anchor="ctr">
                    <a:lnL w="12700" cap="flat" cmpd="sng" algn="ctr">
                      <a:solidFill>
                        <a:schemeClr val="tx1"/>
                      </a:solidFill>
                      <a:prstDash val="solid"/>
                      <a:round/>
                      <a:headEnd type="none" w="med" len="med"/>
                      <a:tailEnd type="none" w="med" len="med"/>
                    </a:lnL>
                    <a:lnR w="190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pl-PL" sz="1000" b="0" i="0" u="none" strike="noStrike" dirty="0">
                          <a:solidFill>
                            <a:srgbClr val="000000"/>
                          </a:solidFill>
                          <a:effectLst/>
                          <a:latin typeface="Arial" panose="020B0604020202020204" pitchFamily="34" charset="0"/>
                          <a:cs typeface="Arial" panose="020B0604020202020204" pitchFamily="34" charset="0"/>
                        </a:rPr>
                        <a:t>144,600</a:t>
                      </a: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pl-PL" sz="1000" b="0" i="0" u="none" strike="noStrike" dirty="0" smtClean="0">
                          <a:solidFill>
                            <a:srgbClr val="000000"/>
                          </a:solidFill>
                          <a:effectLst/>
                          <a:latin typeface="Arial" panose="020B0604020202020204" pitchFamily="34" charset="0"/>
                          <a:cs typeface="Arial" panose="020B0604020202020204" pitchFamily="34" charset="0"/>
                        </a:rPr>
                        <a:t>114,180</a:t>
                      </a:r>
                      <a:endParaRPr lang="pl-PL" sz="1000" b="0" i="0" u="none" strike="noStrike" dirty="0">
                        <a:solidFill>
                          <a:srgbClr val="000000"/>
                        </a:solidFill>
                        <a:effectLst/>
                        <a:latin typeface="Arial" panose="020B0604020202020204" pitchFamily="34" charset="0"/>
                        <a:cs typeface="Arial" panose="020B0604020202020204" pitchFamily="34" charset="0"/>
                      </a:endParaRPr>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l-PL" sz="1000" b="0" dirty="0" smtClean="0"/>
                        <a:t>  128,340</a:t>
                      </a:r>
                      <a:endParaRPr lang="pl-PL" sz="1000" b="0"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l-PL" sz="1000" b="1" dirty="0" smtClean="0"/>
                        <a:t>94,440</a:t>
                      </a:r>
                      <a:endParaRPr lang="pl-PL" sz="1000" b="1" dirty="0"/>
                    </a:p>
                  </a:txBody>
                  <a:tcPr marL="5996" marR="5996" marT="599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r h="0">
                <a:tc gridSpan="2">
                  <a:txBody>
                    <a:bodyPr/>
                    <a:lstStyle/>
                    <a:p>
                      <a:pPr algn="ctr" fontAlgn="ctr"/>
                      <a:r>
                        <a:rPr lang="pl-PL" sz="1000" b="1" i="0" u="none" strike="noStrike" dirty="0">
                          <a:solidFill>
                            <a:srgbClr val="000000"/>
                          </a:solidFill>
                          <a:effectLst/>
                          <a:latin typeface="Arial"/>
                        </a:rPr>
                        <a:t>RAZEM:      </a:t>
                      </a:r>
                    </a:p>
                  </a:txBody>
                  <a:tcPr marL="5996" marR="5996" marT="5996"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a:txBody>
                    <a:bodyPr/>
                    <a:lstStyle/>
                    <a:p>
                      <a:pPr algn="ctr" fontAlgn="ctr"/>
                      <a:r>
                        <a:rPr lang="pl-PL" sz="1000" b="1" i="0" u="none" strike="noStrike" dirty="0" smtClean="0">
                          <a:solidFill>
                            <a:sysClr val="windowText" lastClr="000000"/>
                          </a:solidFill>
                          <a:effectLst/>
                          <a:latin typeface="Arial"/>
                        </a:rPr>
                        <a:t>560,910</a:t>
                      </a:r>
                      <a:endParaRPr lang="pl-PL" sz="1000" b="1" i="0" u="none" strike="noStrike" dirty="0">
                        <a:solidFill>
                          <a:sysClr val="windowText" lastClr="000000"/>
                        </a:solidFill>
                        <a:effectLst/>
                        <a:latin typeface="Arial"/>
                      </a:endParaRP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pl-PL" sz="1000" b="1" i="0" u="none" strike="noStrike" dirty="0">
                          <a:solidFill>
                            <a:sysClr val="windowText" lastClr="000000"/>
                          </a:solidFill>
                          <a:effectLst/>
                          <a:latin typeface="Arial" panose="020B0604020202020204" pitchFamily="34" charset="0"/>
                          <a:cs typeface="Arial" panose="020B0604020202020204" pitchFamily="34" charset="0"/>
                        </a:rPr>
                        <a:t>599,782</a:t>
                      </a: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rtl="0" fontAlgn="ctr"/>
                      <a:r>
                        <a:rPr lang="pl-PL" sz="1000" b="1" i="0" u="none" strike="noStrike" dirty="0" smtClean="0">
                          <a:solidFill>
                            <a:sysClr val="windowText" lastClr="000000"/>
                          </a:solidFill>
                          <a:effectLst/>
                          <a:latin typeface="Arial" panose="020B0604020202020204" pitchFamily="34" charset="0"/>
                          <a:cs typeface="Arial" panose="020B0604020202020204" pitchFamily="34" charset="0"/>
                        </a:rPr>
                        <a:t>552,343</a:t>
                      </a:r>
                      <a:endParaRPr lang="pl-PL" sz="1000" b="1" i="0" u="none" strike="noStrike" dirty="0">
                        <a:solidFill>
                          <a:sysClr val="windowText" lastClr="000000"/>
                        </a:solidFill>
                        <a:effectLst/>
                        <a:latin typeface="Arial" panose="020B0604020202020204" pitchFamily="34" charset="0"/>
                        <a:cs typeface="Arial" panose="020B0604020202020204" pitchFamily="34" charset="0"/>
                      </a:endParaRPr>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l-PL" sz="1000" b="1" baseline="0" dirty="0" smtClean="0"/>
                        <a:t> </a:t>
                      </a:r>
                      <a:r>
                        <a:rPr lang="pl-PL" sz="1000" b="1" dirty="0" smtClean="0"/>
                        <a:t>516,931</a:t>
                      </a:r>
                      <a:endParaRPr lang="pl-PL" sz="1000" b="1" dirty="0"/>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pl-PL" sz="1000" b="1" dirty="0" smtClean="0"/>
                        <a:t> 551,523</a:t>
                      </a:r>
                      <a:endParaRPr lang="pl-PL" sz="1000" b="1" dirty="0"/>
                    </a:p>
                  </a:txBody>
                  <a:tcPr marL="5996" marR="5996" marT="5996"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r>
            </a:tbl>
          </a:graphicData>
        </a:graphic>
      </p:graphicFrame>
    </p:spTree>
    <p:extLst>
      <p:ext uri="{BB962C8B-B14F-4D97-AF65-F5344CB8AC3E}">
        <p14:creationId xmlns:p14="http://schemas.microsoft.com/office/powerpoint/2010/main" val="2336810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16</a:t>
            </a:fld>
            <a:endParaRPr lang="pl-PL"/>
          </a:p>
        </p:txBody>
      </p:sp>
      <p:sp>
        <p:nvSpPr>
          <p:cNvPr id="2" name="Tytuł 1"/>
          <p:cNvSpPr>
            <a:spLocks noGrp="1"/>
          </p:cNvSpPr>
          <p:nvPr>
            <p:ph type="title"/>
          </p:nvPr>
        </p:nvSpPr>
        <p:spPr>
          <a:xfrm>
            <a:off x="827584" y="31320"/>
            <a:ext cx="7520940" cy="720080"/>
          </a:xfrm>
        </p:spPr>
        <p:txBody>
          <a:bodyPr>
            <a:normAutofit fontScale="90000"/>
          </a:bodyPr>
          <a:lstStyle/>
          <a:p>
            <a:pPr algn="ctr">
              <a:defRPr sz="1800" b="1" i="0" u="none" strike="noStrike" kern="1200" baseline="0">
                <a:solidFill>
                  <a:srgbClr val="000000"/>
                </a:solidFill>
                <a:latin typeface="+mn-lt"/>
                <a:ea typeface="+mn-ea"/>
                <a:cs typeface="+mn-cs"/>
              </a:defRPr>
            </a:pPr>
            <a:r>
              <a:rPr lang="pl-PL" dirty="0" smtClean="0"/>
              <a:t/>
            </a:r>
            <a:br>
              <a:rPr lang="pl-PL" dirty="0" smtClean="0"/>
            </a:br>
            <a:r>
              <a:rPr lang="pl-PL" dirty="0" smtClean="0"/>
              <a:t>Łączna </a:t>
            </a:r>
            <a:r>
              <a:rPr lang="pl-PL" dirty="0"/>
              <a:t>masa o</a:t>
            </a:r>
            <a:r>
              <a:rPr lang="en-US" dirty="0" err="1"/>
              <a:t>dpad</a:t>
            </a:r>
            <a:r>
              <a:rPr lang="pl-PL" dirty="0"/>
              <a:t>ów</a:t>
            </a:r>
            <a:r>
              <a:rPr lang="en-US" dirty="0"/>
              <a:t> </a:t>
            </a:r>
            <a:r>
              <a:rPr lang="en-US" dirty="0" smtClean="0"/>
              <a:t>z</a:t>
            </a:r>
            <a:r>
              <a:rPr lang="pl-PL" dirty="0" err="1" smtClean="0"/>
              <a:t>ebranych</a:t>
            </a:r>
            <a:r>
              <a:rPr lang="pl-PL" dirty="0"/>
              <a:t/>
            </a:r>
            <a:br>
              <a:rPr lang="pl-PL" dirty="0"/>
            </a:br>
            <a:r>
              <a:rPr lang="en-US" dirty="0"/>
              <a:t> </a:t>
            </a:r>
            <a:r>
              <a:rPr lang="pl-PL" dirty="0" smtClean="0"/>
              <a:t>w </a:t>
            </a:r>
            <a:r>
              <a:rPr lang="en-US" dirty="0" smtClean="0"/>
              <a:t>PSZOK</a:t>
            </a:r>
            <a:r>
              <a:rPr lang="pl-PL" dirty="0" smtClean="0"/>
              <a:t>-u w latach 2016-2020</a:t>
            </a:r>
            <a:r>
              <a:rPr lang="en-US" dirty="0"/>
              <a:t/>
            </a:r>
            <a:br>
              <a:rPr lang="en-US" dirty="0"/>
            </a:br>
            <a:endParaRPr lang="pl-PL" dirty="0"/>
          </a:p>
        </p:txBody>
      </p:sp>
      <p:graphicFrame>
        <p:nvGraphicFramePr>
          <p:cNvPr id="5" name="Symbol zastępczy zawartości 4"/>
          <p:cNvGraphicFramePr>
            <a:graphicFrameLocks noGrp="1"/>
          </p:cNvGraphicFramePr>
          <p:nvPr>
            <p:ph sz="quarter" idx="13"/>
            <p:extLst>
              <p:ext uri="{D42A27DB-BD31-4B8C-83A1-F6EECF244321}">
                <p14:modId xmlns:p14="http://schemas.microsoft.com/office/powerpoint/2010/main" val="910120655"/>
              </p:ext>
            </p:extLst>
          </p:nvPr>
        </p:nvGraphicFramePr>
        <p:xfrm>
          <a:off x="611560" y="908720"/>
          <a:ext cx="7804349" cy="4968552"/>
        </p:xfrm>
        <a:graphic>
          <a:graphicData uri="http://schemas.openxmlformats.org/drawingml/2006/chart">
            <c:chart xmlns:c="http://schemas.openxmlformats.org/drawingml/2006/chart" xmlns:r="http://schemas.openxmlformats.org/officeDocument/2006/relationships" r:id="rId3"/>
          </a:graphicData>
        </a:graphic>
      </p:graphicFrame>
      <p:sp>
        <p:nvSpPr>
          <p:cNvPr id="3" name="pole tekstowe 2"/>
          <p:cNvSpPr txBox="1"/>
          <p:nvPr/>
        </p:nvSpPr>
        <p:spPr>
          <a:xfrm>
            <a:off x="5364088" y="3159012"/>
            <a:ext cx="1044189" cy="369332"/>
          </a:xfrm>
          <a:prstGeom prst="rect">
            <a:avLst/>
          </a:prstGeom>
          <a:noFill/>
        </p:spPr>
        <p:txBody>
          <a:bodyPr wrap="square" rtlCol="0">
            <a:spAutoFit/>
          </a:bodyPr>
          <a:lstStyle/>
          <a:p>
            <a:r>
              <a:rPr lang="pl-PL" b="1" dirty="0" smtClean="0"/>
              <a:t>516,93</a:t>
            </a:r>
            <a:endParaRPr lang="pl-PL" b="1" dirty="0"/>
          </a:p>
        </p:txBody>
      </p:sp>
    </p:spTree>
    <p:extLst>
      <p:ext uri="{BB962C8B-B14F-4D97-AF65-F5344CB8AC3E}">
        <p14:creationId xmlns:p14="http://schemas.microsoft.com/office/powerpoint/2010/main" val="17661107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17</a:t>
            </a:fld>
            <a:endParaRPr lang="pl-PL"/>
          </a:p>
        </p:txBody>
      </p:sp>
      <p:sp>
        <p:nvSpPr>
          <p:cNvPr id="2" name="Tytuł 1"/>
          <p:cNvSpPr>
            <a:spLocks noGrp="1"/>
          </p:cNvSpPr>
          <p:nvPr>
            <p:ph type="title"/>
          </p:nvPr>
        </p:nvSpPr>
        <p:spPr>
          <a:xfrm>
            <a:off x="1043608" y="548680"/>
            <a:ext cx="6512511" cy="1143000"/>
          </a:xfrm>
        </p:spPr>
        <p:txBody>
          <a:bodyPr>
            <a:normAutofit/>
          </a:bodyPr>
          <a:lstStyle/>
          <a:p>
            <a:pPr algn="ctr"/>
            <a:r>
              <a:rPr lang="pl-PL" sz="1800" b="1" dirty="0">
                <a:solidFill>
                  <a:schemeClr val="tx2"/>
                </a:solidFill>
                <a:latin typeface="Times New Roman"/>
                <a:ea typeface="Calibri"/>
                <a:cs typeface="Times New Roman"/>
              </a:rPr>
              <a:t>Ilość </a:t>
            </a:r>
            <a:r>
              <a:rPr lang="pl-PL" sz="1800" b="1" dirty="0" smtClean="0">
                <a:solidFill>
                  <a:schemeClr val="tx2"/>
                </a:solidFill>
                <a:latin typeface="Times New Roman"/>
                <a:ea typeface="Calibri"/>
                <a:cs typeface="Times New Roman"/>
              </a:rPr>
              <a:t>odpadów </a:t>
            </a:r>
            <a:r>
              <a:rPr lang="pl-PL" sz="1800" b="1" dirty="0">
                <a:solidFill>
                  <a:schemeClr val="tx2"/>
                </a:solidFill>
                <a:latin typeface="Times New Roman"/>
                <a:ea typeface="Calibri"/>
                <a:cs typeface="Times New Roman"/>
              </a:rPr>
              <a:t>selektywnie </a:t>
            </a:r>
            <a:r>
              <a:rPr lang="pl-PL" sz="1800" b="1" dirty="0" smtClean="0">
                <a:solidFill>
                  <a:schemeClr val="tx2"/>
                </a:solidFill>
                <a:latin typeface="Times New Roman"/>
                <a:ea typeface="Calibri"/>
                <a:cs typeface="Times New Roman"/>
              </a:rPr>
              <a:t>odbieranych od </a:t>
            </a:r>
            <a:r>
              <a:rPr lang="pl-PL" sz="1800" b="1" dirty="0">
                <a:solidFill>
                  <a:schemeClr val="tx2"/>
                </a:solidFill>
                <a:latin typeface="Times New Roman"/>
                <a:ea typeface="Calibri"/>
                <a:cs typeface="Times New Roman"/>
              </a:rPr>
              <a:t>właścicieli nieruchomości</a:t>
            </a:r>
            <a:r>
              <a:rPr lang="pl-PL" sz="1800" dirty="0">
                <a:solidFill>
                  <a:schemeClr val="tx2"/>
                </a:solidFill>
                <a:latin typeface="Calibri"/>
                <a:ea typeface="Calibri"/>
                <a:cs typeface="Times New Roman"/>
              </a:rPr>
              <a:t/>
            </a:r>
            <a:br>
              <a:rPr lang="pl-PL" sz="1800" dirty="0">
                <a:solidFill>
                  <a:schemeClr val="tx2"/>
                </a:solidFill>
                <a:latin typeface="Calibri"/>
                <a:ea typeface="Calibri"/>
                <a:cs typeface="Times New Roman"/>
              </a:rPr>
            </a:br>
            <a:r>
              <a:rPr lang="pl-PL" sz="1800" b="1" dirty="0">
                <a:solidFill>
                  <a:schemeClr val="tx2"/>
                </a:solidFill>
                <a:latin typeface="Times New Roman" panose="02020603050405020304" pitchFamily="18" charset="0"/>
                <a:ea typeface="Calibri"/>
                <a:cs typeface="Times New Roman" panose="02020603050405020304" pitchFamily="18" charset="0"/>
              </a:rPr>
              <a:t>w </a:t>
            </a:r>
            <a:r>
              <a:rPr lang="pl-PL" sz="1800" b="1" dirty="0" smtClean="0">
                <a:solidFill>
                  <a:schemeClr val="tx2"/>
                </a:solidFill>
                <a:latin typeface="Times New Roman" panose="02020603050405020304" pitchFamily="18" charset="0"/>
                <a:ea typeface="Calibri"/>
                <a:cs typeface="Times New Roman" panose="02020603050405020304" pitchFamily="18" charset="0"/>
              </a:rPr>
              <a:t>2020 </a:t>
            </a:r>
            <a:r>
              <a:rPr lang="pl-PL" sz="1800" b="1" dirty="0">
                <a:solidFill>
                  <a:schemeClr val="tx2"/>
                </a:solidFill>
                <a:latin typeface="Times New Roman" panose="02020603050405020304" pitchFamily="18" charset="0"/>
                <a:ea typeface="Calibri"/>
                <a:cs typeface="Times New Roman" panose="02020603050405020304" pitchFamily="18" charset="0"/>
              </a:rPr>
              <a:t>r [</a:t>
            </a:r>
            <a:r>
              <a:rPr lang="pl-PL" sz="1800" b="1" dirty="0" smtClean="0">
                <a:solidFill>
                  <a:schemeClr val="tx2"/>
                </a:solidFill>
                <a:latin typeface="Times New Roman" panose="02020603050405020304" pitchFamily="18" charset="0"/>
                <a:ea typeface="Calibri"/>
                <a:cs typeface="Times New Roman" panose="02020603050405020304" pitchFamily="18" charset="0"/>
              </a:rPr>
              <a:t>MG/Tony]- cztery podstawowe frakcje odpadów</a:t>
            </a:r>
            <a:endParaRPr lang="pl-PL" dirty="0">
              <a:solidFill>
                <a:schemeClr val="tx2"/>
              </a:solidFill>
            </a:endParaRPr>
          </a:p>
        </p:txBody>
      </p:sp>
      <p:graphicFrame>
        <p:nvGraphicFramePr>
          <p:cNvPr id="5" name="Symbol zastępczy zawartości 4"/>
          <p:cNvGraphicFramePr>
            <a:graphicFrameLocks noGrp="1"/>
          </p:cNvGraphicFramePr>
          <p:nvPr>
            <p:ph sz="quarter" idx="13"/>
            <p:extLst>
              <p:ext uri="{D42A27DB-BD31-4B8C-83A1-F6EECF244321}">
                <p14:modId xmlns:p14="http://schemas.microsoft.com/office/powerpoint/2010/main" val="4113436170"/>
              </p:ext>
            </p:extLst>
          </p:nvPr>
        </p:nvGraphicFramePr>
        <p:xfrm>
          <a:off x="395536" y="1700808"/>
          <a:ext cx="8229600" cy="4373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1575857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numeru slajdu 2"/>
          <p:cNvSpPr>
            <a:spLocks noGrp="1"/>
          </p:cNvSpPr>
          <p:nvPr>
            <p:ph type="sldNum" sz="quarter" idx="12"/>
          </p:nvPr>
        </p:nvSpPr>
        <p:spPr/>
        <p:txBody>
          <a:bodyPr>
            <a:normAutofit/>
          </a:bodyPr>
          <a:lstStyle/>
          <a:p>
            <a:fld id="{80CBED3D-F8F8-45FD-AD52-26F713017ECD}" type="slidenum">
              <a:rPr lang="pl-PL" smtClean="0"/>
              <a:t>18</a:t>
            </a:fld>
            <a:endParaRPr lang="pl-PL"/>
          </a:p>
        </p:txBody>
      </p:sp>
      <p:sp>
        <p:nvSpPr>
          <p:cNvPr id="2" name="Tytuł 1"/>
          <p:cNvSpPr>
            <a:spLocks noGrp="1"/>
          </p:cNvSpPr>
          <p:nvPr>
            <p:ph type="title"/>
          </p:nvPr>
        </p:nvSpPr>
        <p:spPr>
          <a:xfrm>
            <a:off x="1259632" y="167947"/>
            <a:ext cx="6512511" cy="1143000"/>
          </a:xfrm>
        </p:spPr>
        <p:txBody>
          <a:bodyPr>
            <a:normAutofit fontScale="90000"/>
          </a:bodyPr>
          <a:lstStyle/>
          <a:p>
            <a:pPr algn="ctr"/>
            <a:r>
              <a:rPr lang="pl-PL" sz="2400" dirty="0" smtClean="0">
                <a:solidFill>
                  <a:schemeClr val="tx2"/>
                </a:solidFill>
                <a:latin typeface="Times New Roman" panose="02020603050405020304" pitchFamily="18" charset="0"/>
                <a:cs typeface="Times New Roman" panose="02020603050405020304" pitchFamily="18" charset="0"/>
              </a:rPr>
              <a:t>Łączna </a:t>
            </a:r>
            <a:r>
              <a:rPr lang="pl-PL" sz="2400" dirty="0">
                <a:solidFill>
                  <a:schemeClr val="tx2"/>
                </a:solidFill>
                <a:latin typeface="Times New Roman" panose="02020603050405020304" pitchFamily="18" charset="0"/>
                <a:cs typeface="Times New Roman" panose="02020603050405020304" pitchFamily="18" charset="0"/>
              </a:rPr>
              <a:t>m</a:t>
            </a:r>
            <a:r>
              <a:rPr lang="pl-PL" sz="2400" dirty="0" smtClean="0">
                <a:solidFill>
                  <a:schemeClr val="tx2"/>
                </a:solidFill>
                <a:latin typeface="Times New Roman" panose="02020603050405020304" pitchFamily="18" charset="0"/>
                <a:cs typeface="Times New Roman" panose="02020603050405020304" pitchFamily="18" charset="0"/>
              </a:rPr>
              <a:t>asa odpadów zmieszanych i selektywnych odebranych i zebranych z terenu </a:t>
            </a:r>
            <a:br>
              <a:rPr lang="pl-PL" sz="2400" dirty="0" smtClean="0">
                <a:solidFill>
                  <a:schemeClr val="tx2"/>
                </a:solidFill>
                <a:latin typeface="Times New Roman" panose="02020603050405020304" pitchFamily="18" charset="0"/>
                <a:cs typeface="Times New Roman" panose="02020603050405020304" pitchFamily="18" charset="0"/>
              </a:rPr>
            </a:br>
            <a:r>
              <a:rPr lang="pl-PL" sz="2400" dirty="0" smtClean="0">
                <a:solidFill>
                  <a:schemeClr val="tx2"/>
                </a:solidFill>
                <a:latin typeface="Times New Roman" panose="02020603050405020304" pitchFamily="18" charset="0"/>
                <a:cs typeface="Times New Roman" panose="02020603050405020304" pitchFamily="18" charset="0"/>
              </a:rPr>
              <a:t>Gminy Pniewy </a:t>
            </a:r>
            <a:endParaRPr lang="pl-PL" sz="2400" dirty="0">
              <a:solidFill>
                <a:schemeClr val="tx2"/>
              </a:solidFill>
              <a:latin typeface="Times New Roman" panose="02020603050405020304" pitchFamily="18" charset="0"/>
              <a:cs typeface="Times New Roman" panose="02020603050405020304" pitchFamily="18" charset="0"/>
            </a:endParaRPr>
          </a:p>
        </p:txBody>
      </p:sp>
      <p:graphicFrame>
        <p:nvGraphicFramePr>
          <p:cNvPr id="4" name="Symbol zastępczy zawartości 3"/>
          <p:cNvGraphicFramePr>
            <a:graphicFrameLocks noGrp="1"/>
          </p:cNvGraphicFramePr>
          <p:nvPr>
            <p:ph sz="quarter" idx="13"/>
            <p:extLst>
              <p:ext uri="{D42A27DB-BD31-4B8C-83A1-F6EECF244321}">
                <p14:modId xmlns:p14="http://schemas.microsoft.com/office/powerpoint/2010/main" val="2170216225"/>
              </p:ext>
            </p:extLst>
          </p:nvPr>
        </p:nvGraphicFramePr>
        <p:xfrm>
          <a:off x="616786" y="1700808"/>
          <a:ext cx="8851758"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5" name="pole tekstowe 4"/>
          <p:cNvSpPr txBox="1"/>
          <p:nvPr/>
        </p:nvSpPr>
        <p:spPr>
          <a:xfrm>
            <a:off x="425150" y="1310072"/>
            <a:ext cx="1152128" cy="307777"/>
          </a:xfrm>
          <a:prstGeom prst="rect">
            <a:avLst/>
          </a:prstGeom>
          <a:noFill/>
        </p:spPr>
        <p:txBody>
          <a:bodyPr wrap="square" rtlCol="0">
            <a:spAutoFit/>
          </a:bodyPr>
          <a:lstStyle/>
          <a:p>
            <a:r>
              <a:rPr lang="pl-PL" sz="1400" b="1" dirty="0" smtClean="0"/>
              <a:t>Mg (Tony)</a:t>
            </a:r>
            <a:endParaRPr lang="pl-PL" sz="1400" b="1" dirty="0"/>
          </a:p>
        </p:txBody>
      </p:sp>
      <p:graphicFrame>
        <p:nvGraphicFramePr>
          <p:cNvPr id="7" name="Tabela 6"/>
          <p:cNvGraphicFramePr>
            <a:graphicFrameLocks noGrp="1"/>
          </p:cNvGraphicFramePr>
          <p:nvPr>
            <p:extLst>
              <p:ext uri="{D42A27DB-BD31-4B8C-83A1-F6EECF244321}">
                <p14:modId xmlns:p14="http://schemas.microsoft.com/office/powerpoint/2010/main" val="1378906242"/>
              </p:ext>
            </p:extLst>
          </p:nvPr>
        </p:nvGraphicFramePr>
        <p:xfrm>
          <a:off x="448169" y="5445224"/>
          <a:ext cx="7128792" cy="720080"/>
        </p:xfrm>
        <a:graphic>
          <a:graphicData uri="http://schemas.openxmlformats.org/drawingml/2006/table">
            <a:tbl>
              <a:tblPr firstRow="1" bandRow="1">
                <a:tableStyleId>{5C22544A-7EE6-4342-B048-85BDC9FD1C3A}</a:tableStyleId>
              </a:tblPr>
              <a:tblGrid>
                <a:gridCol w="931684"/>
                <a:gridCol w="858402"/>
                <a:gridCol w="893585"/>
                <a:gridCol w="830200"/>
                <a:gridCol w="861893"/>
                <a:gridCol w="847311"/>
                <a:gridCol w="876474"/>
                <a:gridCol w="1029243"/>
              </a:tblGrid>
              <a:tr h="720080">
                <a:tc>
                  <a:txBody>
                    <a:bodyPr/>
                    <a:lstStyle/>
                    <a:p>
                      <a:pPr algn="ctr"/>
                      <a:r>
                        <a:rPr lang="pl-PL" sz="1400" dirty="0" smtClean="0">
                          <a:solidFill>
                            <a:schemeClr val="bg1"/>
                          </a:solidFill>
                        </a:rPr>
                        <a:t>RAZEM:</a:t>
                      </a:r>
                      <a:endParaRPr lang="pl-PL" sz="1400" dirty="0">
                        <a:solidFill>
                          <a:schemeClr val="bg1"/>
                        </a:solidFill>
                      </a:endParaRPr>
                    </a:p>
                  </a:txBody>
                  <a:tcPr>
                    <a:solidFill>
                      <a:schemeClr val="tx2">
                        <a:lumMod val="60000"/>
                        <a:lumOff val="40000"/>
                      </a:schemeClr>
                    </a:solidFill>
                  </a:tcPr>
                </a:tc>
                <a:tc>
                  <a:txBody>
                    <a:bodyPr/>
                    <a:lstStyle/>
                    <a:p>
                      <a:pPr algn="ctr"/>
                      <a:r>
                        <a:rPr lang="pl-PL" sz="1300" dirty="0" smtClean="0">
                          <a:solidFill>
                            <a:schemeClr val="bg1"/>
                          </a:solidFill>
                        </a:rPr>
                        <a:t>2</a:t>
                      </a:r>
                      <a:r>
                        <a:rPr lang="pl-PL" sz="1300" baseline="0" dirty="0" smtClean="0">
                          <a:solidFill>
                            <a:schemeClr val="bg1"/>
                          </a:solidFill>
                        </a:rPr>
                        <a:t> 315</a:t>
                      </a:r>
                      <a:r>
                        <a:rPr lang="pl-PL" sz="1400" dirty="0" smtClean="0">
                          <a:solidFill>
                            <a:schemeClr val="bg1"/>
                          </a:solidFill>
                        </a:rPr>
                        <a:t>,7 </a:t>
                      </a:r>
                    </a:p>
                    <a:p>
                      <a:pPr algn="ctr"/>
                      <a:r>
                        <a:rPr lang="pl-PL" sz="1400" dirty="0" smtClean="0">
                          <a:solidFill>
                            <a:schemeClr val="bg1"/>
                          </a:solidFill>
                        </a:rPr>
                        <a:t>Mg</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2.748,7 Mg</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4 220 </a:t>
                      </a:r>
                    </a:p>
                    <a:p>
                      <a:pPr algn="ctr"/>
                      <a:r>
                        <a:rPr lang="pl-PL" sz="1400" dirty="0" smtClean="0">
                          <a:solidFill>
                            <a:schemeClr val="bg1"/>
                          </a:solidFill>
                        </a:rPr>
                        <a:t>Mg</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4.370,5</a:t>
                      </a:r>
                    </a:p>
                    <a:p>
                      <a:pPr algn="ctr"/>
                      <a:r>
                        <a:rPr lang="pl-PL" sz="1400" baseline="0" dirty="0" smtClean="0">
                          <a:solidFill>
                            <a:schemeClr val="bg1"/>
                          </a:solidFill>
                        </a:rPr>
                        <a:t> Mg</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4.363,2</a:t>
                      </a:r>
                    </a:p>
                    <a:p>
                      <a:pPr algn="ctr"/>
                      <a:r>
                        <a:rPr lang="pl-PL" sz="1400" dirty="0" smtClean="0">
                          <a:solidFill>
                            <a:schemeClr val="bg1"/>
                          </a:solidFill>
                        </a:rPr>
                        <a:t> Mg</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3.671,2</a:t>
                      </a:r>
                    </a:p>
                    <a:p>
                      <a:pPr algn="ctr"/>
                      <a:r>
                        <a:rPr lang="pl-PL" sz="1400" dirty="0" smtClean="0">
                          <a:solidFill>
                            <a:schemeClr val="bg1"/>
                          </a:solidFill>
                        </a:rPr>
                        <a:t> Mg</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4.423,2 Mg</a:t>
                      </a:r>
                      <a:r>
                        <a:rPr lang="pl-PL" sz="1400" baseline="0" dirty="0" smtClean="0">
                          <a:solidFill>
                            <a:schemeClr val="bg1"/>
                          </a:solidFill>
                        </a:rPr>
                        <a:t> </a:t>
                      </a:r>
                      <a:endParaRPr lang="pl-PL" sz="1400" dirty="0">
                        <a:solidFill>
                          <a:schemeClr val="bg1"/>
                        </a:solidFill>
                      </a:endParaRPr>
                    </a:p>
                  </a:txBody>
                  <a:tcPr>
                    <a:solidFill>
                      <a:schemeClr val="tx2">
                        <a:lumMod val="60000"/>
                        <a:lumOff val="40000"/>
                      </a:schemeClr>
                    </a:solidFill>
                  </a:tcPr>
                </a:tc>
              </a:tr>
            </a:tbl>
          </a:graphicData>
        </a:graphic>
      </p:graphicFrame>
    </p:spTree>
    <p:extLst>
      <p:ext uri="{BB962C8B-B14F-4D97-AF65-F5344CB8AC3E}">
        <p14:creationId xmlns:p14="http://schemas.microsoft.com/office/powerpoint/2010/main" val="27260847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numeru slajdu 2"/>
          <p:cNvSpPr>
            <a:spLocks noGrp="1"/>
          </p:cNvSpPr>
          <p:nvPr>
            <p:ph type="sldNum" sz="quarter" idx="12"/>
          </p:nvPr>
        </p:nvSpPr>
        <p:spPr/>
        <p:txBody>
          <a:bodyPr>
            <a:normAutofit/>
          </a:bodyPr>
          <a:lstStyle/>
          <a:p>
            <a:fld id="{80CBED3D-F8F8-45FD-AD52-26F713017ECD}" type="slidenum">
              <a:rPr lang="pl-PL" smtClean="0"/>
              <a:t>19</a:t>
            </a:fld>
            <a:endParaRPr lang="pl-PL"/>
          </a:p>
        </p:txBody>
      </p:sp>
      <p:sp>
        <p:nvSpPr>
          <p:cNvPr id="2" name="Tytuł 1"/>
          <p:cNvSpPr>
            <a:spLocks noGrp="1"/>
          </p:cNvSpPr>
          <p:nvPr>
            <p:ph type="title"/>
          </p:nvPr>
        </p:nvSpPr>
        <p:spPr>
          <a:xfrm>
            <a:off x="991708" y="116632"/>
            <a:ext cx="6512511" cy="1090364"/>
          </a:xfrm>
        </p:spPr>
        <p:txBody>
          <a:bodyPr>
            <a:normAutofit/>
          </a:bodyPr>
          <a:lstStyle/>
          <a:p>
            <a:pPr algn="ctr"/>
            <a:r>
              <a:rPr lang="pl-PL" sz="1800" b="1" dirty="0">
                <a:solidFill>
                  <a:schemeClr val="tx2"/>
                </a:solidFill>
                <a:latin typeface="Times New Roman" panose="02020603050405020304" pitchFamily="18" charset="0"/>
                <a:cs typeface="Times New Roman" panose="02020603050405020304" pitchFamily="18" charset="0"/>
              </a:rPr>
              <a:t>Masa odpadów przypadająca </a:t>
            </a:r>
            <a:r>
              <a:rPr lang="pl-PL" sz="1800" b="1" dirty="0" smtClean="0">
                <a:solidFill>
                  <a:schemeClr val="tx2"/>
                </a:solidFill>
                <a:latin typeface="Times New Roman" panose="02020603050405020304" pitchFamily="18" charset="0"/>
                <a:cs typeface="Times New Roman" panose="02020603050405020304" pitchFamily="18" charset="0"/>
              </a:rPr>
              <a:t/>
            </a:r>
            <a:br>
              <a:rPr lang="pl-PL" sz="1800" b="1" dirty="0" smtClean="0">
                <a:solidFill>
                  <a:schemeClr val="tx2"/>
                </a:solidFill>
                <a:latin typeface="Times New Roman" panose="02020603050405020304" pitchFamily="18" charset="0"/>
                <a:cs typeface="Times New Roman" panose="02020603050405020304" pitchFamily="18" charset="0"/>
              </a:rPr>
            </a:br>
            <a:r>
              <a:rPr lang="pl-PL" sz="1800" b="1" dirty="0" smtClean="0">
                <a:solidFill>
                  <a:schemeClr val="tx2"/>
                </a:solidFill>
                <a:latin typeface="Times New Roman" panose="02020603050405020304" pitchFamily="18" charset="0"/>
                <a:cs typeface="Times New Roman" panose="02020603050405020304" pitchFamily="18" charset="0"/>
              </a:rPr>
              <a:t>na </a:t>
            </a:r>
            <a:r>
              <a:rPr lang="pl-PL" sz="1800" b="1" dirty="0">
                <a:solidFill>
                  <a:schemeClr val="tx2"/>
                </a:solidFill>
                <a:latin typeface="Times New Roman" panose="02020603050405020304" pitchFamily="18" charset="0"/>
                <a:cs typeface="Times New Roman" panose="02020603050405020304" pitchFamily="18" charset="0"/>
              </a:rPr>
              <a:t>jednego mieszkańca w Gminie </a:t>
            </a:r>
            <a:r>
              <a:rPr lang="pl-PL" sz="1800" b="1" dirty="0" smtClean="0">
                <a:solidFill>
                  <a:schemeClr val="tx2"/>
                </a:solidFill>
                <a:latin typeface="Times New Roman" panose="02020603050405020304" pitchFamily="18" charset="0"/>
                <a:cs typeface="Times New Roman" panose="02020603050405020304" pitchFamily="18" charset="0"/>
              </a:rPr>
              <a:t/>
            </a:r>
            <a:br>
              <a:rPr lang="pl-PL" sz="1800" b="1" dirty="0" smtClean="0">
                <a:solidFill>
                  <a:schemeClr val="tx2"/>
                </a:solidFill>
                <a:latin typeface="Times New Roman" panose="02020603050405020304" pitchFamily="18" charset="0"/>
                <a:cs typeface="Times New Roman" panose="02020603050405020304" pitchFamily="18" charset="0"/>
              </a:rPr>
            </a:br>
            <a:r>
              <a:rPr lang="pl-PL" sz="1800" b="1" dirty="0" smtClean="0">
                <a:solidFill>
                  <a:schemeClr val="tx2"/>
                </a:solidFill>
                <a:latin typeface="Times New Roman" panose="02020603050405020304" pitchFamily="18" charset="0"/>
                <a:cs typeface="Times New Roman" panose="02020603050405020304" pitchFamily="18" charset="0"/>
              </a:rPr>
              <a:t>w poszczególnych latach funkcjonowania systemu</a:t>
            </a:r>
            <a:endParaRPr lang="pl-PL" sz="1800" dirty="0">
              <a:solidFill>
                <a:schemeClr val="tx2"/>
              </a:solidFill>
              <a:latin typeface="Times New Roman" panose="02020603050405020304" pitchFamily="18" charset="0"/>
              <a:cs typeface="Times New Roman" panose="02020603050405020304" pitchFamily="18" charset="0"/>
            </a:endParaRPr>
          </a:p>
        </p:txBody>
      </p:sp>
      <p:graphicFrame>
        <p:nvGraphicFramePr>
          <p:cNvPr id="9" name="Symbol zastępczy zawartości 8"/>
          <p:cNvGraphicFramePr>
            <a:graphicFrameLocks noGrp="1"/>
          </p:cNvGraphicFramePr>
          <p:nvPr>
            <p:ph sz="quarter" idx="13"/>
            <p:extLst>
              <p:ext uri="{D42A27DB-BD31-4B8C-83A1-F6EECF244321}">
                <p14:modId xmlns:p14="http://schemas.microsoft.com/office/powerpoint/2010/main" val="3103253068"/>
              </p:ext>
            </p:extLst>
          </p:nvPr>
        </p:nvGraphicFramePr>
        <p:xfrm>
          <a:off x="755576" y="1196752"/>
          <a:ext cx="8064896" cy="37444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1331005688"/>
              </p:ext>
            </p:extLst>
          </p:nvPr>
        </p:nvGraphicFramePr>
        <p:xfrm>
          <a:off x="251520" y="5157192"/>
          <a:ext cx="7416824" cy="792088"/>
        </p:xfrm>
        <a:graphic>
          <a:graphicData uri="http://schemas.openxmlformats.org/drawingml/2006/table">
            <a:tbl>
              <a:tblPr firstRow="1" bandRow="1">
                <a:tableStyleId>{5C22544A-7EE6-4342-B048-85BDC9FD1C3A}</a:tableStyleId>
              </a:tblPr>
              <a:tblGrid>
                <a:gridCol w="864096"/>
                <a:gridCol w="1008112"/>
                <a:gridCol w="864096"/>
                <a:gridCol w="1008112"/>
                <a:gridCol w="936104"/>
                <a:gridCol w="936104"/>
                <a:gridCol w="936104"/>
                <a:gridCol w="864096"/>
              </a:tblGrid>
              <a:tr h="792088">
                <a:tc>
                  <a:txBody>
                    <a:bodyPr/>
                    <a:lstStyle/>
                    <a:p>
                      <a:pPr algn="ctr"/>
                      <a:r>
                        <a:rPr lang="pl-PL" sz="1400" b="1" dirty="0" smtClean="0">
                          <a:solidFill>
                            <a:schemeClr val="bg1"/>
                          </a:solidFill>
                        </a:rPr>
                        <a:t>RAZEM:</a:t>
                      </a:r>
                      <a:endParaRPr lang="pl-PL" sz="1400" b="1" dirty="0">
                        <a:solidFill>
                          <a:schemeClr val="bg1"/>
                        </a:solidFill>
                      </a:endParaRPr>
                    </a:p>
                  </a:txBody>
                  <a:tcPr anchor="ctr">
                    <a:solidFill>
                      <a:schemeClr val="tx2">
                        <a:lumMod val="60000"/>
                        <a:lumOff val="40000"/>
                      </a:schemeClr>
                    </a:solidFill>
                  </a:tcPr>
                </a:tc>
                <a:tc>
                  <a:txBody>
                    <a:bodyPr/>
                    <a:lstStyle/>
                    <a:p>
                      <a:pPr algn="ctr"/>
                      <a:r>
                        <a:rPr lang="pl-PL" sz="1400" dirty="0" smtClean="0">
                          <a:solidFill>
                            <a:schemeClr val="bg1"/>
                          </a:solidFill>
                        </a:rPr>
                        <a:t>211 </a:t>
                      </a:r>
                    </a:p>
                    <a:p>
                      <a:pPr algn="ctr"/>
                      <a:r>
                        <a:rPr lang="pl-PL" sz="1400" dirty="0" smtClean="0">
                          <a:solidFill>
                            <a:schemeClr val="bg1"/>
                          </a:solidFill>
                        </a:rPr>
                        <a:t>kg/rok</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252</a:t>
                      </a:r>
                    </a:p>
                    <a:p>
                      <a:pPr algn="ctr"/>
                      <a:r>
                        <a:rPr lang="pl-PL" sz="1400" dirty="0" smtClean="0">
                          <a:solidFill>
                            <a:schemeClr val="bg1"/>
                          </a:solidFill>
                        </a:rPr>
                        <a:t> kg/rok</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389 kg/rok</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399 kg/rok</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381</a:t>
                      </a:r>
                    </a:p>
                    <a:p>
                      <a:pPr algn="ctr"/>
                      <a:r>
                        <a:rPr lang="pl-PL" sz="1400" dirty="0" smtClean="0">
                          <a:solidFill>
                            <a:schemeClr val="bg1"/>
                          </a:solidFill>
                        </a:rPr>
                        <a:t> kg/rok</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350</a:t>
                      </a:r>
                    </a:p>
                    <a:p>
                      <a:pPr algn="ctr"/>
                      <a:r>
                        <a:rPr lang="pl-PL" sz="1400" dirty="0" smtClean="0">
                          <a:solidFill>
                            <a:schemeClr val="bg1"/>
                          </a:solidFill>
                        </a:rPr>
                        <a:t>kg/rok </a:t>
                      </a:r>
                      <a:endParaRPr lang="pl-PL" sz="1400" dirty="0">
                        <a:solidFill>
                          <a:schemeClr val="bg1"/>
                        </a:solidFill>
                      </a:endParaRPr>
                    </a:p>
                  </a:txBody>
                  <a:tcPr>
                    <a:solidFill>
                      <a:schemeClr val="tx2">
                        <a:lumMod val="60000"/>
                        <a:lumOff val="40000"/>
                      </a:schemeClr>
                    </a:solidFill>
                  </a:tcPr>
                </a:tc>
                <a:tc>
                  <a:txBody>
                    <a:bodyPr/>
                    <a:lstStyle/>
                    <a:p>
                      <a:pPr algn="ctr"/>
                      <a:r>
                        <a:rPr lang="pl-PL" sz="1400" dirty="0" smtClean="0">
                          <a:solidFill>
                            <a:schemeClr val="bg1"/>
                          </a:solidFill>
                        </a:rPr>
                        <a:t>398 </a:t>
                      </a:r>
                    </a:p>
                    <a:p>
                      <a:pPr algn="ctr"/>
                      <a:r>
                        <a:rPr lang="pl-PL" sz="1400" dirty="0" smtClean="0">
                          <a:solidFill>
                            <a:schemeClr val="bg1"/>
                          </a:solidFill>
                        </a:rPr>
                        <a:t>kg/rok</a:t>
                      </a:r>
                      <a:endParaRPr lang="pl-PL" sz="1400" dirty="0">
                        <a:solidFill>
                          <a:schemeClr val="bg1"/>
                        </a:solidFill>
                      </a:endParaRPr>
                    </a:p>
                  </a:txBody>
                  <a:tcPr>
                    <a:solidFill>
                      <a:schemeClr val="tx2">
                        <a:lumMod val="60000"/>
                        <a:lumOff val="40000"/>
                      </a:schemeClr>
                    </a:solidFill>
                  </a:tcPr>
                </a:tc>
              </a:tr>
            </a:tbl>
          </a:graphicData>
        </a:graphic>
      </p:graphicFrame>
      <p:sp>
        <p:nvSpPr>
          <p:cNvPr id="4" name="pole tekstowe 3"/>
          <p:cNvSpPr txBox="1"/>
          <p:nvPr/>
        </p:nvSpPr>
        <p:spPr>
          <a:xfrm>
            <a:off x="3779912" y="1479106"/>
            <a:ext cx="936104" cy="369332"/>
          </a:xfrm>
          <a:prstGeom prst="rect">
            <a:avLst/>
          </a:prstGeom>
          <a:noFill/>
        </p:spPr>
        <p:txBody>
          <a:bodyPr wrap="square" rtlCol="0">
            <a:spAutoFit/>
          </a:bodyPr>
          <a:lstStyle/>
          <a:p>
            <a:r>
              <a:rPr lang="pl-PL" dirty="0" smtClean="0"/>
              <a:t>   268 </a:t>
            </a:r>
            <a:endParaRPr lang="pl-PL" dirty="0"/>
          </a:p>
        </p:txBody>
      </p:sp>
    </p:spTree>
    <p:extLst>
      <p:ext uri="{BB962C8B-B14F-4D97-AF65-F5344CB8AC3E}">
        <p14:creationId xmlns:p14="http://schemas.microsoft.com/office/powerpoint/2010/main" val="1902472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a:xfrm>
            <a:off x="3779912" y="5838609"/>
            <a:ext cx="1332156" cy="365125"/>
          </a:xfrm>
        </p:spPr>
        <p:txBody>
          <a:bodyPr>
            <a:normAutofit/>
          </a:bodyPr>
          <a:lstStyle/>
          <a:p>
            <a:r>
              <a:rPr lang="pl-PL" dirty="0" smtClean="0"/>
              <a:t>2</a:t>
            </a:r>
            <a:endParaRPr lang="pl-PL" dirty="0"/>
          </a:p>
        </p:txBody>
      </p:sp>
      <p:sp>
        <p:nvSpPr>
          <p:cNvPr id="2" name="Tytuł 1"/>
          <p:cNvSpPr>
            <a:spLocks noGrp="1"/>
          </p:cNvSpPr>
          <p:nvPr>
            <p:ph type="title"/>
          </p:nvPr>
        </p:nvSpPr>
        <p:spPr>
          <a:xfrm>
            <a:off x="1475656" y="461196"/>
            <a:ext cx="6512511" cy="1143000"/>
          </a:xfrm>
        </p:spPr>
        <p:txBody>
          <a:bodyPr/>
          <a:lstStyle/>
          <a:p>
            <a:pPr algn="ctr"/>
            <a:r>
              <a:rPr lang="pl-PL" dirty="0" smtClean="0"/>
              <a:t>PODSTAWA PRAWNA </a:t>
            </a:r>
            <a:endParaRPr lang="pl-PL" dirty="0"/>
          </a:p>
        </p:txBody>
      </p:sp>
      <p:sp>
        <p:nvSpPr>
          <p:cNvPr id="3" name="Symbol zastępczy zawartości 2"/>
          <p:cNvSpPr>
            <a:spLocks noGrp="1"/>
          </p:cNvSpPr>
          <p:nvPr>
            <p:ph sz="quarter" idx="13"/>
          </p:nvPr>
        </p:nvSpPr>
        <p:spPr>
          <a:xfrm>
            <a:off x="1587366" y="1604196"/>
            <a:ext cx="6801057" cy="4129060"/>
          </a:xfrm>
        </p:spPr>
        <p:txBody>
          <a:bodyPr>
            <a:normAutofit fontScale="32500" lnSpcReduction="20000"/>
          </a:bodyPr>
          <a:lstStyle/>
          <a:p>
            <a:pPr marL="0" indent="0">
              <a:buNone/>
            </a:pPr>
            <a:endParaRPr lang="pl-PL" dirty="0" smtClean="0"/>
          </a:p>
          <a:p>
            <a:pPr marL="114300" indent="0" algn="just">
              <a:lnSpc>
                <a:spcPct val="160000"/>
              </a:lnSpc>
              <a:buNone/>
            </a:pPr>
            <a:r>
              <a:rPr lang="pl-PL" sz="4600" dirty="0" smtClean="0">
                <a:latin typeface="Times New Roman" panose="02020603050405020304" pitchFamily="18" charset="0"/>
                <a:cs typeface="Times New Roman" panose="02020603050405020304" pitchFamily="18" charset="0"/>
              </a:rPr>
              <a:t>Podstawą prawną sporządzenia analizy stanu gospodarki odpadami komunalnymi jest art. 9 </a:t>
            </a:r>
            <a:r>
              <a:rPr lang="pl-PL" sz="4600" dirty="0" err="1" smtClean="0">
                <a:latin typeface="Times New Roman" panose="02020603050405020304" pitchFamily="18" charset="0"/>
                <a:cs typeface="Times New Roman" panose="02020603050405020304" pitchFamily="18" charset="0"/>
              </a:rPr>
              <a:t>tb</a:t>
            </a:r>
            <a:r>
              <a:rPr lang="pl-PL" sz="4600" dirty="0" smtClean="0">
                <a:latin typeface="Times New Roman" panose="02020603050405020304" pitchFamily="18" charset="0"/>
                <a:cs typeface="Times New Roman" panose="02020603050405020304" pitchFamily="18" charset="0"/>
              </a:rPr>
              <a:t> ustawy </a:t>
            </a:r>
            <a:r>
              <a:rPr lang="pl-PL" sz="4600" dirty="0">
                <a:latin typeface="Times New Roman" panose="02020603050405020304" pitchFamily="18" charset="0"/>
                <a:cs typeface="Times New Roman" panose="02020603050405020304" pitchFamily="18" charset="0"/>
              </a:rPr>
              <a:t>z dnia 13 września 1996 r. o utrzymaniu czystości i porządku w gminach  Dz.U.2019. poz. 2010  z dnia 23.10.2019 </a:t>
            </a:r>
            <a:r>
              <a:rPr lang="pl-PL" sz="4600" dirty="0" smtClean="0">
                <a:latin typeface="Times New Roman" panose="02020603050405020304" pitchFamily="18" charset="0"/>
                <a:cs typeface="Times New Roman" panose="02020603050405020304" pitchFamily="18" charset="0"/>
              </a:rPr>
              <a:t>r. który mówi, że :na </a:t>
            </a:r>
            <a:r>
              <a:rPr lang="pl-PL" sz="4600" dirty="0">
                <a:latin typeface="Times New Roman" panose="02020603050405020304" pitchFamily="18" charset="0"/>
                <a:cs typeface="Times New Roman" panose="02020603050405020304" pitchFamily="18" charset="0"/>
              </a:rPr>
              <a:t>podstawie sprawozdań złożonych przez podmioty odbierające odpady komunalne od właścicieli nieruchomości, podmioty prowadzące punkty selektywnego zbierania odpadów komunalnych, podmioty zbierające odpady komunalne, informacji przekazanych przez prowadzących instalacje komunalne oraz na podstawie rocznego sprawozdania z realizacji zadań z zakresu gospodarowania odpadami komunalnymi oraz innych dostępnych danych o czynnikach wpływających na koszty systemu gospodarowania odpadami komunalnymi </a:t>
            </a:r>
            <a:r>
              <a:rPr lang="pl-PL" sz="4600" dirty="0" smtClean="0">
                <a:latin typeface="Times New Roman" panose="02020603050405020304" pitchFamily="18" charset="0"/>
                <a:cs typeface="Times New Roman" panose="02020603050405020304" pitchFamily="18" charset="0"/>
              </a:rPr>
              <a:t>burmistrz miasta </a:t>
            </a:r>
            <a:r>
              <a:rPr lang="pl-PL" sz="4600" dirty="0">
                <a:latin typeface="Times New Roman" panose="02020603050405020304" pitchFamily="18" charset="0"/>
                <a:cs typeface="Times New Roman" panose="02020603050405020304" pitchFamily="18" charset="0"/>
              </a:rPr>
              <a:t>sporządza analizę stanu gospodarki odpadami </a:t>
            </a:r>
            <a:r>
              <a:rPr lang="pl-PL" sz="4600" dirty="0" smtClean="0">
                <a:latin typeface="Times New Roman" panose="02020603050405020304" pitchFamily="18" charset="0"/>
                <a:cs typeface="Times New Roman" panose="02020603050405020304" pitchFamily="18" charset="0"/>
              </a:rPr>
              <a:t>komunalnymi. </a:t>
            </a:r>
            <a:endParaRPr lang="pl-PL" sz="4600" dirty="0">
              <a:latin typeface="Times New Roman" panose="02020603050405020304" pitchFamily="18" charset="0"/>
              <a:cs typeface="Times New Roman" panose="02020603050405020304" pitchFamily="18" charset="0"/>
            </a:endParaRPr>
          </a:p>
        </p:txBody>
      </p:sp>
      <p:pic>
        <p:nvPicPr>
          <p:cNvPr id="1027" name="Picture 3" descr="C:\Users\dubiel\Desktop\Nowy folder\paragraf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88640"/>
            <a:ext cx="803356" cy="12230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45574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numeru slajdu 5"/>
          <p:cNvSpPr>
            <a:spLocks noGrp="1"/>
          </p:cNvSpPr>
          <p:nvPr>
            <p:ph type="sldNum" sz="quarter" idx="12"/>
          </p:nvPr>
        </p:nvSpPr>
        <p:spPr/>
        <p:txBody>
          <a:bodyPr>
            <a:normAutofit/>
          </a:bodyPr>
          <a:lstStyle/>
          <a:p>
            <a:fld id="{80CBED3D-F8F8-45FD-AD52-26F713017ECD}" type="slidenum">
              <a:rPr lang="pl-PL" smtClean="0"/>
              <a:t>20</a:t>
            </a:fld>
            <a:endParaRPr lang="pl-PL"/>
          </a:p>
        </p:txBody>
      </p:sp>
      <p:sp>
        <p:nvSpPr>
          <p:cNvPr id="2" name="Tytuł 1"/>
          <p:cNvSpPr>
            <a:spLocks noGrp="1"/>
          </p:cNvSpPr>
          <p:nvPr>
            <p:ph type="title"/>
          </p:nvPr>
        </p:nvSpPr>
        <p:spPr>
          <a:xfrm>
            <a:off x="822960" y="365760"/>
            <a:ext cx="7520940" cy="686976"/>
          </a:xfrm>
        </p:spPr>
        <p:txBody>
          <a:bodyPr>
            <a:normAutofit fontScale="90000"/>
          </a:bodyPr>
          <a:lstStyle/>
          <a:p>
            <a:pPr algn="ctr"/>
            <a:r>
              <a:rPr lang="pl-PL" sz="2200" b="1" dirty="0" smtClean="0"/>
              <a:t>Poziomy </a:t>
            </a:r>
            <a:r>
              <a:rPr lang="pl-PL" sz="2200" b="1" dirty="0"/>
              <a:t>osiągnięte przez gminę Pniewy </a:t>
            </a:r>
            <a:br>
              <a:rPr lang="pl-PL" sz="2200" b="1" dirty="0"/>
            </a:br>
            <a:r>
              <a:rPr lang="pl-PL" sz="2200" b="1" dirty="0"/>
              <a:t>w latach sprawozdawczych </a:t>
            </a:r>
            <a:r>
              <a:rPr lang="pl-PL" sz="2200" b="1" dirty="0" smtClean="0"/>
              <a:t>od 2013 r.</a:t>
            </a:r>
            <a:r>
              <a:rPr lang="pl-PL" sz="2200" b="1" dirty="0"/>
              <a:t> </a:t>
            </a:r>
            <a:r>
              <a:rPr lang="pl-PL" sz="2200" b="1" dirty="0" smtClean="0"/>
              <a:t>do 2020 r.</a:t>
            </a:r>
            <a:endParaRPr lang="pl-PL" sz="2200" b="1" dirty="0"/>
          </a:p>
        </p:txBody>
      </p:sp>
      <p:sp>
        <p:nvSpPr>
          <p:cNvPr id="3" name="Symbol zastępczy zawartości 2"/>
          <p:cNvSpPr>
            <a:spLocks noGrp="1"/>
          </p:cNvSpPr>
          <p:nvPr>
            <p:ph sz="quarter" idx="13"/>
          </p:nvPr>
        </p:nvSpPr>
        <p:spPr>
          <a:xfrm>
            <a:off x="822960" y="1196752"/>
            <a:ext cx="7520940" cy="5328592"/>
          </a:xfrm>
        </p:spPr>
        <p:txBody>
          <a:bodyPr>
            <a:normAutofit/>
          </a:bodyPr>
          <a:lstStyle/>
          <a:p>
            <a:pPr marL="114300" indent="0" algn="ctr">
              <a:lnSpc>
                <a:spcPct val="115000"/>
              </a:lnSpc>
              <a:spcAft>
                <a:spcPts val="0"/>
              </a:spcAft>
              <a:buNone/>
            </a:pPr>
            <a:r>
              <a:rPr lang="pl-PL" sz="1600" cap="small" dirty="0">
                <a:latin typeface="Times New Roman"/>
                <a:ea typeface="Calibri"/>
                <a:cs typeface="Times New Roman"/>
              </a:rPr>
              <a:t>Ograniczenie masy odpadów komunalnych ulegających </a:t>
            </a:r>
            <a:r>
              <a:rPr lang="pl-PL" sz="1600" cap="small" dirty="0" smtClean="0">
                <a:latin typeface="Times New Roman"/>
                <a:ea typeface="Calibri"/>
                <a:cs typeface="Times New Roman"/>
              </a:rPr>
              <a:t>biodegradacji</a:t>
            </a:r>
          </a:p>
          <a:p>
            <a:pPr marL="114300" indent="0" algn="ctr">
              <a:lnSpc>
                <a:spcPct val="115000"/>
              </a:lnSpc>
              <a:spcAft>
                <a:spcPts val="0"/>
              </a:spcAft>
              <a:buNone/>
            </a:pPr>
            <a:r>
              <a:rPr lang="pl-PL" sz="1600" cap="small" dirty="0" smtClean="0">
                <a:latin typeface="Times New Roman"/>
                <a:ea typeface="Calibri"/>
                <a:cs typeface="Times New Roman"/>
              </a:rPr>
              <a:t>przekazanych </a:t>
            </a:r>
            <a:r>
              <a:rPr lang="pl-PL" sz="1600" cap="small" dirty="0">
                <a:latin typeface="Times New Roman"/>
                <a:ea typeface="Calibri"/>
                <a:cs typeface="Times New Roman"/>
              </a:rPr>
              <a:t>do </a:t>
            </a:r>
            <a:r>
              <a:rPr lang="pl-PL" sz="1600" cap="small" dirty="0" smtClean="0">
                <a:latin typeface="Times New Roman"/>
                <a:ea typeface="Calibri"/>
                <a:cs typeface="Times New Roman"/>
              </a:rPr>
              <a:t>składowania:</a:t>
            </a:r>
          </a:p>
          <a:p>
            <a:pPr marL="114300" indent="0" algn="ctr">
              <a:lnSpc>
                <a:spcPct val="115000"/>
              </a:lnSpc>
              <a:spcAft>
                <a:spcPts val="0"/>
              </a:spcAft>
              <a:buNone/>
            </a:pPr>
            <a:endParaRPr lang="pl-PL" sz="1600" cap="small" dirty="0">
              <a:latin typeface="Times New Roman"/>
              <a:ea typeface="Calibri"/>
              <a:cs typeface="Times New Roman"/>
            </a:endParaRPr>
          </a:p>
          <a:p>
            <a:pPr marL="114300" indent="0">
              <a:lnSpc>
                <a:spcPct val="115000"/>
              </a:lnSpc>
              <a:spcAft>
                <a:spcPts val="0"/>
              </a:spcAft>
              <a:buNone/>
            </a:pPr>
            <a:endParaRPr lang="pl-PL" sz="1600"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cap="small" dirty="0">
              <a:latin typeface="Times New Roman"/>
              <a:ea typeface="Calibri"/>
              <a:cs typeface="Times New Roman"/>
            </a:endParaRPr>
          </a:p>
          <a:p>
            <a:pPr marL="114300" indent="0" algn="ctr">
              <a:lnSpc>
                <a:spcPct val="115000"/>
              </a:lnSpc>
              <a:spcAft>
                <a:spcPts val="0"/>
              </a:spcAft>
              <a:buNone/>
            </a:pPr>
            <a:endParaRPr lang="pl-PL" cap="small" dirty="0" smtClean="0">
              <a:latin typeface="Times New Roman"/>
              <a:ea typeface="Calibri"/>
              <a:cs typeface="Times New Roman"/>
            </a:endParaRPr>
          </a:p>
          <a:p>
            <a:pPr algn="ctr">
              <a:lnSpc>
                <a:spcPct val="115000"/>
              </a:lnSpc>
              <a:spcAft>
                <a:spcPts val="0"/>
              </a:spcAft>
            </a:pPr>
            <a:endParaRPr lang="pl-PL" cap="small" dirty="0" smtClean="0">
              <a:latin typeface="Times New Roman"/>
              <a:ea typeface="Calibri"/>
              <a:cs typeface="Times New Roman"/>
            </a:endParaRPr>
          </a:p>
          <a:p>
            <a:pPr marL="0" lvl="0" indent="0" algn="just">
              <a:lnSpc>
                <a:spcPct val="115000"/>
              </a:lnSpc>
              <a:spcAft>
                <a:spcPts val="1000"/>
              </a:spcAft>
            </a:pPr>
            <a:endParaRPr lang="pl-PL" sz="1400" dirty="0" smtClean="0">
              <a:solidFill>
                <a:srgbClr val="000000"/>
              </a:solidFill>
              <a:latin typeface="Times New Roman"/>
              <a:ea typeface="Calibri"/>
              <a:cs typeface="Times New Roman"/>
            </a:endParaRPr>
          </a:p>
          <a:p>
            <a:pPr>
              <a:lnSpc>
                <a:spcPct val="115000"/>
              </a:lnSpc>
              <a:spcAft>
                <a:spcPts val="0"/>
              </a:spcAft>
            </a:pPr>
            <a:endParaRPr lang="pl-PL" cap="small" dirty="0" smtClean="0">
              <a:latin typeface="Times New Roman"/>
              <a:ea typeface="Calibri"/>
              <a:cs typeface="Times New Roman"/>
            </a:endParaRPr>
          </a:p>
          <a:p>
            <a:pPr algn="ctr">
              <a:lnSpc>
                <a:spcPct val="115000"/>
              </a:lnSpc>
              <a:spcAft>
                <a:spcPts val="0"/>
              </a:spcAft>
            </a:pPr>
            <a:endParaRPr lang="pl-PL" sz="1400" dirty="0">
              <a:latin typeface="Calibri"/>
              <a:ea typeface="Calibri"/>
              <a:cs typeface="Times New Roman"/>
            </a:endParaRPr>
          </a:p>
          <a:p>
            <a:pPr marL="0" lvl="0" indent="0">
              <a:spcBef>
                <a:spcPts val="0"/>
              </a:spcBef>
              <a:buNone/>
            </a:pPr>
            <a:endParaRPr lang="pl-PL" b="0" dirty="0">
              <a:solidFill>
                <a:srgbClr val="FFFFFF"/>
              </a:solidFill>
              <a:latin typeface="Arial Narrow"/>
            </a:endParaRPr>
          </a:p>
          <a:p>
            <a:endParaRPr lang="pl-PL" dirty="0"/>
          </a:p>
        </p:txBody>
      </p:sp>
      <p:graphicFrame>
        <p:nvGraphicFramePr>
          <p:cNvPr id="7" name="Tabela 6"/>
          <p:cNvGraphicFramePr>
            <a:graphicFrameLocks noGrp="1"/>
          </p:cNvGraphicFramePr>
          <p:nvPr>
            <p:extLst>
              <p:ext uri="{D42A27DB-BD31-4B8C-83A1-F6EECF244321}">
                <p14:modId xmlns:p14="http://schemas.microsoft.com/office/powerpoint/2010/main" val="3391393976"/>
              </p:ext>
            </p:extLst>
          </p:nvPr>
        </p:nvGraphicFramePr>
        <p:xfrm>
          <a:off x="1043608" y="2204864"/>
          <a:ext cx="7086754" cy="3904893"/>
        </p:xfrm>
        <a:graphic>
          <a:graphicData uri="http://schemas.openxmlformats.org/drawingml/2006/table">
            <a:tbl>
              <a:tblPr firstRow="1" firstCol="1" bandRow="1"/>
              <a:tblGrid>
                <a:gridCol w="1432290"/>
                <a:gridCol w="690107"/>
                <a:gridCol w="690107"/>
                <a:gridCol w="620999"/>
                <a:gridCol w="620999"/>
                <a:gridCol w="799507"/>
                <a:gridCol w="762615"/>
                <a:gridCol w="689415"/>
                <a:gridCol w="780715"/>
              </a:tblGrid>
              <a:tr h="389958">
                <a:tc>
                  <a:txBody>
                    <a:bodyPr/>
                    <a:lstStyle/>
                    <a:p>
                      <a:pPr algn="just">
                        <a:lnSpc>
                          <a:spcPct val="115000"/>
                        </a:lnSpc>
                        <a:spcAft>
                          <a:spcPts val="0"/>
                        </a:spcAft>
                      </a:pPr>
                      <a:r>
                        <a:rPr lang="pl-PL" sz="1100" kern="1200" dirty="0">
                          <a:solidFill>
                            <a:srgbClr val="000000"/>
                          </a:solidFill>
                          <a:effectLst/>
                          <a:latin typeface="Times New Roman"/>
                          <a:ea typeface="Calibri"/>
                          <a:cs typeface="Times New Roman"/>
                        </a:rPr>
                        <a:t> </a:t>
                      </a:r>
                      <a:endParaRPr lang="pl-PL" sz="1000"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r>
                        <a:rPr lang="pl-PL" sz="1100" b="1" kern="1200" dirty="0">
                          <a:solidFill>
                            <a:srgbClr val="000000"/>
                          </a:solidFill>
                          <a:effectLst/>
                          <a:latin typeface="Times New Roman"/>
                          <a:ea typeface="Calibri"/>
                          <a:cs typeface="Times New Roman"/>
                        </a:rPr>
                        <a:t>Poziom ograniczenia masy odpadów komunalnych ulegających biodegradacji przekazywanych </a:t>
                      </a:r>
                      <a:endParaRPr lang="pl-PL" sz="1000" dirty="0">
                        <a:effectLst/>
                        <a:latin typeface="Calibri"/>
                        <a:ea typeface="Calibri"/>
                        <a:cs typeface="Times New Roman"/>
                      </a:endParaRPr>
                    </a:p>
                    <a:p>
                      <a:pPr algn="ctr">
                        <a:lnSpc>
                          <a:spcPct val="115000"/>
                        </a:lnSpc>
                        <a:spcAft>
                          <a:spcPts val="0"/>
                        </a:spcAft>
                      </a:pPr>
                      <a:r>
                        <a:rPr lang="pl-PL" sz="1100" b="1" kern="1200" dirty="0">
                          <a:solidFill>
                            <a:srgbClr val="000000"/>
                          </a:solidFill>
                          <a:effectLst/>
                          <a:latin typeface="Times New Roman"/>
                          <a:ea typeface="Calibri"/>
                          <a:cs typeface="Times New Roman"/>
                        </a:rPr>
                        <a:t>do składowania w stosunku do masy tych odpadów wytworzonych w 1995 r.</a:t>
                      </a:r>
                      <a:r>
                        <a:rPr lang="pl-PL" sz="1100" kern="1200" dirty="0">
                          <a:solidFill>
                            <a:srgbClr val="000000"/>
                          </a:solidFill>
                          <a:effectLst/>
                          <a:latin typeface="Times New Roman"/>
                          <a:ea typeface="Calibri"/>
                          <a:cs typeface="Times New Roman"/>
                        </a:rPr>
                        <a:t> </a:t>
                      </a:r>
                      <a:r>
                        <a:rPr lang="pl-PL" sz="1100" b="1" kern="1200" dirty="0" smtClean="0">
                          <a:solidFill>
                            <a:srgbClr val="000000"/>
                          </a:solidFill>
                          <a:effectLst/>
                          <a:latin typeface="Times New Roman"/>
                          <a:ea typeface="Calibri"/>
                          <a:cs typeface="Times New Roman"/>
                        </a:rPr>
                        <a:t> [%] </a:t>
                      </a:r>
                      <a:endParaRPr lang="pl-PL" sz="1000" b="1"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ctr">
                        <a:lnSpc>
                          <a:spcPct val="115000"/>
                        </a:lnSpc>
                        <a:spcAft>
                          <a:spcPts val="0"/>
                        </a:spcAft>
                      </a:pPr>
                      <a:endParaRPr lang="pl-PL" sz="1000"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lnSpc>
                          <a:spcPct val="115000"/>
                        </a:lnSpc>
                        <a:spcAft>
                          <a:spcPts val="0"/>
                        </a:spcAft>
                      </a:pPr>
                      <a:endParaRPr lang="pl-PL" sz="1000" b="1"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993">
                <a:tc rowSpan="2">
                  <a:txBody>
                    <a:bodyPr/>
                    <a:lstStyle/>
                    <a:p>
                      <a:pPr>
                        <a:lnSpc>
                          <a:spcPct val="115000"/>
                        </a:lnSpc>
                        <a:spcAft>
                          <a:spcPts val="0"/>
                        </a:spcAft>
                      </a:pPr>
                      <a:r>
                        <a:rPr lang="pl-PL" sz="1100" kern="1200" dirty="0">
                          <a:solidFill>
                            <a:srgbClr val="000000"/>
                          </a:solidFill>
                          <a:effectLst/>
                          <a:latin typeface="Times New Roman"/>
                          <a:ea typeface="Calibri"/>
                          <a:cs typeface="Times New Roman"/>
                        </a:rPr>
                        <a:t>Dopuszczalny poziom masy odpadów komunalnych ulegających biodegradacji przekazywanych </a:t>
                      </a:r>
                      <a:br>
                        <a:rPr lang="pl-PL" sz="1100" kern="1200" dirty="0">
                          <a:solidFill>
                            <a:srgbClr val="000000"/>
                          </a:solidFill>
                          <a:effectLst/>
                          <a:latin typeface="Times New Roman"/>
                          <a:ea typeface="Calibri"/>
                          <a:cs typeface="Times New Roman"/>
                        </a:rPr>
                      </a:br>
                      <a:r>
                        <a:rPr lang="pl-PL" sz="1100" kern="1200" dirty="0">
                          <a:solidFill>
                            <a:srgbClr val="000000"/>
                          </a:solidFill>
                          <a:effectLst/>
                          <a:latin typeface="Times New Roman"/>
                          <a:ea typeface="Calibri"/>
                          <a:cs typeface="Times New Roman"/>
                        </a:rPr>
                        <a:t>do składowania </a:t>
                      </a:r>
                      <a:br>
                        <a:rPr lang="pl-PL" sz="1100" kern="1200" dirty="0">
                          <a:solidFill>
                            <a:srgbClr val="000000"/>
                          </a:solidFill>
                          <a:effectLst/>
                          <a:latin typeface="Times New Roman"/>
                          <a:ea typeface="Calibri"/>
                          <a:cs typeface="Times New Roman"/>
                        </a:rPr>
                      </a:br>
                      <a:r>
                        <a:rPr lang="pl-PL" sz="1100" kern="1200" dirty="0">
                          <a:solidFill>
                            <a:srgbClr val="000000"/>
                          </a:solidFill>
                          <a:effectLst/>
                          <a:latin typeface="Times New Roman"/>
                          <a:ea typeface="Calibri"/>
                          <a:cs typeface="Times New Roman"/>
                        </a:rPr>
                        <a:t>w stosunku do masy tych odpadów wytworzonych </a:t>
                      </a:r>
                      <a:br>
                        <a:rPr lang="pl-PL" sz="1100" kern="1200" dirty="0">
                          <a:solidFill>
                            <a:srgbClr val="000000"/>
                          </a:solidFill>
                          <a:effectLst/>
                          <a:latin typeface="Times New Roman"/>
                          <a:ea typeface="Calibri"/>
                          <a:cs typeface="Times New Roman"/>
                        </a:rPr>
                      </a:br>
                      <a:r>
                        <a:rPr lang="pl-PL" sz="1100" kern="1200" dirty="0">
                          <a:solidFill>
                            <a:srgbClr val="000000"/>
                          </a:solidFill>
                          <a:effectLst/>
                          <a:latin typeface="Times New Roman"/>
                          <a:ea typeface="Calibri"/>
                          <a:cs typeface="Times New Roman"/>
                        </a:rPr>
                        <a:t>w 1995 r. </a:t>
                      </a:r>
                      <a:endParaRPr lang="pl-PL" sz="1100" dirty="0">
                        <a:effectLst/>
                        <a:latin typeface="Calibri"/>
                        <a:ea typeface="Calibri"/>
                        <a:cs typeface="Times New Roman"/>
                      </a:endParaRPr>
                    </a:p>
                    <a:p>
                      <a:pPr>
                        <a:lnSpc>
                          <a:spcPct val="115000"/>
                        </a:lnSpc>
                        <a:spcAft>
                          <a:spcPts val="0"/>
                        </a:spcAft>
                      </a:pPr>
                      <a:r>
                        <a:rPr lang="pl-PL" sz="1100" b="1" kern="1200" dirty="0">
                          <a:solidFill>
                            <a:srgbClr val="000000"/>
                          </a:solidFill>
                          <a:effectLst/>
                          <a:latin typeface="Times New Roman"/>
                          <a:ea typeface="Calibri"/>
                          <a:cs typeface="Times New Roman"/>
                        </a:rPr>
                        <a:t>(nie więcej niż %)</a:t>
                      </a:r>
                      <a:endParaRPr lang="pl-PL" sz="1100" dirty="0">
                        <a:effectLst/>
                        <a:latin typeface="Calibri"/>
                        <a:ea typeface="Calibri"/>
                        <a:cs typeface="Times New Roman"/>
                      </a:endParaRPr>
                    </a:p>
                  </a:txBody>
                  <a:tcPr marL="65326" marR="65326" marT="907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2013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2014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2015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2016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2017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kern="1200" dirty="0">
                          <a:solidFill>
                            <a:srgbClr val="000000"/>
                          </a:solidFill>
                          <a:effectLst/>
                          <a:latin typeface="Times New Roman"/>
                          <a:ea typeface="Calibri"/>
                          <a:cs typeface="Times New Roman"/>
                        </a:rPr>
                        <a:t>2018 r.</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dirty="0" smtClean="0">
                          <a:effectLst/>
                          <a:latin typeface="Times New Roman" panose="02020603050405020304" pitchFamily="18" charset="0"/>
                          <a:ea typeface="Calibri"/>
                          <a:cs typeface="Times New Roman" panose="02020603050405020304" pitchFamily="18" charset="0"/>
                        </a:rPr>
                        <a:t>   </a:t>
                      </a:r>
                    </a:p>
                    <a:p>
                      <a:pPr algn="ctr">
                        <a:lnSpc>
                          <a:spcPct val="115000"/>
                        </a:lnSpc>
                        <a:spcAft>
                          <a:spcPts val="0"/>
                        </a:spcAft>
                      </a:pPr>
                      <a:r>
                        <a:rPr lang="pl-PL" sz="1000" b="1" dirty="0" smtClean="0">
                          <a:effectLst/>
                          <a:latin typeface="Times New Roman" panose="02020603050405020304" pitchFamily="18" charset="0"/>
                          <a:ea typeface="Calibri"/>
                          <a:cs typeface="Times New Roman" panose="02020603050405020304" pitchFamily="18" charset="0"/>
                        </a:rPr>
                        <a:t>2019 r.</a:t>
                      </a:r>
                    </a:p>
                    <a:p>
                      <a:pPr algn="ctr">
                        <a:lnSpc>
                          <a:spcPct val="115000"/>
                        </a:lnSpc>
                        <a:spcAft>
                          <a:spcPts val="0"/>
                        </a:spcAft>
                      </a:pPr>
                      <a:r>
                        <a:rPr lang="pl-PL" sz="1000" b="1" dirty="0" smtClean="0">
                          <a:effectLst/>
                          <a:latin typeface="Times New Roman" panose="02020603050405020304" pitchFamily="18" charset="0"/>
                          <a:ea typeface="Calibri"/>
                          <a:cs typeface="Times New Roman" panose="02020603050405020304" pitchFamily="18" charset="0"/>
                        </a:rPr>
                        <a:t> </a:t>
                      </a:r>
                      <a:endParaRPr lang="pl-PL" sz="1000" b="1" dirty="0">
                        <a:effectLst/>
                        <a:latin typeface="Times New Roman" panose="02020603050405020304" pitchFamily="18" charset="0"/>
                        <a:ea typeface="Calibri"/>
                        <a:cs typeface="Times New Roman" panose="02020603050405020304" pitchFamily="18" charset="0"/>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000" b="1" dirty="0" smtClean="0">
                          <a:effectLst/>
                          <a:latin typeface="Times New Roman" panose="02020603050405020304" pitchFamily="18" charset="0"/>
                          <a:ea typeface="Calibri"/>
                          <a:cs typeface="Times New Roman" panose="02020603050405020304" pitchFamily="18" charset="0"/>
                        </a:rPr>
                        <a:t>2020 r.</a:t>
                      </a:r>
                      <a:r>
                        <a:rPr lang="pl-PL" sz="1000" b="1" baseline="0" dirty="0" smtClean="0">
                          <a:effectLst/>
                          <a:latin typeface="Times New Roman" panose="02020603050405020304" pitchFamily="18" charset="0"/>
                          <a:ea typeface="Calibri"/>
                          <a:cs typeface="Times New Roman" panose="02020603050405020304" pitchFamily="18" charset="0"/>
                        </a:rPr>
                        <a:t> </a:t>
                      </a:r>
                      <a:endParaRPr lang="pl-PL" sz="1000" b="1" dirty="0">
                        <a:effectLst/>
                        <a:latin typeface="Times New Roman" panose="02020603050405020304" pitchFamily="18" charset="0"/>
                        <a:ea typeface="Calibri"/>
                        <a:cs typeface="Times New Roman" panose="02020603050405020304" pitchFamily="18" charset="0"/>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r>
              <a:tr h="798694">
                <a:tc vMerge="1">
                  <a:txBody>
                    <a:bodyPr/>
                    <a:lstStyle/>
                    <a:p>
                      <a:endParaRPr lang="pl-PL"/>
                    </a:p>
                  </a:txBody>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50%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50%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50%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45%</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45%</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kern="1200" dirty="0">
                          <a:solidFill>
                            <a:srgbClr val="000000"/>
                          </a:solidFill>
                          <a:effectLst/>
                          <a:latin typeface="Times New Roman"/>
                          <a:ea typeface="Calibri"/>
                          <a:cs typeface="Times New Roman"/>
                        </a:rPr>
                        <a:t>40%</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dirty="0" smtClean="0">
                          <a:effectLst/>
                          <a:latin typeface="Calibri"/>
                          <a:ea typeface="Calibri"/>
                          <a:cs typeface="Times New Roman"/>
                        </a:rPr>
                        <a:t>35 %</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000" dirty="0" smtClean="0">
                          <a:effectLst/>
                          <a:latin typeface="Calibri"/>
                          <a:ea typeface="Calibri"/>
                          <a:cs typeface="Times New Roman"/>
                        </a:rPr>
                        <a:t>35%</a:t>
                      </a:r>
                      <a:endParaRPr lang="pl-PL" sz="10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4957">
                <a:tc>
                  <a:txBody>
                    <a:bodyPr/>
                    <a:lstStyle/>
                    <a:p>
                      <a:pPr>
                        <a:lnSpc>
                          <a:spcPct val="115000"/>
                        </a:lnSpc>
                        <a:spcAft>
                          <a:spcPts val="0"/>
                        </a:spcAft>
                      </a:pPr>
                      <a:r>
                        <a:rPr lang="pl-PL" sz="1100" b="1" dirty="0" smtClean="0">
                          <a:effectLst/>
                          <a:latin typeface="Times New Roman"/>
                          <a:ea typeface="Times New Roman"/>
                          <a:cs typeface="Times New Roman"/>
                        </a:rPr>
                        <a:t>Gmina </a:t>
                      </a:r>
                      <a:r>
                        <a:rPr lang="pl-PL" sz="1100" b="1" dirty="0">
                          <a:effectLst/>
                          <a:latin typeface="Times New Roman"/>
                          <a:ea typeface="Times New Roman"/>
                          <a:cs typeface="Times New Roman"/>
                        </a:rPr>
                        <a:t>Pniewy uzyskała odpowiednio:</a:t>
                      </a:r>
                      <a:endParaRPr lang="pl-PL"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14,76%</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27,6%</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0,0%</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a:solidFill>
                            <a:srgbClr val="000000"/>
                          </a:solidFill>
                          <a:effectLst/>
                          <a:latin typeface="Times New Roman"/>
                          <a:ea typeface="Calibri"/>
                          <a:cs typeface="Times New Roman"/>
                        </a:rPr>
                        <a:t>12,4%</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smtClean="0">
                          <a:solidFill>
                            <a:srgbClr val="000000"/>
                          </a:solidFill>
                          <a:effectLst/>
                          <a:latin typeface="Times New Roman"/>
                          <a:ea typeface="Calibri"/>
                          <a:cs typeface="Times New Roman"/>
                        </a:rPr>
                        <a:t>15,21 %</a:t>
                      </a:r>
                      <a:r>
                        <a:rPr lang="pl-PL" sz="1200" kern="1200" dirty="0">
                          <a:solidFill>
                            <a:srgbClr val="000000"/>
                          </a:solidFill>
                          <a:effectLst/>
                          <a:latin typeface="Times New Roman"/>
                          <a:ea typeface="Calibri"/>
                          <a:cs typeface="Times New Roman"/>
                        </a:rPr>
                        <a:t> </a:t>
                      </a:r>
                      <a:endParaRPr lang="pl-PL" sz="1200"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kern="1200" dirty="0" smtClean="0">
                          <a:solidFill>
                            <a:srgbClr val="000000"/>
                          </a:solidFill>
                          <a:effectLst/>
                          <a:latin typeface="Times New Roman"/>
                          <a:ea typeface="Calibri"/>
                          <a:cs typeface="Times New Roman"/>
                        </a:rPr>
                        <a:t>10,48 %</a:t>
                      </a:r>
                      <a:r>
                        <a:rPr lang="pl-PL" sz="1200" b="1" kern="1200" dirty="0">
                          <a:solidFill>
                            <a:srgbClr val="000000"/>
                          </a:solidFill>
                          <a:effectLst/>
                          <a:latin typeface="Times New Roman"/>
                          <a:ea typeface="Calibri"/>
                          <a:cs typeface="Times New Roman"/>
                        </a:rPr>
                        <a:t> </a:t>
                      </a:r>
                      <a:endParaRPr lang="pl-PL" sz="1200" b="1"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10,40%</a:t>
                      </a:r>
                      <a:endParaRPr lang="pl-PL" sz="1200" b="1"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13,39 %</a:t>
                      </a:r>
                      <a:endParaRPr lang="pl-PL" sz="1200" b="1" dirty="0">
                        <a:effectLst/>
                        <a:latin typeface="Calibri"/>
                        <a:ea typeface="Calibri"/>
                        <a:cs typeface="Times New Roman"/>
                      </a:endParaRPr>
                    </a:p>
                  </a:txBody>
                  <a:tcPr marL="65326" marR="65326" marT="907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2287831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21</a:t>
            </a:fld>
            <a:endParaRPr lang="pl-PL" dirty="0"/>
          </a:p>
        </p:txBody>
      </p:sp>
      <p:sp>
        <p:nvSpPr>
          <p:cNvPr id="2" name="Tytuł 1"/>
          <p:cNvSpPr>
            <a:spLocks noGrp="1"/>
          </p:cNvSpPr>
          <p:nvPr>
            <p:ph type="title"/>
          </p:nvPr>
        </p:nvSpPr>
        <p:spPr>
          <a:xfrm>
            <a:off x="1475656" y="260648"/>
            <a:ext cx="6512511" cy="1143000"/>
          </a:xfrm>
        </p:spPr>
        <p:txBody>
          <a:bodyPr>
            <a:normAutofit fontScale="90000"/>
          </a:bodyPr>
          <a:lstStyle/>
          <a:p>
            <a:pPr algn="ctr"/>
            <a:r>
              <a:rPr lang="pl-PL" sz="2200" b="1" dirty="0">
                <a:solidFill>
                  <a:schemeClr val="tx2"/>
                </a:solidFill>
              </a:rPr>
              <a:t>Poziomy osiągnięte przez gminę Pniewy </a:t>
            </a:r>
            <a:r>
              <a:rPr lang="pl-PL" sz="2200" b="1" dirty="0" smtClean="0">
                <a:solidFill>
                  <a:schemeClr val="tx2"/>
                </a:solidFill>
              </a:rPr>
              <a:t>w </a:t>
            </a:r>
            <a:r>
              <a:rPr lang="pl-PL" sz="2200" b="1" dirty="0">
                <a:solidFill>
                  <a:schemeClr val="tx2"/>
                </a:solidFill>
              </a:rPr>
              <a:t>latach sprawozdawczych od 2013 r. do </a:t>
            </a:r>
            <a:r>
              <a:rPr lang="pl-PL" sz="2200" b="1" dirty="0" smtClean="0">
                <a:solidFill>
                  <a:schemeClr val="tx2"/>
                </a:solidFill>
              </a:rPr>
              <a:t>2020 </a:t>
            </a:r>
            <a:r>
              <a:rPr lang="pl-PL" sz="2200" b="1" dirty="0">
                <a:solidFill>
                  <a:schemeClr val="tx2"/>
                </a:solidFill>
              </a:rPr>
              <a:t>r</a:t>
            </a:r>
            <a:r>
              <a:rPr lang="pl-PL" sz="2200" b="1" dirty="0" smtClean="0">
                <a:solidFill>
                  <a:schemeClr val="tx2"/>
                </a:solidFill>
              </a:rPr>
              <a:t>. </a:t>
            </a:r>
            <a:r>
              <a:rPr lang="pl-PL" sz="2200" b="1" dirty="0" smtClean="0">
                <a:solidFill>
                  <a:srgbClr val="000000"/>
                </a:solidFill>
              </a:rPr>
              <a:t/>
            </a:r>
            <a:br>
              <a:rPr lang="pl-PL" sz="2200" b="1" dirty="0" smtClean="0">
                <a:solidFill>
                  <a:srgbClr val="000000"/>
                </a:solidFill>
              </a:rPr>
            </a:br>
            <a:endParaRPr lang="pl-PL" dirty="0"/>
          </a:p>
        </p:txBody>
      </p:sp>
      <p:sp>
        <p:nvSpPr>
          <p:cNvPr id="3" name="Symbol zastępczy zawartości 2"/>
          <p:cNvSpPr>
            <a:spLocks noGrp="1"/>
          </p:cNvSpPr>
          <p:nvPr>
            <p:ph sz="quarter" idx="13"/>
          </p:nvPr>
        </p:nvSpPr>
        <p:spPr>
          <a:xfrm>
            <a:off x="611560" y="4077072"/>
            <a:ext cx="7520940" cy="1944216"/>
          </a:xfrm>
        </p:spPr>
        <p:txBody>
          <a:bodyPr/>
          <a:lstStyle/>
          <a:p>
            <a:pPr>
              <a:lnSpc>
                <a:spcPct val="115000"/>
              </a:lnSpc>
              <a:spcAft>
                <a:spcPts val="1000"/>
              </a:spcAft>
            </a:pPr>
            <a:endParaRPr lang="pl-PL" sz="1600" cap="small" dirty="0" smtClean="0">
              <a:latin typeface="Times New Roman"/>
              <a:ea typeface="Calibri"/>
              <a:cs typeface="Times New Roman"/>
            </a:endParaRPr>
          </a:p>
          <a:p>
            <a:pPr algn="ctr">
              <a:lnSpc>
                <a:spcPct val="115000"/>
              </a:lnSpc>
              <a:spcAft>
                <a:spcPts val="1000"/>
              </a:spcAft>
            </a:pPr>
            <a:r>
              <a:rPr lang="pl-PL" sz="1600" cap="small" dirty="0" smtClean="0">
                <a:latin typeface="Times New Roman"/>
                <a:ea typeface="Calibri"/>
                <a:cs typeface="Times New Roman"/>
              </a:rPr>
              <a:t>Poziom </a:t>
            </a:r>
            <a:r>
              <a:rPr lang="pl-PL" sz="1600" cap="small" dirty="0">
                <a:latin typeface="Times New Roman"/>
                <a:ea typeface="Calibri"/>
                <a:cs typeface="Times New Roman"/>
              </a:rPr>
              <a:t>recyklingu, przygotowania do ponownego użycia i odzysku </a:t>
            </a:r>
            <a:r>
              <a:rPr lang="pl-PL" sz="1600" cap="small" dirty="0" smtClean="0">
                <a:latin typeface="Times New Roman"/>
                <a:ea typeface="Calibri"/>
                <a:cs typeface="Times New Roman"/>
              </a:rPr>
              <a:t>innym metodami </a:t>
            </a:r>
            <a:r>
              <a:rPr lang="pl-PL" sz="1600" cap="small" dirty="0">
                <a:latin typeface="Times New Roman"/>
                <a:ea typeface="Calibri"/>
                <a:cs typeface="Times New Roman"/>
              </a:rPr>
              <a:t>niektórych frakcji odpadów </a:t>
            </a:r>
            <a:r>
              <a:rPr lang="pl-PL" sz="1600" cap="small" dirty="0" smtClean="0">
                <a:latin typeface="Times New Roman"/>
                <a:ea typeface="Calibri"/>
                <a:cs typeface="Times New Roman"/>
              </a:rPr>
              <a:t>komunalnych:</a:t>
            </a:r>
            <a:endParaRPr lang="pl-PL" sz="1600" dirty="0">
              <a:latin typeface="Calibri"/>
              <a:ea typeface="Calibri"/>
              <a:cs typeface="Times New Roman"/>
            </a:endParaRPr>
          </a:p>
          <a:p>
            <a:pPr lvl="0" algn="ctr">
              <a:lnSpc>
                <a:spcPct val="115000"/>
              </a:lnSpc>
              <a:spcBef>
                <a:spcPts val="0"/>
              </a:spcBef>
              <a:buFont typeface="Symbol"/>
              <a:buChar char=""/>
            </a:pPr>
            <a:r>
              <a:rPr lang="pl-PL" sz="1600" dirty="0" smtClean="0">
                <a:latin typeface="Times New Roman"/>
                <a:ea typeface="Calibri"/>
                <a:cs typeface="Times New Roman"/>
              </a:rPr>
              <a:t>papier</a:t>
            </a:r>
            <a:r>
              <a:rPr lang="pl-PL" sz="1600" dirty="0">
                <a:latin typeface="Times New Roman"/>
                <a:ea typeface="Calibri"/>
                <a:cs typeface="Times New Roman"/>
              </a:rPr>
              <a:t>, metal, tworzywa sztuczne, </a:t>
            </a:r>
            <a:r>
              <a:rPr lang="pl-PL" sz="1600" dirty="0" smtClean="0">
                <a:latin typeface="Times New Roman"/>
                <a:ea typeface="Calibri"/>
                <a:cs typeface="Times New Roman"/>
              </a:rPr>
              <a:t>szkło,</a:t>
            </a:r>
          </a:p>
          <a:p>
            <a:pPr marL="114300" lvl="0" indent="0" algn="ctr">
              <a:lnSpc>
                <a:spcPct val="115000"/>
              </a:lnSpc>
              <a:spcBef>
                <a:spcPts val="0"/>
              </a:spcBef>
              <a:buNone/>
            </a:pPr>
            <a:endParaRPr lang="pl-PL" sz="1600" dirty="0">
              <a:latin typeface="Times New Roman"/>
              <a:ea typeface="Calibri"/>
              <a:cs typeface="Times New Roman"/>
            </a:endParaRPr>
          </a:p>
          <a:p>
            <a:pPr lvl="0">
              <a:lnSpc>
                <a:spcPct val="115000"/>
              </a:lnSpc>
              <a:spcBef>
                <a:spcPts val="0"/>
              </a:spcBef>
              <a:buFont typeface="Symbol"/>
              <a:buChar char=""/>
            </a:pPr>
            <a:endParaRPr lang="pl-PL" sz="1600" dirty="0" smtClean="0">
              <a:latin typeface="Times New Roman"/>
              <a:ea typeface="Calibri"/>
              <a:cs typeface="Times New Roman"/>
            </a:endParaRPr>
          </a:p>
          <a:p>
            <a:pPr marL="114300" lvl="0" indent="0" algn="just">
              <a:lnSpc>
                <a:spcPct val="115000"/>
              </a:lnSpc>
              <a:spcBef>
                <a:spcPts val="0"/>
              </a:spcBef>
              <a:buNone/>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marL="45720" lvl="0" indent="0" algn="just">
              <a:lnSpc>
                <a:spcPct val="115000"/>
              </a:lnSpc>
              <a:spcBef>
                <a:spcPts val="0"/>
              </a:spcBef>
              <a:buNone/>
            </a:pPr>
            <a:endParaRPr lang="pl-PL" sz="1400" dirty="0">
              <a:latin typeface="Times New Roman"/>
              <a:ea typeface="Calibri"/>
              <a:cs typeface="Times New Roman"/>
            </a:endParaRPr>
          </a:p>
          <a:p>
            <a:pPr lvl="0" algn="just">
              <a:lnSpc>
                <a:spcPct val="115000"/>
              </a:lnSpc>
              <a:spcBef>
                <a:spcPts val="0"/>
              </a:spcBef>
              <a:buFont typeface="Symbol"/>
              <a:buChar char=""/>
            </a:pPr>
            <a:endParaRPr lang="pl-PL" sz="1400" dirty="0" smtClean="0">
              <a:latin typeface="Times New Roman"/>
              <a:ea typeface="Calibri"/>
              <a:cs typeface="Times New Roman"/>
            </a:endParaRPr>
          </a:p>
          <a:p>
            <a:pPr lvl="0" algn="just">
              <a:lnSpc>
                <a:spcPct val="115000"/>
              </a:lnSpc>
              <a:spcBef>
                <a:spcPts val="0"/>
              </a:spcBef>
              <a:buFont typeface="Symbol"/>
              <a:buChar char=""/>
            </a:pPr>
            <a:endParaRPr lang="pl-PL" sz="1400" dirty="0">
              <a:latin typeface="Times New Roman"/>
              <a:ea typeface="Calibri"/>
              <a:cs typeface="Times New Roman"/>
            </a:endParaRPr>
          </a:p>
          <a:p>
            <a:pPr marL="0" lvl="0" indent="0" algn="just">
              <a:lnSpc>
                <a:spcPct val="115000"/>
              </a:lnSpc>
              <a:spcBef>
                <a:spcPts val="0"/>
              </a:spcBef>
            </a:pPr>
            <a:endParaRPr lang="pl-PL" sz="1400" dirty="0" smtClean="0">
              <a:latin typeface="Times New Roman"/>
              <a:ea typeface="Calibri"/>
              <a:cs typeface="Times New Roman"/>
            </a:endParaRPr>
          </a:p>
          <a:p>
            <a:pPr marL="0" lvl="0" indent="0" algn="just">
              <a:lnSpc>
                <a:spcPct val="115000"/>
              </a:lnSpc>
              <a:spcBef>
                <a:spcPts val="0"/>
              </a:spcBef>
            </a:pPr>
            <a:endParaRPr lang="pl-PL" sz="1400" dirty="0">
              <a:latin typeface="Times New Roman"/>
              <a:ea typeface="Calibri"/>
              <a:cs typeface="Times New Roman"/>
            </a:endParaRPr>
          </a:p>
        </p:txBody>
      </p:sp>
      <p:graphicFrame>
        <p:nvGraphicFramePr>
          <p:cNvPr id="11" name="Tabela 10"/>
          <p:cNvGraphicFramePr>
            <a:graphicFrameLocks noGrp="1"/>
          </p:cNvGraphicFramePr>
          <p:nvPr>
            <p:extLst>
              <p:ext uri="{D42A27DB-BD31-4B8C-83A1-F6EECF244321}">
                <p14:modId xmlns:p14="http://schemas.microsoft.com/office/powerpoint/2010/main" val="3307595686"/>
              </p:ext>
            </p:extLst>
          </p:nvPr>
        </p:nvGraphicFramePr>
        <p:xfrm>
          <a:off x="1115616" y="1340768"/>
          <a:ext cx="6878128" cy="2413278"/>
        </p:xfrm>
        <a:graphic>
          <a:graphicData uri="http://schemas.openxmlformats.org/drawingml/2006/table">
            <a:tbl>
              <a:tblPr firstRow="1" firstCol="1" bandRow="1"/>
              <a:tblGrid>
                <a:gridCol w="1202728"/>
                <a:gridCol w="709824"/>
                <a:gridCol w="709026"/>
                <a:gridCol w="709026"/>
                <a:gridCol w="709026"/>
                <a:gridCol w="709026"/>
                <a:gridCol w="709824"/>
                <a:gridCol w="709824"/>
                <a:gridCol w="709824"/>
              </a:tblGrid>
              <a:tr h="493444">
                <a:tc>
                  <a:txBody>
                    <a:bodyPr/>
                    <a:lstStyle/>
                    <a:p>
                      <a:pPr algn="just">
                        <a:lnSpc>
                          <a:spcPct val="115000"/>
                        </a:lnSpc>
                        <a:spcAft>
                          <a:spcPts val="0"/>
                        </a:spcAft>
                      </a:pPr>
                      <a:r>
                        <a:rPr lang="pl-PL" sz="1200" dirty="0">
                          <a:effectLst/>
                          <a:latin typeface="Times New Roman"/>
                          <a:ea typeface="Calibri"/>
                          <a:cs typeface="Times New Roman"/>
                        </a:rPr>
                        <a:t> </a:t>
                      </a:r>
                      <a:endParaRPr lang="pl-PL"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r>
                        <a:rPr lang="pl-PL" sz="1600" b="1" dirty="0">
                          <a:effectLst/>
                          <a:latin typeface="Times New Roman"/>
                          <a:ea typeface="Calibri"/>
                          <a:cs typeface="Times New Roman"/>
                        </a:rPr>
                        <a:t>Poziom recyklingu i przygotowania do ponownego użycia [%]</a:t>
                      </a:r>
                      <a:endParaRPr lang="pl-PL"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ctr">
                        <a:lnSpc>
                          <a:spcPct val="115000"/>
                        </a:lnSpc>
                        <a:spcAft>
                          <a:spcPts val="0"/>
                        </a:spcAft>
                      </a:pPr>
                      <a:endParaRPr lang="pl-PL"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962">
                <a:tc rowSpan="2">
                  <a:txBody>
                    <a:bodyPr/>
                    <a:lstStyle/>
                    <a:p>
                      <a:pPr>
                        <a:lnSpc>
                          <a:spcPct val="115000"/>
                        </a:lnSpc>
                        <a:spcAft>
                          <a:spcPts val="0"/>
                        </a:spcAft>
                      </a:pPr>
                      <a:r>
                        <a:rPr lang="pl-PL" sz="1300" dirty="0">
                          <a:effectLst/>
                          <a:latin typeface="Times New Roman"/>
                          <a:ea typeface="Calibri"/>
                          <a:cs typeface="Times New Roman"/>
                        </a:rPr>
                        <a:t>Papier, metal, tworzywa sztuczne, </a:t>
                      </a:r>
                      <a:r>
                        <a:rPr lang="pl-PL" sz="1300" dirty="0" smtClean="0">
                          <a:effectLst/>
                          <a:latin typeface="Times New Roman"/>
                          <a:ea typeface="Calibri"/>
                          <a:cs typeface="Times New Roman"/>
                        </a:rPr>
                        <a:t>szkło </a:t>
                      </a:r>
                      <a:br>
                        <a:rPr lang="pl-PL" sz="1300" dirty="0" smtClean="0">
                          <a:effectLst/>
                          <a:latin typeface="Times New Roman"/>
                          <a:ea typeface="Calibri"/>
                          <a:cs typeface="Times New Roman"/>
                        </a:rPr>
                      </a:br>
                      <a:r>
                        <a:rPr lang="pl-PL" sz="1300" b="1" dirty="0" smtClean="0">
                          <a:effectLst/>
                          <a:latin typeface="Times New Roman"/>
                          <a:ea typeface="Calibri"/>
                          <a:cs typeface="Times New Roman"/>
                        </a:rPr>
                        <a:t>(co najmniej %)</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dirty="0">
                          <a:effectLst/>
                          <a:latin typeface="Times New Roman"/>
                          <a:ea typeface="Calibri"/>
                          <a:cs typeface="Times New Roman"/>
                        </a:rPr>
                        <a:t>2013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2014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2015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2016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2017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2018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2019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smtClean="0">
                          <a:effectLst/>
                          <a:latin typeface="Calibri"/>
                          <a:ea typeface="Calibri"/>
                          <a:cs typeface="Times New Roman"/>
                        </a:rPr>
                        <a:t>2020 r. </a:t>
                      </a:r>
                      <a:endParaRPr lang="pl-PL" sz="11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r>
              <a:tr h="711896">
                <a:tc vMerge="1">
                  <a:txBody>
                    <a:bodyPr/>
                    <a:lstStyle/>
                    <a:p>
                      <a:endParaRPr lang="pl-PL"/>
                    </a:p>
                  </a:txBody>
                  <a:tcPr/>
                </a:tc>
                <a:tc>
                  <a:txBody>
                    <a:bodyPr/>
                    <a:lstStyle/>
                    <a:p>
                      <a:pPr algn="ctr">
                        <a:lnSpc>
                          <a:spcPct val="115000"/>
                        </a:lnSpc>
                        <a:spcAft>
                          <a:spcPts val="0"/>
                        </a:spcAft>
                      </a:pPr>
                      <a:r>
                        <a:rPr lang="pl-PL" sz="1200" dirty="0" smtClean="0">
                          <a:effectLst/>
                          <a:latin typeface="Times New Roman"/>
                          <a:ea typeface="Calibri"/>
                          <a:cs typeface="Times New Roman"/>
                        </a:rPr>
                        <a:t>12%</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14%</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solidFill>
                            <a:schemeClr val="tx2"/>
                          </a:solidFill>
                          <a:effectLst/>
                          <a:latin typeface="Times New Roman"/>
                          <a:ea typeface="Calibri"/>
                          <a:cs typeface="Times New Roman"/>
                        </a:rPr>
                        <a:t>16%</a:t>
                      </a:r>
                      <a:endParaRPr lang="pl-PL" sz="1100" dirty="0">
                        <a:solidFill>
                          <a:schemeClr val="tx2"/>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l-PL" sz="1200" dirty="0" smtClean="0">
                          <a:effectLst/>
                          <a:latin typeface="Times New Roman"/>
                          <a:ea typeface="Calibri"/>
                          <a:cs typeface="Times New Roman"/>
                        </a:rPr>
                        <a:t>18%</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20%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30%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40%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dirty="0" smtClean="0">
                          <a:effectLst/>
                          <a:latin typeface="Calibri"/>
                          <a:ea typeface="Calibri"/>
                          <a:cs typeface="Times New Roman"/>
                        </a:rPr>
                        <a:t>50</a:t>
                      </a:r>
                      <a:r>
                        <a:rPr lang="pl-PL" sz="1100" baseline="0" dirty="0" smtClean="0">
                          <a:effectLst/>
                          <a:latin typeface="Calibri"/>
                          <a:ea typeface="Calibri"/>
                          <a:cs typeface="Times New Roman"/>
                        </a:rPr>
                        <a:t> %</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0644">
                <a:tc>
                  <a:txBody>
                    <a:bodyPr/>
                    <a:lstStyle/>
                    <a:p>
                      <a:pPr>
                        <a:lnSpc>
                          <a:spcPct val="115000"/>
                        </a:lnSpc>
                        <a:spcAft>
                          <a:spcPts val="0"/>
                        </a:spcAft>
                      </a:pPr>
                      <a:r>
                        <a:rPr lang="pl-PL" sz="1300" b="1" dirty="0" smtClean="0">
                          <a:effectLst/>
                          <a:latin typeface="Calibri"/>
                          <a:ea typeface="Calibri"/>
                          <a:cs typeface="Times New Roman"/>
                        </a:rPr>
                        <a:t>Gmina Pniewy uzyskała odpowiednio:</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effectLst/>
                          <a:latin typeface="Calibri"/>
                          <a:ea typeface="Calibri"/>
                          <a:cs typeface="Times New Roman"/>
                        </a:rPr>
                        <a:t>59,9%</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effectLst/>
                          <a:latin typeface="Calibri"/>
                          <a:ea typeface="Calibri"/>
                          <a:cs typeface="Times New Roman"/>
                        </a:rPr>
                        <a:t>33,7%</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solidFill>
                            <a:schemeClr val="tx2"/>
                          </a:solidFill>
                          <a:effectLst/>
                          <a:latin typeface="Calibri"/>
                          <a:ea typeface="Calibri"/>
                          <a:cs typeface="Times New Roman"/>
                        </a:rPr>
                        <a:t>44,9%</a:t>
                      </a:r>
                      <a:endParaRPr lang="pl-PL" sz="1300" b="1" dirty="0">
                        <a:solidFill>
                          <a:schemeClr val="tx2"/>
                        </a:solidFill>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l-PL" sz="1300" b="1" dirty="0" smtClean="0">
                          <a:effectLst/>
                          <a:latin typeface="Calibri"/>
                          <a:ea typeface="Calibri"/>
                          <a:cs typeface="Times New Roman"/>
                        </a:rPr>
                        <a:t>36,40%</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effectLst/>
                          <a:latin typeface="Calibri"/>
                          <a:ea typeface="Calibri"/>
                          <a:cs typeface="Times New Roman"/>
                        </a:rPr>
                        <a:t>40,16 %</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effectLst/>
                          <a:latin typeface="Calibri"/>
                          <a:ea typeface="Calibri"/>
                          <a:cs typeface="Times New Roman"/>
                        </a:rPr>
                        <a:t>45,74 %</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effectLst/>
                          <a:latin typeface="Calibri"/>
                          <a:ea typeface="Calibri"/>
                          <a:cs typeface="Times New Roman"/>
                        </a:rPr>
                        <a:t>54,59 %</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300" b="1" dirty="0" smtClean="0">
                          <a:effectLst/>
                          <a:latin typeface="Calibri"/>
                          <a:ea typeface="Calibri"/>
                          <a:cs typeface="Times New Roman"/>
                        </a:rPr>
                        <a:t>62,01 % </a:t>
                      </a:r>
                      <a:endParaRPr lang="pl-PL" sz="13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29320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ymbol zastępczy numeru slajdu 6"/>
          <p:cNvSpPr>
            <a:spLocks noGrp="1"/>
          </p:cNvSpPr>
          <p:nvPr>
            <p:ph type="sldNum" sz="quarter" idx="12"/>
          </p:nvPr>
        </p:nvSpPr>
        <p:spPr/>
        <p:txBody>
          <a:bodyPr>
            <a:normAutofit/>
          </a:bodyPr>
          <a:lstStyle/>
          <a:p>
            <a:fld id="{80CBED3D-F8F8-45FD-AD52-26F713017ECD}" type="slidenum">
              <a:rPr lang="pl-PL" smtClean="0"/>
              <a:t>22</a:t>
            </a:fld>
            <a:endParaRPr lang="pl-PL"/>
          </a:p>
        </p:txBody>
      </p:sp>
      <p:sp>
        <p:nvSpPr>
          <p:cNvPr id="2" name="Tytuł 1"/>
          <p:cNvSpPr>
            <a:spLocks noGrp="1"/>
          </p:cNvSpPr>
          <p:nvPr>
            <p:ph type="title"/>
          </p:nvPr>
        </p:nvSpPr>
        <p:spPr>
          <a:xfrm>
            <a:off x="1475657" y="476672"/>
            <a:ext cx="6048672" cy="926976"/>
          </a:xfrm>
        </p:spPr>
        <p:txBody>
          <a:bodyPr>
            <a:normAutofit fontScale="90000"/>
          </a:bodyPr>
          <a:lstStyle/>
          <a:p>
            <a:pPr algn="ctr"/>
            <a:r>
              <a:rPr lang="pl-PL" sz="2200" b="1" dirty="0">
                <a:solidFill>
                  <a:schemeClr val="tx2"/>
                </a:solidFill>
              </a:rPr>
              <a:t>Poziomy osiągnięte przez gminę Pniewy w latach sprawozdawczych od 2013 r. do </a:t>
            </a:r>
            <a:r>
              <a:rPr lang="pl-PL" sz="2200" b="1" dirty="0" smtClean="0">
                <a:solidFill>
                  <a:schemeClr val="tx2"/>
                </a:solidFill>
              </a:rPr>
              <a:t>2020 </a:t>
            </a:r>
            <a:r>
              <a:rPr lang="pl-PL" sz="2200" b="1" dirty="0">
                <a:solidFill>
                  <a:schemeClr val="tx2"/>
                </a:solidFill>
              </a:rPr>
              <a:t>r. C.D.</a:t>
            </a:r>
            <a:endParaRPr lang="pl-PL" dirty="0">
              <a:solidFill>
                <a:schemeClr val="tx2"/>
              </a:solidFill>
            </a:endParaRPr>
          </a:p>
        </p:txBody>
      </p:sp>
      <p:sp>
        <p:nvSpPr>
          <p:cNvPr id="3" name="Symbol zastępczy zawartości 2"/>
          <p:cNvSpPr>
            <a:spLocks noGrp="1"/>
          </p:cNvSpPr>
          <p:nvPr>
            <p:ph sz="quarter" idx="13"/>
          </p:nvPr>
        </p:nvSpPr>
        <p:spPr>
          <a:xfrm>
            <a:off x="2051720" y="4725144"/>
            <a:ext cx="5040560" cy="720080"/>
          </a:xfrm>
          <a:ln>
            <a:solidFill>
              <a:schemeClr val="bg1">
                <a:lumMod val="95000"/>
              </a:schemeClr>
            </a:solidFill>
          </a:ln>
        </p:spPr>
        <p:txBody>
          <a:bodyPr>
            <a:normAutofit fontScale="25000" lnSpcReduction="20000"/>
          </a:bodyPr>
          <a:lstStyle/>
          <a:p>
            <a:pPr marL="114300" indent="0" algn="ctr">
              <a:buNone/>
            </a:pPr>
            <a:r>
              <a:rPr lang="pl-PL" sz="6200" b="1" dirty="0" smtClean="0">
                <a:latin typeface="Calibri"/>
                <a:cs typeface="Times New Roman"/>
              </a:rPr>
              <a:t>W </a:t>
            </a:r>
            <a:r>
              <a:rPr lang="pl-PL" sz="6200" b="1" dirty="0">
                <a:latin typeface="Calibri"/>
                <a:cs typeface="Times New Roman"/>
              </a:rPr>
              <a:t>latach 2013 – </a:t>
            </a:r>
            <a:r>
              <a:rPr lang="pl-PL" sz="6200" b="1" dirty="0" smtClean="0">
                <a:latin typeface="Calibri"/>
                <a:cs typeface="Times New Roman"/>
              </a:rPr>
              <a:t>2020 </a:t>
            </a:r>
            <a:r>
              <a:rPr lang="pl-PL" sz="6200" b="1" dirty="0">
                <a:latin typeface="Calibri"/>
                <a:cs typeface="Times New Roman"/>
              </a:rPr>
              <a:t>Gmina Pniewy osiągnęła wszystkie ze wskazanych </a:t>
            </a:r>
            <a:r>
              <a:rPr lang="pl-PL" sz="6200" b="1" dirty="0" smtClean="0">
                <a:latin typeface="Calibri"/>
                <a:cs typeface="Times New Roman"/>
              </a:rPr>
              <a:t> </a:t>
            </a:r>
            <a:r>
              <a:rPr lang="pl-PL" sz="6200" b="1" dirty="0">
                <a:latin typeface="Calibri"/>
                <a:cs typeface="Times New Roman"/>
              </a:rPr>
              <a:t>w rozporządzeniu </a:t>
            </a:r>
            <a:r>
              <a:rPr lang="pl-PL" sz="6200" b="1" dirty="0" smtClean="0">
                <a:latin typeface="Calibri"/>
                <a:cs typeface="Times New Roman"/>
              </a:rPr>
              <a:t>Ministra Środowiska </a:t>
            </a:r>
            <a:r>
              <a:rPr lang="pl-PL" sz="6200" b="1" dirty="0">
                <a:latin typeface="Calibri"/>
                <a:cs typeface="Times New Roman"/>
              </a:rPr>
              <a:t>wymagane poziomy.</a:t>
            </a:r>
            <a:endParaRPr lang="pl-PL" sz="6200" b="1" dirty="0"/>
          </a:p>
          <a:p>
            <a:pPr marL="114300" indent="0" algn="ctr">
              <a:buNone/>
            </a:pPr>
            <a:endParaRPr lang="pl-PL" sz="1800" dirty="0">
              <a:latin typeface="Calibri"/>
              <a:cs typeface="Times New Roman"/>
            </a:endParaRPr>
          </a:p>
          <a:p>
            <a:pPr marL="114300" indent="0">
              <a:buNone/>
            </a:pPr>
            <a:endParaRPr lang="pl-PL" sz="1600" dirty="0" smtClean="0">
              <a:latin typeface="Calibri"/>
              <a:cs typeface="Times New Roman"/>
            </a:endParaRPr>
          </a:p>
          <a:p>
            <a:pPr marL="114300" indent="0">
              <a:buNone/>
            </a:pPr>
            <a:endParaRPr lang="pl-PL" sz="1600" dirty="0" smtClean="0">
              <a:latin typeface="Calibri"/>
              <a:cs typeface="Times New Roman"/>
            </a:endParaRPr>
          </a:p>
          <a:p>
            <a:pPr marL="114300" indent="0">
              <a:buNone/>
            </a:pPr>
            <a:endParaRPr lang="pl-PL" sz="3700" dirty="0">
              <a:latin typeface="Calibri"/>
              <a:cs typeface="Times New Roman"/>
            </a:endParaRPr>
          </a:p>
        </p:txBody>
      </p:sp>
      <p:graphicFrame>
        <p:nvGraphicFramePr>
          <p:cNvPr id="4" name="Tabela 3"/>
          <p:cNvGraphicFramePr>
            <a:graphicFrameLocks noGrp="1"/>
          </p:cNvGraphicFramePr>
          <p:nvPr>
            <p:extLst>
              <p:ext uri="{D42A27DB-BD31-4B8C-83A1-F6EECF244321}">
                <p14:modId xmlns:p14="http://schemas.microsoft.com/office/powerpoint/2010/main" val="909953542"/>
              </p:ext>
            </p:extLst>
          </p:nvPr>
        </p:nvGraphicFramePr>
        <p:xfrm>
          <a:off x="1403648" y="1484784"/>
          <a:ext cx="6449625" cy="2996946"/>
        </p:xfrm>
        <a:graphic>
          <a:graphicData uri="http://schemas.openxmlformats.org/drawingml/2006/table">
            <a:tbl>
              <a:tblPr firstRow="1" firstCol="1" bandRow="1"/>
              <a:tblGrid>
                <a:gridCol w="1160932"/>
                <a:gridCol w="582037"/>
                <a:gridCol w="672055"/>
                <a:gridCol w="672055"/>
                <a:gridCol w="672055"/>
                <a:gridCol w="672055"/>
                <a:gridCol w="753387"/>
                <a:gridCol w="592237"/>
                <a:gridCol w="672812"/>
              </a:tblGrid>
              <a:tr h="335066">
                <a:tc>
                  <a:txBody>
                    <a:bodyPr/>
                    <a:lstStyle/>
                    <a:p>
                      <a:pPr algn="just">
                        <a:lnSpc>
                          <a:spcPct val="115000"/>
                        </a:lnSpc>
                        <a:spcAft>
                          <a:spcPts val="0"/>
                        </a:spcAft>
                      </a:pPr>
                      <a:r>
                        <a:rPr lang="pl-PL" sz="1200" dirty="0">
                          <a:effectLst/>
                          <a:latin typeface="Times New Roman"/>
                          <a:ea typeface="Calibri"/>
                          <a:cs typeface="Times New Roman"/>
                        </a:rPr>
                        <a:t> </a:t>
                      </a:r>
                      <a:endParaRPr lang="pl-PL"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lnSpc>
                          <a:spcPct val="115000"/>
                        </a:lnSpc>
                        <a:spcAft>
                          <a:spcPts val="0"/>
                        </a:spcAft>
                      </a:pPr>
                      <a:r>
                        <a:rPr lang="pl-PL" sz="1400" b="1" dirty="0">
                          <a:effectLst/>
                          <a:latin typeface="Times New Roman"/>
                          <a:ea typeface="Calibri"/>
                          <a:cs typeface="Times New Roman"/>
                        </a:rPr>
                        <a:t>Poziom recyklingu, przygotowania do ponownego użycia  i odzysku innymi metodami[%]</a:t>
                      </a:r>
                      <a:endParaRPr lang="pl-PL"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endParaRPr lang="pl-PL"/>
                    </a:p>
                  </a:txBody>
                  <a:tcPr/>
                </a:tc>
                <a:tc hMerge="1">
                  <a:txBody>
                    <a:bodyPr/>
                    <a:lstStyle/>
                    <a:p>
                      <a:pPr algn="ctr">
                        <a:lnSpc>
                          <a:spcPct val="115000"/>
                        </a:lnSpc>
                        <a:spcAft>
                          <a:spcPts val="0"/>
                        </a:spcAft>
                      </a:pPr>
                      <a:endParaRPr lang="pl-PL" sz="14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352">
                <a:tc rowSpan="2">
                  <a:txBody>
                    <a:bodyPr/>
                    <a:lstStyle/>
                    <a:p>
                      <a:pPr>
                        <a:lnSpc>
                          <a:spcPct val="115000"/>
                        </a:lnSpc>
                        <a:spcAft>
                          <a:spcPts val="0"/>
                        </a:spcAft>
                      </a:pPr>
                      <a:r>
                        <a:rPr lang="pl-PL" sz="1300" dirty="0">
                          <a:effectLst/>
                          <a:latin typeface="Times New Roman"/>
                          <a:ea typeface="Calibri"/>
                          <a:cs typeface="Times New Roman"/>
                        </a:rPr>
                        <a:t>Inne niż niebezpieczne odpady budowlane </a:t>
                      </a:r>
                      <a:r>
                        <a:rPr lang="pl-PL" sz="1300" dirty="0" smtClean="0">
                          <a:effectLst/>
                          <a:latin typeface="Times New Roman"/>
                          <a:ea typeface="Calibri"/>
                          <a:cs typeface="Times New Roman"/>
                        </a:rPr>
                        <a:t/>
                      </a:r>
                      <a:br>
                        <a:rPr lang="pl-PL" sz="1300" dirty="0" smtClean="0">
                          <a:effectLst/>
                          <a:latin typeface="Times New Roman"/>
                          <a:ea typeface="Calibri"/>
                          <a:cs typeface="Times New Roman"/>
                        </a:rPr>
                      </a:br>
                      <a:r>
                        <a:rPr lang="pl-PL" sz="1300" dirty="0" smtClean="0">
                          <a:effectLst/>
                          <a:latin typeface="Times New Roman"/>
                          <a:ea typeface="Calibri"/>
                          <a:cs typeface="Times New Roman"/>
                        </a:rPr>
                        <a:t>i rozbiórkowe </a:t>
                      </a:r>
                      <a:r>
                        <a:rPr lang="pl-PL" sz="1300" b="1" dirty="0" smtClean="0">
                          <a:effectLst/>
                          <a:latin typeface="Times New Roman"/>
                          <a:ea typeface="Calibri"/>
                          <a:cs typeface="Times New Roman"/>
                        </a:rPr>
                        <a:t>(co najmniej %)</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b="1" dirty="0">
                          <a:effectLst/>
                          <a:latin typeface="Times New Roman"/>
                          <a:ea typeface="Calibri"/>
                          <a:cs typeface="Times New Roman"/>
                        </a:rPr>
                        <a:t>2013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2014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2015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2016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2017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2018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a:effectLst/>
                          <a:latin typeface="Times New Roman"/>
                          <a:ea typeface="Calibri"/>
                          <a:cs typeface="Times New Roman"/>
                        </a:rPr>
                        <a:t>2019 r.</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c>
                  <a:txBody>
                    <a:bodyPr/>
                    <a:lstStyle/>
                    <a:p>
                      <a:pPr algn="ctr">
                        <a:lnSpc>
                          <a:spcPct val="115000"/>
                        </a:lnSpc>
                        <a:spcAft>
                          <a:spcPts val="0"/>
                        </a:spcAft>
                      </a:pPr>
                      <a:r>
                        <a:rPr lang="pl-PL" sz="1100" b="1" dirty="0" smtClean="0">
                          <a:effectLst/>
                          <a:latin typeface="Calibri"/>
                          <a:ea typeface="Calibri"/>
                          <a:cs typeface="Times New Roman"/>
                        </a:rPr>
                        <a:t>2020 r </a:t>
                      </a:r>
                      <a:endParaRPr lang="pl-PL" sz="11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904"/>
                    </a:solidFill>
                  </a:tcPr>
                </a:tc>
              </a:tr>
              <a:tr h="849272">
                <a:tc vMerge="1">
                  <a:txBody>
                    <a:bodyPr/>
                    <a:lstStyle/>
                    <a:p>
                      <a:endParaRPr lang="pl-PL"/>
                    </a:p>
                  </a:txBody>
                  <a:tcPr/>
                </a:tc>
                <a:tc>
                  <a:txBody>
                    <a:bodyPr/>
                    <a:lstStyle/>
                    <a:p>
                      <a:pPr algn="ctr">
                        <a:lnSpc>
                          <a:spcPct val="115000"/>
                        </a:lnSpc>
                        <a:spcAft>
                          <a:spcPts val="0"/>
                        </a:spcAft>
                      </a:pPr>
                      <a:r>
                        <a:rPr lang="pl-PL" sz="1200" dirty="0" smtClean="0">
                          <a:effectLst/>
                          <a:latin typeface="Times New Roman"/>
                          <a:ea typeface="Calibri"/>
                          <a:cs typeface="Times New Roman"/>
                        </a:rPr>
                        <a:t>36%</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38%</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40%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l-PL" sz="1200" dirty="0" smtClean="0">
                          <a:effectLst/>
                          <a:latin typeface="Times New Roman"/>
                          <a:ea typeface="Calibri"/>
                          <a:cs typeface="Times New Roman"/>
                        </a:rPr>
                        <a:t>42%</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45%</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50%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dirty="0" smtClean="0">
                          <a:effectLst/>
                          <a:latin typeface="Times New Roman"/>
                          <a:ea typeface="Calibri"/>
                          <a:cs typeface="Times New Roman"/>
                        </a:rPr>
                        <a:t>60%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100" dirty="0" smtClean="0">
                          <a:effectLst/>
                          <a:latin typeface="Calibri"/>
                          <a:ea typeface="Calibri"/>
                          <a:cs typeface="Times New Roman"/>
                        </a:rPr>
                        <a:t>70%</a:t>
                      </a:r>
                      <a:endParaRPr lang="pl-PL" sz="1100"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9272">
                <a:tc>
                  <a:txBody>
                    <a:bodyPr/>
                    <a:lstStyle/>
                    <a:p>
                      <a:pPr>
                        <a:lnSpc>
                          <a:spcPct val="115000"/>
                        </a:lnSpc>
                        <a:spcAft>
                          <a:spcPts val="0"/>
                        </a:spcAft>
                      </a:pPr>
                      <a:endParaRPr lang="pl-PL" sz="1300" b="1" dirty="0" smtClean="0">
                        <a:effectLst/>
                        <a:latin typeface="Calibri"/>
                        <a:ea typeface="Calibri"/>
                        <a:cs typeface="Times New Roman"/>
                      </a:endParaRPr>
                    </a:p>
                    <a:p>
                      <a:pPr>
                        <a:lnSpc>
                          <a:spcPct val="115000"/>
                        </a:lnSpc>
                        <a:spcAft>
                          <a:spcPts val="0"/>
                        </a:spcAft>
                      </a:pPr>
                      <a:r>
                        <a:rPr lang="pl-PL" sz="1300" b="1" dirty="0" smtClean="0">
                          <a:effectLst/>
                          <a:latin typeface="Calibri"/>
                          <a:ea typeface="Calibri"/>
                          <a:cs typeface="Times New Roman"/>
                        </a:rPr>
                        <a:t>Gmina Pniewy uzyskała odpowiednio:</a:t>
                      </a:r>
                      <a:endParaRPr lang="pl-PL" sz="13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70,9%</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74,9%</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80,8%</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l-PL" sz="1200" b="1" dirty="0" smtClean="0">
                          <a:effectLst/>
                          <a:latin typeface="Calibri"/>
                          <a:ea typeface="Calibri"/>
                          <a:cs typeface="Times New Roman"/>
                        </a:rPr>
                        <a:t>100%</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49,69%</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15000"/>
                        </a:lnSpc>
                        <a:spcAft>
                          <a:spcPts val="0"/>
                        </a:spcAft>
                      </a:pPr>
                      <a:r>
                        <a:rPr lang="pl-PL" sz="1200" b="1" dirty="0" smtClean="0">
                          <a:effectLst/>
                          <a:latin typeface="Calibri"/>
                          <a:ea typeface="Calibri"/>
                          <a:cs typeface="Times New Roman"/>
                        </a:rPr>
                        <a:t>72,17%</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100%</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pl-PL" sz="1200" b="1" dirty="0" smtClean="0">
                          <a:effectLst/>
                          <a:latin typeface="Calibri"/>
                          <a:ea typeface="Calibri"/>
                          <a:cs typeface="Times New Roman"/>
                        </a:rPr>
                        <a:t>100%</a:t>
                      </a:r>
                      <a:endParaRPr lang="pl-PL" sz="1200" b="1" dirty="0">
                        <a:effectLst/>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53439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23</a:t>
            </a:fld>
            <a:endParaRPr lang="pl-PL" dirty="0"/>
          </a:p>
        </p:txBody>
      </p:sp>
      <p:sp>
        <p:nvSpPr>
          <p:cNvPr id="2" name="Tytuł 1"/>
          <p:cNvSpPr>
            <a:spLocks noGrp="1"/>
          </p:cNvSpPr>
          <p:nvPr>
            <p:ph type="title"/>
          </p:nvPr>
        </p:nvSpPr>
        <p:spPr>
          <a:xfrm>
            <a:off x="822960" y="365760"/>
            <a:ext cx="7520940" cy="903000"/>
          </a:xfrm>
        </p:spPr>
        <p:txBody>
          <a:bodyPr/>
          <a:lstStyle/>
          <a:p>
            <a:pPr lvl="0" algn="ctr">
              <a:lnSpc>
                <a:spcPct val="115000"/>
              </a:lnSpc>
              <a:spcAft>
                <a:spcPts val="0"/>
              </a:spcAft>
            </a:pPr>
            <a:r>
              <a:rPr lang="pl-PL" sz="1600" b="1" dirty="0" smtClean="0">
                <a:latin typeface="Times New Roman"/>
                <a:ea typeface="Calibri"/>
                <a:cs typeface="Times New Roman"/>
              </a:rPr>
              <a:t>Finansowanie  systemu gospodarki odpadami w gminie Pniewy w </a:t>
            </a:r>
            <a:r>
              <a:rPr lang="pl-PL" sz="1600" b="1" u="sng" dirty="0" smtClean="0">
                <a:latin typeface="Times New Roman"/>
                <a:ea typeface="Calibri"/>
                <a:cs typeface="Times New Roman"/>
              </a:rPr>
              <a:t>roku 2020 r.</a:t>
            </a:r>
            <a:endParaRPr lang="pl-PL" sz="1600" u="sng" dirty="0"/>
          </a:p>
        </p:txBody>
      </p:sp>
      <p:sp>
        <p:nvSpPr>
          <p:cNvPr id="3" name="Symbol zastępczy zawartości 2"/>
          <p:cNvSpPr>
            <a:spLocks noGrp="1"/>
          </p:cNvSpPr>
          <p:nvPr>
            <p:ph sz="quarter" idx="13"/>
          </p:nvPr>
        </p:nvSpPr>
        <p:spPr>
          <a:xfrm>
            <a:off x="822960" y="1412776"/>
            <a:ext cx="7520940" cy="5328592"/>
          </a:xfrm>
        </p:spPr>
        <p:txBody>
          <a:bodyPr>
            <a:normAutofit fontScale="85000" lnSpcReduction="20000"/>
          </a:bodyPr>
          <a:lstStyle/>
          <a:p>
            <a:pPr marL="0" indent="0" algn="just">
              <a:lnSpc>
                <a:spcPct val="115000"/>
              </a:lnSpc>
              <a:spcAft>
                <a:spcPts val="0"/>
              </a:spcAft>
            </a:pPr>
            <a:endParaRPr lang="pl-PL" dirty="0" smtClean="0">
              <a:latin typeface="Times New Roman"/>
              <a:ea typeface="Calibri"/>
              <a:cs typeface="Times New Roman"/>
            </a:endParaRPr>
          </a:p>
          <a:p>
            <a:pPr marL="0" indent="0" algn="just">
              <a:lnSpc>
                <a:spcPct val="115000"/>
              </a:lnSpc>
              <a:spcAft>
                <a:spcPts val="0"/>
              </a:spcAft>
              <a:buNone/>
            </a:pPr>
            <a:r>
              <a:rPr lang="pl-PL" dirty="0" smtClean="0">
                <a:latin typeface="Times New Roman"/>
                <a:ea typeface="Calibri"/>
                <a:cs typeface="Times New Roman"/>
              </a:rPr>
              <a:t>Z </a:t>
            </a:r>
            <a:r>
              <a:rPr lang="pl-PL" dirty="0">
                <a:latin typeface="Times New Roman"/>
                <a:ea typeface="Calibri"/>
                <a:cs typeface="Times New Roman"/>
              </a:rPr>
              <a:t>pobranych opłat za gospodarowanie odpadami komunalnymi Gmina Pniewy pokrywa koszty funkcjonowania systemu gospodarowania odpadami w tym:</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poniesione w związku z odbieraniem, odzyskiem, recyklingiem </a:t>
            </a:r>
            <a:br>
              <a:rPr lang="pl-PL" dirty="0">
                <a:latin typeface="Times New Roman"/>
                <a:ea typeface="Calibri"/>
                <a:cs typeface="Times New Roman"/>
              </a:rPr>
            </a:br>
            <a:r>
              <a:rPr lang="pl-PL" dirty="0">
                <a:latin typeface="Times New Roman"/>
                <a:ea typeface="Calibri"/>
                <a:cs typeface="Times New Roman"/>
              </a:rPr>
              <a:t>i unieszkodliwianiem odpadów komunalnych,			</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a:t>
            </a:r>
            <a:r>
              <a:rPr lang="pl-PL" dirty="0" smtClean="0">
                <a:latin typeface="Times New Roman"/>
                <a:ea typeface="Calibri"/>
                <a:cs typeface="Times New Roman"/>
              </a:rPr>
              <a:t>utrzymania </a:t>
            </a:r>
            <a:r>
              <a:rPr lang="pl-PL" dirty="0">
                <a:latin typeface="Times New Roman"/>
                <a:ea typeface="Calibri"/>
                <a:cs typeface="Times New Roman"/>
              </a:rPr>
              <a:t>punktu selektywnego zbierania odpadów komunalnych,</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obsługi administracyjnej systemu,</a:t>
            </a:r>
            <a:endParaRPr lang="pl-PL" sz="1400" dirty="0">
              <a:latin typeface="Calibri"/>
              <a:ea typeface="Calibri"/>
              <a:cs typeface="Times New Roman"/>
            </a:endParaRPr>
          </a:p>
          <a:p>
            <a:pPr lvl="0" algn="just">
              <a:lnSpc>
                <a:spcPct val="115000"/>
              </a:lnSpc>
              <a:buFont typeface="Symbol"/>
              <a:buChar char=""/>
            </a:pPr>
            <a:r>
              <a:rPr lang="pl-PL" dirty="0">
                <a:latin typeface="Times New Roman"/>
                <a:ea typeface="Calibri"/>
                <a:cs typeface="Times New Roman"/>
              </a:rPr>
              <a:t>koszty edukacji ekologicznej w zakresie prawidłowego postępowania </a:t>
            </a:r>
            <a:r>
              <a:rPr lang="pl-PL" dirty="0" smtClean="0">
                <a:latin typeface="Times New Roman"/>
                <a:ea typeface="Calibri"/>
                <a:cs typeface="Times New Roman"/>
              </a:rPr>
              <a:t/>
            </a:r>
            <a:br>
              <a:rPr lang="pl-PL" dirty="0" smtClean="0">
                <a:latin typeface="Times New Roman"/>
                <a:ea typeface="Calibri"/>
                <a:cs typeface="Times New Roman"/>
              </a:rPr>
            </a:br>
            <a:r>
              <a:rPr lang="pl-PL" dirty="0" smtClean="0">
                <a:latin typeface="Times New Roman"/>
                <a:ea typeface="Calibri"/>
                <a:cs typeface="Times New Roman"/>
              </a:rPr>
              <a:t>z odpadami</a:t>
            </a:r>
            <a:r>
              <a:rPr lang="pl-PL" dirty="0">
                <a:latin typeface="Times New Roman"/>
                <a:ea typeface="Calibri"/>
                <a:cs typeface="Times New Roman"/>
              </a:rPr>
              <a:t>,</a:t>
            </a:r>
            <a:endParaRPr lang="pl-PL" dirty="0" smtClean="0">
              <a:latin typeface="Times New Roman"/>
              <a:ea typeface="Calibri"/>
              <a:cs typeface="Times New Roman"/>
            </a:endParaRPr>
          </a:p>
          <a:p>
            <a:pPr lvl="0" algn="just">
              <a:lnSpc>
                <a:spcPct val="115000"/>
              </a:lnSpc>
              <a:buFont typeface="Symbol"/>
              <a:buChar char=""/>
            </a:pPr>
            <a:r>
              <a:rPr lang="pl-PL" dirty="0">
                <a:latin typeface="Times New Roman" panose="02020603050405020304" pitchFamily="18" charset="0"/>
                <a:ea typeface="Calibri"/>
                <a:cs typeface="Times New Roman" panose="02020603050405020304" pitchFamily="18" charset="0"/>
              </a:rPr>
              <a:t>k</a:t>
            </a:r>
            <a:r>
              <a:rPr lang="pl-PL" dirty="0" smtClean="0">
                <a:latin typeface="Times New Roman" panose="02020603050405020304" pitchFamily="18" charset="0"/>
                <a:ea typeface="Calibri"/>
                <a:cs typeface="Times New Roman" panose="02020603050405020304" pitchFamily="18" charset="0"/>
              </a:rPr>
              <a:t>oszty likwidacji dzikich wysypisk.</a:t>
            </a:r>
            <a:endParaRPr lang="pl-PL" dirty="0">
              <a:latin typeface="Times New Roman" panose="02020603050405020304" pitchFamily="18" charset="0"/>
              <a:ea typeface="Calibri"/>
              <a:cs typeface="Times New Roman" panose="02020603050405020304" pitchFamily="18" charset="0"/>
            </a:endParaRPr>
          </a:p>
          <a:p>
            <a:pPr algn="just">
              <a:lnSpc>
                <a:spcPct val="115000"/>
              </a:lnSpc>
              <a:spcAft>
                <a:spcPts val="0"/>
              </a:spcAft>
            </a:pPr>
            <a:endParaRPr lang="pl-PL" dirty="0" smtClean="0">
              <a:latin typeface="Times New Roman"/>
              <a:ea typeface="Calibri"/>
              <a:cs typeface="Times New Roman"/>
            </a:endParaRPr>
          </a:p>
          <a:p>
            <a:pPr marL="347345" indent="-347345" algn="just">
              <a:lnSpc>
                <a:spcPct val="115000"/>
              </a:lnSpc>
            </a:pPr>
            <a:endParaRPr lang="pl-PL" dirty="0" smtClean="0">
              <a:solidFill>
                <a:srgbClr val="000000"/>
              </a:solidFill>
              <a:latin typeface="Times New Roman"/>
              <a:ea typeface="Calibri"/>
              <a:cs typeface="Times New Roman"/>
            </a:endParaRPr>
          </a:p>
          <a:p>
            <a:pPr marL="114300" indent="0" algn="just">
              <a:lnSpc>
                <a:spcPct val="115000"/>
              </a:lnSpc>
              <a:spcAft>
                <a:spcPts val="0"/>
              </a:spcAft>
              <a:buNone/>
            </a:pPr>
            <a:r>
              <a:rPr lang="pl-PL" dirty="0">
                <a:latin typeface="Times New Roman"/>
                <a:ea typeface="Calibri"/>
                <a:cs typeface="Times New Roman"/>
              </a:rPr>
              <a:t> </a:t>
            </a:r>
            <a:endParaRPr lang="pl-PL" sz="1400" dirty="0">
              <a:latin typeface="Calibri"/>
              <a:ea typeface="Calibri"/>
              <a:cs typeface="Times New Roman"/>
            </a:endParaRPr>
          </a:p>
          <a:p>
            <a:endParaRPr lang="pl-PL" dirty="0"/>
          </a:p>
        </p:txBody>
      </p:sp>
      <p:pic>
        <p:nvPicPr>
          <p:cNvPr id="1027" name="Picture 3"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12501" y="836712"/>
            <a:ext cx="1296144" cy="86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705125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24</a:t>
            </a:fld>
            <a:endParaRPr lang="pl-PL" dirty="0"/>
          </a:p>
        </p:txBody>
      </p:sp>
      <p:sp>
        <p:nvSpPr>
          <p:cNvPr id="2" name="Tytuł 1"/>
          <p:cNvSpPr>
            <a:spLocks noGrp="1"/>
          </p:cNvSpPr>
          <p:nvPr>
            <p:ph type="title"/>
          </p:nvPr>
        </p:nvSpPr>
        <p:spPr>
          <a:xfrm>
            <a:off x="1071443" y="772151"/>
            <a:ext cx="6512511" cy="1143000"/>
          </a:xfrm>
        </p:spPr>
        <p:txBody>
          <a:bodyPr>
            <a:normAutofit/>
          </a:bodyPr>
          <a:lstStyle/>
          <a:p>
            <a:pPr algn="ctr"/>
            <a:r>
              <a:rPr lang="pl-PL" sz="1800" b="1" dirty="0">
                <a:latin typeface="Times New Roman"/>
                <a:ea typeface="Calibri"/>
                <a:cs typeface="Times New Roman"/>
              </a:rPr>
              <a:t>Finansowanie  systemu gospodarki odpadami w gminie </a:t>
            </a:r>
            <a:r>
              <a:rPr lang="pl-PL" sz="1800" b="1" dirty="0" smtClean="0">
                <a:latin typeface="Times New Roman"/>
                <a:ea typeface="Calibri"/>
                <a:cs typeface="Times New Roman"/>
              </a:rPr>
              <a:t>Pniewy </a:t>
            </a:r>
            <a:r>
              <a:rPr lang="pl-PL" sz="1800" b="1" dirty="0">
                <a:latin typeface="Times New Roman"/>
                <a:ea typeface="Calibri"/>
                <a:cs typeface="Times New Roman"/>
              </a:rPr>
              <a:t>w </a:t>
            </a:r>
            <a:r>
              <a:rPr lang="pl-PL" sz="1800" b="1" u="sng" dirty="0">
                <a:latin typeface="Times New Roman"/>
                <a:ea typeface="Calibri"/>
                <a:cs typeface="Times New Roman"/>
              </a:rPr>
              <a:t>roku </a:t>
            </a:r>
            <a:r>
              <a:rPr lang="pl-PL" sz="1800" b="1" u="sng" dirty="0" smtClean="0">
                <a:latin typeface="Times New Roman"/>
                <a:ea typeface="Calibri"/>
                <a:cs typeface="Times New Roman"/>
              </a:rPr>
              <a:t>2020 r.</a:t>
            </a:r>
            <a:endParaRPr lang="pl-PL" sz="1800" dirty="0"/>
          </a:p>
        </p:txBody>
      </p:sp>
      <p:sp>
        <p:nvSpPr>
          <p:cNvPr id="3" name="Symbol zastępczy zawartości 2"/>
          <p:cNvSpPr>
            <a:spLocks noGrp="1"/>
          </p:cNvSpPr>
          <p:nvPr>
            <p:ph sz="quarter" idx="13"/>
          </p:nvPr>
        </p:nvSpPr>
        <p:spPr>
          <a:xfrm>
            <a:off x="1195536" y="2132856"/>
            <a:ext cx="6400800" cy="3474720"/>
          </a:xfrm>
        </p:spPr>
        <p:txBody>
          <a:bodyPr>
            <a:normAutofit/>
          </a:bodyPr>
          <a:lstStyle/>
          <a:p>
            <a:pPr marL="0" indent="0" algn="just">
              <a:lnSpc>
                <a:spcPct val="115000"/>
              </a:lnSpc>
              <a:buNone/>
            </a:pPr>
            <a:r>
              <a:rPr lang="pl-PL" dirty="0" smtClean="0">
                <a:solidFill>
                  <a:srgbClr val="000000"/>
                </a:solidFill>
                <a:latin typeface="Times New Roman"/>
                <a:ea typeface="Calibri"/>
                <a:cs typeface="Times New Roman"/>
              </a:rPr>
              <a:t>				</a:t>
            </a:r>
          </a:p>
          <a:p>
            <a:pPr marL="355600" indent="-355600" algn="just">
              <a:lnSpc>
                <a:spcPct val="115000"/>
              </a:lnSpc>
            </a:pPr>
            <a:r>
              <a:rPr lang="pl-PL" sz="2000" dirty="0" smtClean="0">
                <a:latin typeface="Times New Roman"/>
                <a:ea typeface="Calibri"/>
                <a:cs typeface="Times New Roman"/>
              </a:rPr>
              <a:t>Wydatki </a:t>
            </a:r>
            <a:r>
              <a:rPr lang="pl-PL" sz="2000" dirty="0">
                <a:latin typeface="Times New Roman"/>
                <a:ea typeface="Calibri"/>
                <a:cs typeface="Times New Roman"/>
              </a:rPr>
              <a:t>(koszty) poniesione w </a:t>
            </a:r>
            <a:r>
              <a:rPr lang="pl-PL" sz="2000" dirty="0" smtClean="0">
                <a:latin typeface="Times New Roman"/>
                <a:ea typeface="Calibri"/>
                <a:cs typeface="Times New Roman"/>
              </a:rPr>
              <a:t>2020 </a:t>
            </a:r>
            <a:r>
              <a:rPr lang="pl-PL" sz="2000" dirty="0">
                <a:latin typeface="Times New Roman"/>
                <a:ea typeface="Calibri"/>
                <a:cs typeface="Times New Roman"/>
              </a:rPr>
              <a:t>r.  na system gospodarowania </a:t>
            </a:r>
            <a:r>
              <a:rPr lang="pl-PL" sz="2000" dirty="0" smtClean="0">
                <a:latin typeface="Times New Roman"/>
                <a:ea typeface="Calibri"/>
                <a:cs typeface="Times New Roman"/>
              </a:rPr>
              <a:t>odpadami komunalnymi </a:t>
            </a:r>
            <a:r>
              <a:rPr lang="pl-PL" sz="2000" dirty="0">
                <a:latin typeface="Times New Roman"/>
                <a:ea typeface="Calibri"/>
                <a:cs typeface="Times New Roman"/>
              </a:rPr>
              <a:t>w Gminie Pniewy </a:t>
            </a:r>
            <a:r>
              <a:rPr lang="pl-PL" sz="2000" dirty="0" smtClean="0">
                <a:latin typeface="Times New Roman"/>
                <a:ea typeface="Calibri"/>
                <a:cs typeface="Times New Roman"/>
              </a:rPr>
              <a:t>wyniosły: 2</a:t>
            </a:r>
            <a:r>
              <a:rPr lang="pl-PL" sz="2000" dirty="0">
                <a:latin typeface="Times New Roman"/>
                <a:ea typeface="Calibri"/>
                <a:cs typeface="Times New Roman"/>
              </a:rPr>
              <a:t> </a:t>
            </a:r>
            <a:r>
              <a:rPr lang="pl-PL" sz="2000" dirty="0" smtClean="0">
                <a:latin typeface="Times New Roman"/>
                <a:ea typeface="Calibri"/>
                <a:cs typeface="Times New Roman"/>
              </a:rPr>
              <a:t>512</a:t>
            </a:r>
            <a:r>
              <a:rPr lang="pl-PL" sz="2000" dirty="0">
                <a:latin typeface="Times New Roman"/>
                <a:ea typeface="Calibri"/>
                <a:cs typeface="Times New Roman"/>
              </a:rPr>
              <a:t> </a:t>
            </a:r>
            <a:r>
              <a:rPr lang="pl-PL" sz="2000" dirty="0" smtClean="0">
                <a:latin typeface="Times New Roman"/>
                <a:ea typeface="Calibri"/>
                <a:cs typeface="Times New Roman"/>
              </a:rPr>
              <a:t>896,53 zł.  </a:t>
            </a:r>
            <a:endParaRPr lang="pl-PL" sz="2000" dirty="0">
              <a:latin typeface="Calibri"/>
              <a:ea typeface="Calibri"/>
              <a:cs typeface="Times New Roman"/>
            </a:endParaRPr>
          </a:p>
          <a:p>
            <a:pPr algn="just">
              <a:spcAft>
                <a:spcPts val="0"/>
              </a:spcAft>
            </a:pPr>
            <a:r>
              <a:rPr lang="pl-PL" sz="2000" dirty="0">
                <a:latin typeface="Times New Roman"/>
              </a:rPr>
              <a:t> </a:t>
            </a:r>
            <a:r>
              <a:rPr lang="pl-PL" sz="2000" dirty="0" smtClean="0">
                <a:latin typeface="Times New Roman"/>
              </a:rPr>
              <a:t>Dochody </a:t>
            </a:r>
            <a:r>
              <a:rPr lang="pl-PL" sz="2000" dirty="0">
                <a:latin typeface="Times New Roman"/>
              </a:rPr>
              <a:t>wykonane </a:t>
            </a:r>
            <a:r>
              <a:rPr lang="pl-PL" sz="2000" dirty="0" smtClean="0">
                <a:latin typeface="Times New Roman"/>
              </a:rPr>
              <a:t>na dzień 31.12.2020 r</a:t>
            </a:r>
            <a:r>
              <a:rPr lang="pl-PL" sz="2000" dirty="0">
                <a:latin typeface="Times New Roman"/>
              </a:rPr>
              <a:t>. </a:t>
            </a:r>
            <a:r>
              <a:rPr lang="pl-PL" sz="2000" dirty="0" smtClean="0">
                <a:latin typeface="Times New Roman"/>
              </a:rPr>
              <a:t>:</a:t>
            </a:r>
          </a:p>
          <a:p>
            <a:pPr marL="45720" indent="0" algn="just">
              <a:spcAft>
                <a:spcPts val="0"/>
              </a:spcAft>
              <a:buNone/>
            </a:pPr>
            <a:r>
              <a:rPr lang="pl-PL" sz="2000" dirty="0">
                <a:latin typeface="Times New Roman"/>
              </a:rPr>
              <a:t> </a:t>
            </a:r>
            <a:r>
              <a:rPr lang="pl-PL" sz="2000" dirty="0" smtClean="0">
                <a:latin typeface="Times New Roman"/>
              </a:rPr>
              <a:t>    2 836 536,30 zł.  </a:t>
            </a:r>
            <a:endParaRPr lang="pl-PL" sz="2000" dirty="0">
              <a:latin typeface="Times New Roman"/>
            </a:endParaRPr>
          </a:p>
          <a:p>
            <a:pPr algn="just">
              <a:spcAft>
                <a:spcPts val="0"/>
              </a:spcAft>
            </a:pPr>
            <a:r>
              <a:rPr lang="pl-PL" sz="2000" dirty="0">
                <a:latin typeface="Times New Roman"/>
              </a:rPr>
              <a:t> </a:t>
            </a:r>
            <a:r>
              <a:rPr lang="pl-PL" sz="2000" dirty="0" smtClean="0">
                <a:latin typeface="Times New Roman"/>
              </a:rPr>
              <a:t>Mając </a:t>
            </a:r>
            <a:r>
              <a:rPr lang="pl-PL" sz="2000" dirty="0">
                <a:latin typeface="Times New Roman"/>
              </a:rPr>
              <a:t>na uwadze plan wydatków </a:t>
            </a:r>
            <a:r>
              <a:rPr lang="pl-PL" sz="2000" dirty="0" smtClean="0">
                <a:latin typeface="Times New Roman"/>
              </a:rPr>
              <a:t>i dochodów                                      z </a:t>
            </a:r>
            <a:r>
              <a:rPr lang="pl-PL" sz="2000" dirty="0">
                <a:latin typeface="Times New Roman"/>
              </a:rPr>
              <a:t>uwzględnieniem </a:t>
            </a:r>
            <a:r>
              <a:rPr lang="pl-PL" sz="2000" dirty="0" smtClean="0">
                <a:latin typeface="Times New Roman"/>
              </a:rPr>
              <a:t>roku 2019 i 2020, </a:t>
            </a:r>
            <a:r>
              <a:rPr lang="pl-PL" sz="2000" dirty="0">
                <a:latin typeface="Times New Roman"/>
              </a:rPr>
              <a:t>nadwyżka </a:t>
            </a:r>
            <a:r>
              <a:rPr lang="pl-PL" sz="2000" dirty="0" smtClean="0">
                <a:latin typeface="Times New Roman"/>
              </a:rPr>
              <a:t>wyniosła 414 089,34 ( stan na dzień 31.12.2020 r.) </a:t>
            </a:r>
            <a:endParaRPr lang="pl-PL" sz="2000" dirty="0"/>
          </a:p>
        </p:txBody>
      </p:sp>
      <p:pic>
        <p:nvPicPr>
          <p:cNvPr id="6" name="Picture 3"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96336" y="1052736"/>
            <a:ext cx="1296144" cy="8624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56005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25</a:t>
            </a:fld>
            <a:endParaRPr lang="pl-PL"/>
          </a:p>
        </p:txBody>
      </p:sp>
      <p:sp>
        <p:nvSpPr>
          <p:cNvPr id="2" name="Tytuł 1"/>
          <p:cNvSpPr>
            <a:spLocks noGrp="1"/>
          </p:cNvSpPr>
          <p:nvPr>
            <p:ph type="title"/>
          </p:nvPr>
        </p:nvSpPr>
        <p:spPr>
          <a:xfrm>
            <a:off x="1259632" y="260648"/>
            <a:ext cx="6512511" cy="1143000"/>
          </a:xfrm>
        </p:spPr>
        <p:txBody>
          <a:bodyPr/>
          <a:lstStyle/>
          <a:p>
            <a:pPr algn="ctr"/>
            <a:r>
              <a:rPr lang="pl-PL" sz="1600" dirty="0" smtClean="0"/>
              <a:t> </a:t>
            </a:r>
            <a:r>
              <a:rPr lang="pl-PL" sz="2000" dirty="0" smtClean="0"/>
              <a:t>DOCHODY I WYDATKI W LATACH 2017-2020 </a:t>
            </a:r>
            <a:endParaRPr lang="pl-PL" sz="2000" dirty="0"/>
          </a:p>
        </p:txBody>
      </p:sp>
      <p:graphicFrame>
        <p:nvGraphicFramePr>
          <p:cNvPr id="9" name="Symbol zastępczy zawartości 8"/>
          <p:cNvGraphicFramePr>
            <a:graphicFrameLocks noGrp="1"/>
          </p:cNvGraphicFramePr>
          <p:nvPr>
            <p:ph sz="quarter" idx="13"/>
            <p:extLst>
              <p:ext uri="{D42A27DB-BD31-4B8C-83A1-F6EECF244321}">
                <p14:modId xmlns:p14="http://schemas.microsoft.com/office/powerpoint/2010/main" val="1419407778"/>
              </p:ext>
            </p:extLst>
          </p:nvPr>
        </p:nvGraphicFramePr>
        <p:xfrm>
          <a:off x="251520" y="1412776"/>
          <a:ext cx="8229600" cy="43735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72755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26</a:t>
            </a:fld>
            <a:endParaRPr lang="pl-PL"/>
          </a:p>
        </p:txBody>
      </p:sp>
      <p:sp>
        <p:nvSpPr>
          <p:cNvPr id="2" name="Tytuł 1"/>
          <p:cNvSpPr>
            <a:spLocks noGrp="1"/>
          </p:cNvSpPr>
          <p:nvPr>
            <p:ph type="title"/>
          </p:nvPr>
        </p:nvSpPr>
        <p:spPr>
          <a:xfrm>
            <a:off x="1259632" y="260648"/>
            <a:ext cx="6512511" cy="1143000"/>
          </a:xfrm>
        </p:spPr>
        <p:txBody>
          <a:bodyPr/>
          <a:lstStyle/>
          <a:p>
            <a:pPr algn="ctr"/>
            <a:r>
              <a:rPr lang="pl-PL" sz="1600" dirty="0" smtClean="0"/>
              <a:t> </a:t>
            </a:r>
            <a:r>
              <a:rPr lang="pl-PL" sz="2000" dirty="0" smtClean="0"/>
              <a:t>Analiza porównawcza stawek opłaty za odbiór odpadów komunalnych w wybranych gminach </a:t>
            </a:r>
            <a:br>
              <a:rPr lang="pl-PL" sz="2000" dirty="0" smtClean="0"/>
            </a:br>
            <a:r>
              <a:rPr lang="pl-PL" sz="2000" dirty="0" smtClean="0"/>
              <a:t>stan na dzień 15.04.2021 r </a:t>
            </a:r>
            <a:endParaRPr lang="pl-PL" sz="2000" dirty="0"/>
          </a:p>
        </p:txBody>
      </p:sp>
      <p:graphicFrame>
        <p:nvGraphicFramePr>
          <p:cNvPr id="9" name="Symbol zastępczy zawartości 8"/>
          <p:cNvGraphicFramePr>
            <a:graphicFrameLocks noGrp="1"/>
          </p:cNvGraphicFramePr>
          <p:nvPr>
            <p:ph sz="quarter" idx="13"/>
            <p:extLst>
              <p:ext uri="{D42A27DB-BD31-4B8C-83A1-F6EECF244321}">
                <p14:modId xmlns:p14="http://schemas.microsoft.com/office/powerpoint/2010/main" val="1500463377"/>
              </p:ext>
            </p:extLst>
          </p:nvPr>
        </p:nvGraphicFramePr>
        <p:xfrm>
          <a:off x="25969" y="1863749"/>
          <a:ext cx="8892480" cy="4373563"/>
        </p:xfrm>
        <a:graphic>
          <a:graphicData uri="http://schemas.openxmlformats.org/drawingml/2006/chart">
            <c:chart xmlns:c="http://schemas.openxmlformats.org/drawingml/2006/chart" xmlns:r="http://schemas.openxmlformats.org/officeDocument/2006/relationships" r:id="rId3"/>
          </a:graphicData>
        </a:graphic>
      </p:graphicFrame>
      <p:sp>
        <p:nvSpPr>
          <p:cNvPr id="5" name="pole tekstowe 4"/>
          <p:cNvSpPr txBox="1"/>
          <p:nvPr/>
        </p:nvSpPr>
        <p:spPr>
          <a:xfrm>
            <a:off x="3635896" y="5559330"/>
            <a:ext cx="926727" cy="430887"/>
          </a:xfrm>
          <a:prstGeom prst="rect">
            <a:avLst/>
          </a:prstGeom>
          <a:noFill/>
        </p:spPr>
        <p:txBody>
          <a:bodyPr wrap="square" rtlCol="0">
            <a:spAutoFit/>
          </a:bodyPr>
          <a:lstStyle/>
          <a:p>
            <a:endParaRPr lang="pl-PL" sz="1100" dirty="0"/>
          </a:p>
          <a:p>
            <a:r>
              <a:rPr lang="pl-PL" sz="1100" dirty="0" smtClean="0"/>
              <a:t>Opalenica </a:t>
            </a:r>
            <a:endParaRPr lang="pl-PL" sz="1100" dirty="0"/>
          </a:p>
        </p:txBody>
      </p:sp>
      <p:sp>
        <p:nvSpPr>
          <p:cNvPr id="6" name="pole tekstowe 5"/>
          <p:cNvSpPr txBox="1"/>
          <p:nvPr/>
        </p:nvSpPr>
        <p:spPr>
          <a:xfrm>
            <a:off x="4562623" y="5732775"/>
            <a:ext cx="720080" cy="261610"/>
          </a:xfrm>
          <a:prstGeom prst="rect">
            <a:avLst/>
          </a:prstGeom>
          <a:noFill/>
        </p:spPr>
        <p:txBody>
          <a:bodyPr wrap="square" rtlCol="0">
            <a:spAutoFit/>
          </a:bodyPr>
          <a:lstStyle/>
          <a:p>
            <a:r>
              <a:rPr lang="pl-PL" sz="1100" dirty="0" smtClean="0"/>
              <a:t> Kwilcz</a:t>
            </a:r>
            <a:endParaRPr lang="pl-PL" sz="1100" dirty="0"/>
          </a:p>
        </p:txBody>
      </p:sp>
    </p:spTree>
    <p:extLst>
      <p:ext uri="{BB962C8B-B14F-4D97-AF65-F5344CB8AC3E}">
        <p14:creationId xmlns:p14="http://schemas.microsoft.com/office/powerpoint/2010/main" val="2291569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27</a:t>
            </a:fld>
            <a:endParaRPr lang="pl-PL"/>
          </a:p>
        </p:txBody>
      </p:sp>
      <p:sp>
        <p:nvSpPr>
          <p:cNvPr id="2" name="Tytuł 1"/>
          <p:cNvSpPr>
            <a:spLocks noGrp="1"/>
          </p:cNvSpPr>
          <p:nvPr>
            <p:ph type="title"/>
          </p:nvPr>
        </p:nvSpPr>
        <p:spPr>
          <a:xfrm>
            <a:off x="827584" y="188640"/>
            <a:ext cx="7520940" cy="548640"/>
          </a:xfrm>
        </p:spPr>
        <p:txBody>
          <a:bodyPr/>
          <a:lstStyle/>
          <a:p>
            <a:pPr algn="ctr"/>
            <a:r>
              <a:rPr lang="pl-PL" sz="2400" dirty="0" smtClean="0"/>
              <a:t>PODSUMOWANIE</a:t>
            </a:r>
            <a:endParaRPr lang="pl-PL" sz="2400" dirty="0"/>
          </a:p>
        </p:txBody>
      </p:sp>
      <p:sp>
        <p:nvSpPr>
          <p:cNvPr id="3" name="Symbol zastępczy zawartości 2"/>
          <p:cNvSpPr>
            <a:spLocks noGrp="1"/>
          </p:cNvSpPr>
          <p:nvPr>
            <p:ph sz="quarter" idx="13"/>
          </p:nvPr>
        </p:nvSpPr>
        <p:spPr>
          <a:xfrm>
            <a:off x="827584" y="980728"/>
            <a:ext cx="7520940" cy="5760640"/>
          </a:xfrm>
        </p:spPr>
        <p:txBody>
          <a:bodyPr>
            <a:normAutofit fontScale="77500" lnSpcReduction="20000"/>
          </a:bodyPr>
          <a:lstStyle/>
          <a:p>
            <a:pPr marL="0" lvl="0" indent="0" algn="ctr">
              <a:buNone/>
            </a:pPr>
            <a:r>
              <a:rPr lang="pl-PL" sz="2200" dirty="0" smtClean="0">
                <a:latin typeface="Times New Roman" panose="02020603050405020304" pitchFamily="18" charset="0"/>
                <a:ea typeface="Calibri"/>
                <a:cs typeface="Times New Roman" panose="02020603050405020304" pitchFamily="18" charset="0"/>
              </a:rPr>
              <a:t>      </a:t>
            </a:r>
            <a:r>
              <a:rPr lang="pl-PL" sz="2200" b="1" dirty="0" smtClean="0">
                <a:latin typeface="Times New Roman" panose="02020603050405020304" pitchFamily="18" charset="0"/>
                <a:ea typeface="Calibri"/>
                <a:cs typeface="Times New Roman" panose="02020603050405020304" pitchFamily="18" charset="0"/>
              </a:rPr>
              <a:t>Odbiór </a:t>
            </a:r>
            <a:r>
              <a:rPr lang="pl-PL" sz="2200" b="1" dirty="0">
                <a:latin typeface="Times New Roman" panose="02020603050405020304" pitchFamily="18" charset="0"/>
                <a:ea typeface="Calibri"/>
                <a:cs typeface="Times New Roman" panose="02020603050405020304" pitchFamily="18" charset="0"/>
              </a:rPr>
              <a:t>odpadów komunalnych z terenu gminy </a:t>
            </a:r>
            <a:r>
              <a:rPr lang="pl-PL" sz="2200" b="1" dirty="0" smtClean="0">
                <a:latin typeface="Times New Roman" panose="02020603050405020304" pitchFamily="18" charset="0"/>
                <a:ea typeface="Calibri"/>
                <a:cs typeface="Times New Roman" panose="02020603050405020304" pitchFamily="18" charset="0"/>
              </a:rPr>
              <a:t>Pniewy:</a:t>
            </a:r>
            <a:endParaRPr lang="pl-PL" sz="2200" b="1" dirty="0" smtClean="0">
              <a:solidFill>
                <a:srgbClr val="000000"/>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endParaRPr lang="pl-PL" sz="2200" dirty="0" smtClean="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Podpisana umowa z firmą TRANS – KOM Sp. z o.o. na okres 3 lat czyli do dnia 31.12.2022 r. gwarantuje stabilność ceny i dobrą jakość wykonanych usług.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Funkcjonujący obecnie system czyli odbiór u źródła (od mieszkańców</a:t>
            </a:r>
            <a:r>
              <a:rPr lang="pl-PL" sz="2200" smtClean="0">
                <a:latin typeface="Times New Roman" panose="02020603050405020304" pitchFamily="18" charset="0"/>
                <a:cs typeface="Times New Roman" panose="02020603050405020304" pitchFamily="18" charset="0"/>
              </a:rPr>
              <a:t>) </a:t>
            </a:r>
            <a:br>
              <a:rPr lang="pl-PL" sz="2200" smtClean="0">
                <a:latin typeface="Times New Roman" panose="02020603050405020304" pitchFamily="18" charset="0"/>
                <a:cs typeface="Times New Roman" panose="02020603050405020304" pitchFamily="18" charset="0"/>
              </a:rPr>
            </a:br>
            <a:r>
              <a:rPr lang="pl-PL" sz="2200" smtClean="0">
                <a:latin typeface="Times New Roman" panose="02020603050405020304" pitchFamily="18" charset="0"/>
                <a:cs typeface="Times New Roman" panose="02020603050405020304" pitchFamily="18" charset="0"/>
              </a:rPr>
              <a:t>a </a:t>
            </a:r>
            <a:r>
              <a:rPr lang="pl-PL" sz="2200" dirty="0" smtClean="0">
                <a:latin typeface="Times New Roman" panose="02020603050405020304" pitchFamily="18" charset="0"/>
                <a:cs typeface="Times New Roman" panose="02020603050405020304" pitchFamily="18" charset="0"/>
              </a:rPr>
              <a:t>następnie ich zagospodarowanie realizowany przez jeden podmiot </a:t>
            </a:r>
            <a:r>
              <a:rPr lang="pl-PL" dirty="0" smtClean="0">
                <a:latin typeface="Times New Roman" panose="02020603050405020304" pitchFamily="18" charset="0"/>
                <a:cs typeface="Times New Roman" panose="02020603050405020304" pitchFamily="18" charset="0"/>
              </a:rPr>
              <a:t>funkcjonuje bardzo sprawnie.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Rok 2020 był okresem szerzącej się w naszym kraju „pandemii  </a:t>
            </a:r>
            <a:r>
              <a:rPr lang="pl-PL" sz="2200" dirty="0" err="1" smtClean="0">
                <a:latin typeface="Times New Roman" panose="02020603050405020304" pitchFamily="18" charset="0"/>
                <a:cs typeface="Times New Roman" panose="02020603050405020304" pitchFamily="18" charset="0"/>
              </a:rPr>
              <a:t>koronawirusa</a:t>
            </a:r>
            <a:r>
              <a:rPr lang="pl-PL" sz="2200" dirty="0" smtClean="0">
                <a:latin typeface="Times New Roman" panose="02020603050405020304" pitchFamily="18" charset="0"/>
                <a:cs typeface="Times New Roman" panose="02020603050405020304" pitchFamily="18" charset="0"/>
              </a:rPr>
              <a:t>”. Pomimo tego odbiór odpadów komunalnych na terenie gminy Pniewy nie został zakłócony.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Gmina Pniewy nie ma możliwości przetwarzania niesegregowanych (zmieszanych) odpadów komunalnych, BIO odpadów stanowiących odpady komunalne oraz przeznaczone do składowania pozostałości z sortowania odpadów komunalnych i pozostałości z procesu mechaniczno-biologicznego przetwarzania niesegregowanych zmieszanych odpadów komunalnych. </a:t>
            </a:r>
          </a:p>
          <a:p>
            <a:pPr marL="285750" lvl="0" indent="-285750" algn="just">
              <a:buFont typeface="Arial" panose="020B0604020202020204" pitchFamily="34" charset="0"/>
              <a:buChar char="•"/>
            </a:pPr>
            <a:r>
              <a:rPr lang="pl-PL" dirty="0" smtClean="0">
                <a:latin typeface="Times New Roman" panose="02020603050405020304" pitchFamily="18" charset="0"/>
                <a:cs typeface="Times New Roman" panose="02020603050405020304" pitchFamily="18" charset="0"/>
              </a:rPr>
              <a:t>Na chwilę obecną nie ma potrzeb inwestycyjnych związanych z gospodarowaniem odpadami komunalnymi </a:t>
            </a:r>
            <a:endParaRPr lang="pl-PL" sz="2200" dirty="0" smtClean="0">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W 2020 r.  na terenie Gminy Pniewy zostało zlikwidowane 5 nielegalnych wysypisk śmieci</a:t>
            </a:r>
            <a:r>
              <a:rPr lang="pl-PL" dirty="0" smtClean="0">
                <a:latin typeface="Times New Roman" panose="02020603050405020304" pitchFamily="18" charset="0"/>
                <a:cs typeface="Times New Roman" panose="02020603050405020304" pitchFamily="18" charset="0"/>
              </a:rPr>
              <a:t>, z</a:t>
            </a:r>
            <a:r>
              <a:rPr lang="pl-PL" sz="2200" dirty="0" smtClean="0">
                <a:latin typeface="Times New Roman" panose="02020603050405020304" pitchFamily="18" charset="0"/>
                <a:cs typeface="Times New Roman" panose="02020603050405020304" pitchFamily="18" charset="0"/>
              </a:rPr>
              <a:t> tego tytułu poniesiono koszt w kwocie 4 005,92 złotych. </a:t>
            </a:r>
          </a:p>
          <a:p>
            <a:pPr marL="285750" lvl="0" indent="-285750" algn="just">
              <a:buFont typeface="Arial" panose="020B0604020202020204" pitchFamily="34" charset="0"/>
              <a:buChar char="•"/>
            </a:pPr>
            <a:r>
              <a:rPr lang="pl-PL" sz="2200" dirty="0" smtClean="0">
                <a:latin typeface="Times New Roman" panose="02020603050405020304" pitchFamily="18" charset="0"/>
                <a:cs typeface="Times New Roman" panose="02020603050405020304" pitchFamily="18" charset="0"/>
              </a:rPr>
              <a:t>W roku 2020 r. punkt PSZOK odwiedziło </a:t>
            </a:r>
            <a:r>
              <a:rPr lang="pl-PL" sz="2200" b="1" dirty="0" smtClean="0">
                <a:latin typeface="Times New Roman" panose="02020603050405020304" pitchFamily="18" charset="0"/>
                <a:cs typeface="Times New Roman" panose="02020603050405020304" pitchFamily="18" charset="0"/>
              </a:rPr>
              <a:t>4562</a:t>
            </a:r>
            <a:r>
              <a:rPr lang="pl-PL" sz="2200" dirty="0" smtClean="0">
                <a:latin typeface="Times New Roman" panose="02020603050405020304" pitchFamily="18" charset="0"/>
                <a:cs typeface="Times New Roman" panose="02020603050405020304" pitchFamily="18" charset="0"/>
              </a:rPr>
              <a:t> mieszkańców. W roku 2019 było to </a:t>
            </a:r>
            <a:r>
              <a:rPr lang="pl-PL" sz="2200" b="1" dirty="0" smtClean="0">
                <a:latin typeface="Times New Roman" panose="02020603050405020304" pitchFamily="18" charset="0"/>
                <a:cs typeface="Times New Roman" panose="02020603050405020304" pitchFamily="18" charset="0"/>
              </a:rPr>
              <a:t>3586</a:t>
            </a:r>
            <a:r>
              <a:rPr lang="pl-PL" sz="2200" dirty="0" smtClean="0">
                <a:latin typeface="Times New Roman" panose="02020603050405020304" pitchFamily="18" charset="0"/>
                <a:cs typeface="Times New Roman" panose="02020603050405020304" pitchFamily="18" charset="0"/>
              </a:rPr>
              <a:t> mieszkańców- wzrost o 976.  </a:t>
            </a:r>
          </a:p>
          <a:p>
            <a:pPr marL="285750" indent="-285750" algn="just">
              <a:buFont typeface="Arial" pitchFamily="34" charset="0"/>
              <a:buChar char="•"/>
            </a:pPr>
            <a:endParaRPr lang="pl-PL" sz="2200" dirty="0" smtClean="0">
              <a:latin typeface="Times New Roman" panose="02020603050405020304" pitchFamily="18" charset="0"/>
              <a:cs typeface="Times New Roman" panose="02020603050405020304" pitchFamily="18" charset="0"/>
            </a:endParaRPr>
          </a:p>
          <a:p>
            <a:pPr marL="0" lvl="0" indent="0" algn="just">
              <a:spcBef>
                <a:spcPts val="0"/>
              </a:spcBef>
              <a:buNone/>
            </a:pPr>
            <a:endParaRPr lang="pl-PL"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737059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28</a:t>
            </a:fld>
            <a:endParaRPr lang="pl-PL"/>
          </a:p>
        </p:txBody>
      </p:sp>
      <p:sp>
        <p:nvSpPr>
          <p:cNvPr id="2" name="Tytuł 1"/>
          <p:cNvSpPr>
            <a:spLocks noGrp="1"/>
          </p:cNvSpPr>
          <p:nvPr>
            <p:ph type="title"/>
          </p:nvPr>
        </p:nvSpPr>
        <p:spPr>
          <a:xfrm>
            <a:off x="827584" y="188640"/>
            <a:ext cx="7520940" cy="548640"/>
          </a:xfrm>
        </p:spPr>
        <p:txBody>
          <a:bodyPr/>
          <a:lstStyle/>
          <a:p>
            <a:pPr algn="ctr"/>
            <a:r>
              <a:rPr lang="pl-PL" sz="2400" dirty="0" smtClean="0"/>
              <a:t>PODSUMOWANIE</a:t>
            </a:r>
            <a:endParaRPr lang="pl-PL" sz="2400" dirty="0"/>
          </a:p>
        </p:txBody>
      </p:sp>
      <p:sp>
        <p:nvSpPr>
          <p:cNvPr id="3" name="Symbol zastępczy zawartości 2"/>
          <p:cNvSpPr>
            <a:spLocks noGrp="1"/>
          </p:cNvSpPr>
          <p:nvPr>
            <p:ph sz="quarter" idx="13"/>
          </p:nvPr>
        </p:nvSpPr>
        <p:spPr>
          <a:xfrm>
            <a:off x="827584" y="980728"/>
            <a:ext cx="7520940" cy="5760640"/>
          </a:xfrm>
        </p:spPr>
        <p:txBody>
          <a:bodyPr>
            <a:normAutofit/>
          </a:bodyPr>
          <a:lstStyle/>
          <a:p>
            <a:pPr marL="0" lvl="0" indent="0" algn="ctr">
              <a:buNone/>
            </a:pPr>
            <a:r>
              <a:rPr lang="pl-PL" sz="2200" dirty="0" smtClean="0">
                <a:latin typeface="Times New Roman" panose="02020603050405020304" pitchFamily="18" charset="0"/>
                <a:ea typeface="Calibri"/>
                <a:cs typeface="Times New Roman" panose="02020603050405020304" pitchFamily="18" charset="0"/>
              </a:rPr>
              <a:t>      </a:t>
            </a:r>
            <a:r>
              <a:rPr lang="pl-PL" sz="2200" b="1" dirty="0" smtClean="0">
                <a:latin typeface="Times New Roman" panose="02020603050405020304" pitchFamily="18" charset="0"/>
                <a:ea typeface="Calibri"/>
                <a:cs typeface="Times New Roman" panose="02020603050405020304" pitchFamily="18" charset="0"/>
              </a:rPr>
              <a:t>Odbiór </a:t>
            </a:r>
            <a:r>
              <a:rPr lang="pl-PL" sz="2200" b="1" dirty="0">
                <a:latin typeface="Times New Roman" panose="02020603050405020304" pitchFamily="18" charset="0"/>
                <a:ea typeface="Calibri"/>
                <a:cs typeface="Times New Roman" panose="02020603050405020304" pitchFamily="18" charset="0"/>
              </a:rPr>
              <a:t>odpadów komunalnych z terenu gminy </a:t>
            </a:r>
            <a:r>
              <a:rPr lang="pl-PL" sz="2200" b="1" dirty="0" smtClean="0">
                <a:latin typeface="Times New Roman" panose="02020603050405020304" pitchFamily="18" charset="0"/>
                <a:ea typeface="Calibri"/>
                <a:cs typeface="Times New Roman" panose="02020603050405020304" pitchFamily="18" charset="0"/>
              </a:rPr>
              <a:t>Pniewy:</a:t>
            </a:r>
            <a:endParaRPr lang="pl-PL" sz="2200" b="1" dirty="0" smtClean="0">
              <a:solidFill>
                <a:srgbClr val="000000"/>
              </a:solidFill>
              <a:latin typeface="Times New Roman" panose="02020603050405020304" pitchFamily="18" charset="0"/>
              <a:cs typeface="Times New Roman" panose="02020603050405020304" pitchFamily="18" charset="0"/>
            </a:endParaRPr>
          </a:p>
          <a:p>
            <a:pPr marL="285750" lvl="0" indent="-285750" algn="just">
              <a:buFont typeface="Arial" panose="020B0604020202020204" pitchFamily="34" charset="0"/>
              <a:buChar char="•"/>
            </a:pPr>
            <a:endParaRPr lang="pl-PL" sz="2200" dirty="0" smtClean="0">
              <a:latin typeface="Times New Roman" panose="02020603050405020304" pitchFamily="18" charset="0"/>
              <a:cs typeface="Times New Roman" panose="02020603050405020304" pitchFamily="18" charset="0"/>
            </a:endParaRPr>
          </a:p>
          <a:p>
            <a:pPr marL="285750" indent="-285750" algn="just">
              <a:buFont typeface="Arial" pitchFamily="34" charset="0"/>
              <a:buChar char="•"/>
            </a:pPr>
            <a:endParaRPr lang="pl-PL" sz="2200" dirty="0" smtClean="0">
              <a:latin typeface="Times New Roman" panose="02020603050405020304" pitchFamily="18" charset="0"/>
              <a:cs typeface="Times New Roman" panose="02020603050405020304" pitchFamily="18" charset="0"/>
            </a:endParaRPr>
          </a:p>
          <a:p>
            <a:pPr marL="285750" lvl="0" indent="-285750" algn="just">
              <a:spcBef>
                <a:spcPts val="0"/>
              </a:spcBef>
              <a:buFont typeface="Arial" panose="020B0604020202020204" pitchFamily="34" charset="0"/>
              <a:buChar char="•"/>
            </a:pPr>
            <a:r>
              <a:rPr lang="pl-PL" sz="1700" dirty="0">
                <a:solidFill>
                  <a:srgbClr val="000000"/>
                </a:solidFill>
                <a:latin typeface="Times New Roman" panose="02020603050405020304" pitchFamily="18" charset="0"/>
                <a:cs typeface="Times New Roman" panose="02020603050405020304" pitchFamily="18" charset="0"/>
              </a:rPr>
              <a:t>Liczba mieszkańców zamieszkałych na terenie gminy w roku 2019 wynosiła 12 299 natomiast w roku 2020, wynosiła 12 239 ( spadek  o 60). Liczba osób objętych systemem gospodarowania odpadami w roku 2019 wynosiła 11 073, natomiast ilość osób objętych systemem gospodarowania odpadami w roku 2020 wynosiła 11 082, wzrost o 9. System gospodarki odpadów jest stabilny, przyrost lub ubytek ilości osób na podstawie złożonych deklaracji jest niewielki w ujęciu rok do roku.  </a:t>
            </a:r>
          </a:p>
          <a:p>
            <a:pPr marL="285750" lvl="0" indent="-285750" algn="just">
              <a:spcBef>
                <a:spcPts val="0"/>
              </a:spcBef>
              <a:buFont typeface="Arial" panose="020B0604020202020204" pitchFamily="34" charset="0"/>
              <a:buChar char="•"/>
            </a:pPr>
            <a:r>
              <a:rPr lang="pl-PL" sz="1700" dirty="0">
                <a:solidFill>
                  <a:srgbClr val="000000"/>
                </a:solidFill>
                <a:latin typeface="Times New Roman" panose="02020603050405020304" pitchFamily="18" charset="0"/>
                <a:cs typeface="Times New Roman" panose="02020603050405020304" pitchFamily="18" charset="0"/>
              </a:rPr>
              <a:t>Gmina Pniewy osiągnęła zadowalające poziomy: ograniczenia masy odpadów ulegających biodegradacji, recyklingu, przygotowania do ponownego użycia papieru, metali, tworzyw sztucznych, szkła, oraz odpadów budowlanych i rozbiórkowych, zgodnie z wymogami zawartymi w ustawie o utrzymaniu porządku i czystości w gminie</a:t>
            </a:r>
          </a:p>
          <a:p>
            <a:pPr marL="0" lvl="0" indent="0" algn="just">
              <a:spcBef>
                <a:spcPts val="0"/>
              </a:spcBef>
              <a:buNone/>
            </a:pPr>
            <a:endParaRPr lang="pl-PL"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64102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a:xfrm>
            <a:off x="3851920" y="6021288"/>
            <a:ext cx="1828800" cy="365125"/>
          </a:xfrm>
        </p:spPr>
        <p:txBody>
          <a:bodyPr>
            <a:normAutofit/>
          </a:bodyPr>
          <a:lstStyle/>
          <a:p>
            <a:fld id="{80CBED3D-F8F8-45FD-AD52-26F713017ECD}" type="slidenum">
              <a:rPr lang="pl-PL" smtClean="0"/>
              <a:t>29</a:t>
            </a:fld>
            <a:endParaRPr lang="pl-PL" dirty="0"/>
          </a:p>
        </p:txBody>
      </p:sp>
      <p:sp>
        <p:nvSpPr>
          <p:cNvPr id="2" name="Tytuł 1"/>
          <p:cNvSpPr>
            <a:spLocks noGrp="1"/>
          </p:cNvSpPr>
          <p:nvPr>
            <p:ph type="title"/>
          </p:nvPr>
        </p:nvSpPr>
        <p:spPr>
          <a:xfrm>
            <a:off x="827584" y="188640"/>
            <a:ext cx="7520940" cy="548640"/>
          </a:xfrm>
        </p:spPr>
        <p:txBody>
          <a:bodyPr/>
          <a:lstStyle/>
          <a:p>
            <a:pPr algn="ctr"/>
            <a:r>
              <a:rPr lang="pl-PL" sz="2400" dirty="0" smtClean="0"/>
              <a:t>Wnioski </a:t>
            </a:r>
            <a:endParaRPr lang="pl-PL" sz="2400" dirty="0"/>
          </a:p>
        </p:txBody>
      </p:sp>
      <p:sp>
        <p:nvSpPr>
          <p:cNvPr id="3" name="Symbol zastępczy zawartości 2"/>
          <p:cNvSpPr>
            <a:spLocks noGrp="1"/>
          </p:cNvSpPr>
          <p:nvPr>
            <p:ph sz="quarter" idx="13"/>
          </p:nvPr>
        </p:nvSpPr>
        <p:spPr>
          <a:xfrm>
            <a:off x="827584" y="980728"/>
            <a:ext cx="7520940" cy="5760640"/>
          </a:xfrm>
        </p:spPr>
        <p:txBody>
          <a:bodyPr>
            <a:normAutofit/>
          </a:bodyPr>
          <a:lstStyle/>
          <a:p>
            <a:pPr marL="0" lvl="0" indent="0" algn="just">
              <a:spcBef>
                <a:spcPts val="0"/>
              </a:spcBef>
            </a:pPr>
            <a:endParaRPr lang="pl-PL" dirty="0" smtClean="0">
              <a:solidFill>
                <a:srgbClr val="000000"/>
              </a:solidFill>
              <a:latin typeface="Times New Roman" panose="02020603050405020304" pitchFamily="18" charset="0"/>
              <a:cs typeface="Times New Roman" panose="02020603050405020304" pitchFamily="18" charset="0"/>
            </a:endParaRPr>
          </a:p>
          <a:p>
            <a:pPr marL="609600" algn="just">
              <a:buFont typeface="Arial" pitchFamily="34" charset="0"/>
              <a:buChar char="•"/>
            </a:pPr>
            <a:r>
              <a:rPr lang="pl-PL" sz="1800" dirty="0" smtClean="0">
                <a:latin typeface="Times New Roman" panose="02020603050405020304" pitchFamily="18" charset="0"/>
                <a:ea typeface="Calibri"/>
                <a:cs typeface="Times New Roman" panose="02020603050405020304" pitchFamily="18" charset="0"/>
              </a:rPr>
              <a:t>System</a:t>
            </a:r>
            <a:r>
              <a:rPr lang="pl-PL" sz="1800" dirty="0">
                <a:latin typeface="Times New Roman" panose="02020603050405020304" pitchFamily="18" charset="0"/>
                <a:ea typeface="Calibri"/>
                <a:cs typeface="Times New Roman" panose="02020603050405020304" pitchFamily="18" charset="0"/>
              </a:rPr>
              <a:t>, gospodarki odpadami komunalnymi w gminie </a:t>
            </a:r>
            <a:r>
              <a:rPr lang="pl-PL" sz="1800" dirty="0" smtClean="0">
                <a:latin typeface="Times New Roman" panose="02020603050405020304" pitchFamily="18" charset="0"/>
                <a:ea typeface="Calibri"/>
                <a:cs typeface="Times New Roman" panose="02020603050405020304" pitchFamily="18" charset="0"/>
              </a:rPr>
              <a:t>Pniewy naszym zdaniem funkcjonuje </a:t>
            </a:r>
            <a:r>
              <a:rPr lang="pl-PL" sz="1800" dirty="0">
                <a:latin typeface="Times New Roman" panose="02020603050405020304" pitchFamily="18" charset="0"/>
                <a:ea typeface="Calibri"/>
                <a:cs typeface="Times New Roman" panose="02020603050405020304" pitchFamily="18" charset="0"/>
              </a:rPr>
              <a:t>prawidłowo i efektywnie, zgodnie </a:t>
            </a:r>
            <a:r>
              <a:rPr lang="pl-PL" sz="1800" dirty="0" smtClean="0">
                <a:latin typeface="Times New Roman" panose="02020603050405020304" pitchFamily="18" charset="0"/>
                <a:ea typeface="Calibri"/>
                <a:cs typeface="Times New Roman" panose="02020603050405020304" pitchFamily="18" charset="0"/>
              </a:rPr>
              <a:t>                                     z </a:t>
            </a:r>
            <a:r>
              <a:rPr lang="pl-PL" sz="1800" dirty="0">
                <a:latin typeface="Times New Roman" panose="02020603050405020304" pitchFamily="18" charset="0"/>
                <a:ea typeface="Calibri"/>
                <a:cs typeface="Times New Roman" panose="02020603050405020304" pitchFamily="18" charset="0"/>
              </a:rPr>
              <a:t>obowiązującymi </a:t>
            </a:r>
            <a:r>
              <a:rPr lang="pl-PL" sz="1800" dirty="0" smtClean="0">
                <a:latin typeface="Times New Roman" panose="02020603050405020304" pitchFamily="18" charset="0"/>
                <a:ea typeface="Calibri"/>
                <a:cs typeface="Times New Roman" panose="02020603050405020304" pitchFamily="18" charset="0"/>
              </a:rPr>
              <a:t>przepisami. </a:t>
            </a:r>
          </a:p>
          <a:p>
            <a:pPr marL="609600" algn="just">
              <a:buFont typeface="Arial" pitchFamily="34" charset="0"/>
              <a:buChar char="•"/>
            </a:pPr>
            <a:r>
              <a:rPr lang="pl-PL" sz="1800" dirty="0" smtClean="0">
                <a:latin typeface="Times New Roman" panose="02020603050405020304" pitchFamily="18" charset="0"/>
                <a:ea typeface="Calibri"/>
                <a:cs typeface="Times New Roman" panose="02020603050405020304" pitchFamily="18" charset="0"/>
              </a:rPr>
              <a:t>W dalszym ciągu będzie sprawowany bieżący nadzór i kontrola nad jakością wykonywania usług odbioru i wywozu odpadów z terenu Gminy Pniewy przez firmę Trans – Kom Sp. z o.o.</a:t>
            </a:r>
            <a:endParaRPr lang="pl-PL" sz="1800" dirty="0" smtClean="0">
              <a:latin typeface="Times New Roman"/>
              <a:ea typeface="Calibri"/>
              <a:cs typeface="Times New Roman"/>
            </a:endParaRPr>
          </a:p>
          <a:p>
            <a:pPr marL="609600" lvl="0" algn="just">
              <a:buFont typeface="Arial" panose="020B0604020202020204" pitchFamily="34" charset="0"/>
              <a:buChar char="•"/>
            </a:pPr>
            <a:r>
              <a:rPr lang="pl-PL" sz="1800" dirty="0" smtClean="0">
                <a:latin typeface="Times New Roman" panose="02020603050405020304" pitchFamily="18" charset="0"/>
                <a:ea typeface="Calibri"/>
                <a:cs typeface="Times New Roman" panose="02020603050405020304" pitchFamily="18" charset="0"/>
              </a:rPr>
              <a:t> Zmiany w przepisach prawa określiły nowe wskaźniki dotyczące uzyskania poziomu odzysku poszczególnych frakcji. Na chwilę obecną trwają prace nad rozporządzeniem dotyczącym ich sposobu naliczenia. Dlatego edukacja w zakresie prawidłowości segregacji będzie kluczowym elementem w roku 2021.  Ponadto wraz ze wzrostem  2020 r. liczby „dzikich wysypisk odpadów” zostaną podjęte zdecydowane działania w celu przeciwdziałania temu zjawisku poprzez zakup kamer foto pułapek, które będą wykorzystywane przez Straż Miejską. </a:t>
            </a:r>
            <a:endParaRPr lang="pl-PL" sz="2100" dirty="0" smtClean="0">
              <a:latin typeface="Times New Roman"/>
              <a:ea typeface="Calibri"/>
              <a:cs typeface="Times New Roman"/>
            </a:endParaRPr>
          </a:p>
        </p:txBody>
      </p:sp>
    </p:spTree>
    <p:extLst>
      <p:ext uri="{BB962C8B-B14F-4D97-AF65-F5344CB8AC3E}">
        <p14:creationId xmlns:p14="http://schemas.microsoft.com/office/powerpoint/2010/main" val="447132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80CBED3D-F8F8-45FD-AD52-26F713017ECD}" type="slidenum">
              <a:rPr lang="pl-PL" smtClean="0"/>
              <a:t>3</a:t>
            </a:fld>
            <a:endParaRPr lang="pl-PL"/>
          </a:p>
        </p:txBody>
      </p:sp>
      <p:sp>
        <p:nvSpPr>
          <p:cNvPr id="2" name="Tytuł 1"/>
          <p:cNvSpPr>
            <a:spLocks noGrp="1"/>
          </p:cNvSpPr>
          <p:nvPr>
            <p:ph type="title"/>
          </p:nvPr>
        </p:nvSpPr>
        <p:spPr>
          <a:xfrm>
            <a:off x="2339752" y="538678"/>
            <a:ext cx="4239687" cy="422920"/>
          </a:xfrm>
        </p:spPr>
        <p:txBody>
          <a:bodyPr>
            <a:normAutofit fontScale="90000"/>
          </a:bodyPr>
          <a:lstStyle/>
          <a:p>
            <a:pPr marL="0" indent="0" algn="ctr">
              <a:buNone/>
            </a:pPr>
            <a:r>
              <a:rPr lang="pl-PL" sz="2000" dirty="0" smtClean="0"/>
              <a:t>Aktualny stan prawny obowiązujący w Gminie Pniewy w zakresie gospodarki odpadami </a:t>
            </a:r>
            <a:br>
              <a:rPr lang="pl-PL" sz="2000" dirty="0" smtClean="0"/>
            </a:br>
            <a:endParaRPr lang="pl-PL" sz="2000" dirty="0"/>
          </a:p>
        </p:txBody>
      </p:sp>
      <p:sp>
        <p:nvSpPr>
          <p:cNvPr id="3" name="Symbol zastępczy zawartości 2"/>
          <p:cNvSpPr>
            <a:spLocks noGrp="1"/>
          </p:cNvSpPr>
          <p:nvPr>
            <p:ph sz="quarter" idx="13"/>
          </p:nvPr>
        </p:nvSpPr>
        <p:spPr>
          <a:xfrm>
            <a:off x="576248" y="1700808"/>
            <a:ext cx="7920880" cy="4773299"/>
          </a:xfrm>
        </p:spPr>
        <p:txBody>
          <a:bodyPr>
            <a:normAutofit fontScale="25000" lnSpcReduction="20000"/>
          </a:bodyPr>
          <a:lstStyle/>
          <a:p>
            <a:r>
              <a:rPr lang="pl-PL" sz="5600" b="1" u="sng" dirty="0">
                <a:hlinkClick r:id="rId2"/>
              </a:rPr>
              <a:t>Uchwała nr XI/104/19</a:t>
            </a:r>
            <a:r>
              <a:rPr lang="pl-PL" sz="5600" b="1" dirty="0"/>
              <a:t> </a:t>
            </a:r>
            <a:r>
              <a:rPr lang="pl-PL" sz="5600" dirty="0"/>
              <a:t>Rady Miejskiej </a:t>
            </a:r>
            <a:r>
              <a:rPr lang="pl-PL" sz="5600" dirty="0" smtClean="0"/>
              <a:t>Pniewy</a:t>
            </a:r>
          </a:p>
          <a:p>
            <a:pPr marL="45720" indent="0">
              <a:buNone/>
            </a:pPr>
            <a:r>
              <a:rPr lang="pl-PL" sz="5600" dirty="0"/>
              <a:t> </a:t>
            </a:r>
            <a:r>
              <a:rPr lang="pl-PL" sz="5600" dirty="0" smtClean="0"/>
              <a:t>  w </a:t>
            </a:r>
            <a:r>
              <a:rPr lang="pl-PL" sz="5600" dirty="0"/>
              <a:t>sprawie metody ustalenia opłaty za gospodarowanie odpadami komunalnymi oraz ustalenia </a:t>
            </a:r>
            <a:endParaRPr lang="pl-PL" sz="5600" dirty="0" smtClean="0"/>
          </a:p>
          <a:p>
            <a:pPr marL="45720" indent="0">
              <a:buNone/>
            </a:pPr>
            <a:r>
              <a:rPr lang="pl-PL" sz="5600" dirty="0"/>
              <a:t> </a:t>
            </a:r>
            <a:r>
              <a:rPr lang="pl-PL" sz="5600" dirty="0" smtClean="0"/>
              <a:t>  stawki   takiej opłaty</a:t>
            </a:r>
            <a:r>
              <a:rPr lang="pl-PL" sz="5600" dirty="0"/>
              <a:t> </a:t>
            </a:r>
            <a:r>
              <a:rPr lang="pl-PL" sz="5600" dirty="0" smtClean="0"/>
              <a:t>+ </a:t>
            </a:r>
            <a:r>
              <a:rPr lang="pl-PL" sz="5600" dirty="0"/>
              <a:t>zmiana- </a:t>
            </a:r>
            <a:r>
              <a:rPr lang="pl-PL" sz="5600" dirty="0">
                <a:hlinkClick r:id="rId3"/>
              </a:rPr>
              <a:t>Uchwała nr XII/113/19</a:t>
            </a:r>
            <a:r>
              <a:rPr lang="pl-PL" sz="5600" dirty="0"/>
              <a:t> Rady Miejskiej Pniewy</a:t>
            </a:r>
          </a:p>
          <a:p>
            <a:r>
              <a:rPr lang="pl-PL" sz="5600" b="1" u="sng" dirty="0">
                <a:solidFill>
                  <a:schemeClr val="accent4">
                    <a:lumMod val="75000"/>
                  </a:schemeClr>
                </a:solidFill>
              </a:rPr>
              <a:t>UCHWAŁA NR </a:t>
            </a:r>
            <a:r>
              <a:rPr lang="pl-PL" sz="5600" b="1" u="sng" dirty="0" smtClean="0">
                <a:solidFill>
                  <a:schemeClr val="accent4">
                    <a:lumMod val="75000"/>
                  </a:schemeClr>
                </a:solidFill>
              </a:rPr>
              <a:t>XXIII/192/20 </a:t>
            </a:r>
            <a:r>
              <a:rPr lang="pl-PL" sz="5600" dirty="0" smtClean="0"/>
              <a:t>Rady Miejskiej Pniewy </a:t>
            </a:r>
          </a:p>
          <a:p>
            <a:pPr marL="174625" indent="-130175">
              <a:buNone/>
            </a:pPr>
            <a:r>
              <a:rPr lang="pl-PL" sz="5600" dirty="0"/>
              <a:t> </a:t>
            </a:r>
            <a:r>
              <a:rPr lang="pl-PL" sz="5600" dirty="0" smtClean="0"/>
              <a:t>  w sprawie szczegółowego sposobu i zakresu świadczenia usług w zakresie odbierania odpadów         </a:t>
            </a:r>
          </a:p>
          <a:p>
            <a:pPr marL="174625" indent="-130175">
              <a:buNone/>
            </a:pPr>
            <a:r>
              <a:rPr lang="pl-PL" sz="5600" dirty="0"/>
              <a:t> </a:t>
            </a:r>
            <a:r>
              <a:rPr lang="pl-PL" sz="5600" dirty="0" smtClean="0"/>
              <a:t>  komunalnych od właścicieli nieruchomości i zagospodarowania tych odpadów w zamian za </a:t>
            </a:r>
          </a:p>
          <a:p>
            <a:pPr marL="174625" indent="-130175">
              <a:buNone/>
            </a:pPr>
            <a:r>
              <a:rPr lang="pl-PL" sz="5600" dirty="0"/>
              <a:t> </a:t>
            </a:r>
            <a:r>
              <a:rPr lang="pl-PL" sz="5600" dirty="0" smtClean="0"/>
              <a:t>  uiszczoną opłatę </a:t>
            </a:r>
          </a:p>
          <a:p>
            <a:r>
              <a:rPr lang="pl-PL" sz="5600" b="1" dirty="0" smtClean="0">
                <a:hlinkClick r:id="rId4"/>
              </a:rPr>
              <a:t>Uchwała nr XI/105/19</a:t>
            </a:r>
            <a:r>
              <a:rPr lang="pl-PL" sz="5600" dirty="0" smtClean="0"/>
              <a:t> Rady Miejskiej Pniewy</a:t>
            </a:r>
          </a:p>
          <a:p>
            <a:pPr marL="45720" indent="0">
              <a:buNone/>
            </a:pPr>
            <a:r>
              <a:rPr lang="pl-PL" sz="5600" dirty="0"/>
              <a:t> </a:t>
            </a:r>
            <a:r>
              <a:rPr lang="pl-PL" sz="5600" dirty="0" smtClean="0"/>
              <a:t>  w </a:t>
            </a:r>
            <a:r>
              <a:rPr lang="pl-PL" sz="5600" dirty="0"/>
              <a:t>sprawie wzoru deklaracji o wysokości opłaty za gospodarowanie odpadami </a:t>
            </a:r>
            <a:r>
              <a:rPr lang="pl-PL" sz="5600" dirty="0" smtClean="0"/>
              <a:t>komunalnymi</a:t>
            </a:r>
            <a:r>
              <a:rPr lang="pl-PL" sz="5600" dirty="0"/>
              <a:t> </a:t>
            </a:r>
            <a:endParaRPr lang="pl-PL" sz="5600" dirty="0" smtClean="0"/>
          </a:p>
          <a:p>
            <a:pPr marL="45720" indent="0">
              <a:buNone/>
            </a:pPr>
            <a:r>
              <a:rPr lang="pl-PL" sz="5600" dirty="0"/>
              <a:t> </a:t>
            </a:r>
            <a:r>
              <a:rPr lang="pl-PL" sz="5600" dirty="0" smtClean="0"/>
              <a:t>  + </a:t>
            </a:r>
            <a:r>
              <a:rPr lang="pl-PL" sz="5600" dirty="0"/>
              <a:t>zmiana - </a:t>
            </a:r>
            <a:r>
              <a:rPr lang="pl-PL" sz="5600" dirty="0">
                <a:hlinkClick r:id="rId5"/>
              </a:rPr>
              <a:t>Uchwała nr XII/114/19</a:t>
            </a:r>
            <a:r>
              <a:rPr lang="pl-PL" sz="5600" dirty="0"/>
              <a:t> Rady Miejskiej Pniewy</a:t>
            </a:r>
          </a:p>
          <a:p>
            <a:r>
              <a:rPr lang="pl-PL" sz="5600" b="1" u="sng" dirty="0">
                <a:solidFill>
                  <a:schemeClr val="accent4"/>
                </a:solidFill>
              </a:rPr>
              <a:t>UCHWAŁA Nr </a:t>
            </a:r>
            <a:r>
              <a:rPr lang="pl-PL" sz="5600" b="1" u="sng" dirty="0" smtClean="0">
                <a:solidFill>
                  <a:schemeClr val="accent4"/>
                </a:solidFill>
              </a:rPr>
              <a:t>IV/60/19 </a:t>
            </a:r>
            <a:r>
              <a:rPr lang="pl-PL" sz="5600" dirty="0" smtClean="0"/>
              <a:t>Rady </a:t>
            </a:r>
            <a:r>
              <a:rPr lang="pl-PL" sz="5600" dirty="0"/>
              <a:t>Miejskiej Pniewy</a:t>
            </a:r>
          </a:p>
          <a:p>
            <a:pPr marL="45720" indent="0">
              <a:buNone/>
            </a:pPr>
            <a:r>
              <a:rPr lang="pl-PL" sz="5600" dirty="0" smtClean="0"/>
              <a:t>   w </a:t>
            </a:r>
            <a:r>
              <a:rPr lang="pl-PL" sz="5600" dirty="0"/>
              <a:t>sprawie terminu częstotliwości i trybu uiszczania opłaty za gospodarowanie odpadami </a:t>
            </a:r>
            <a:endParaRPr lang="pl-PL" sz="5600" dirty="0" smtClean="0"/>
          </a:p>
          <a:p>
            <a:pPr marL="45720" indent="0">
              <a:buNone/>
            </a:pPr>
            <a:r>
              <a:rPr lang="pl-PL" sz="5600" dirty="0"/>
              <a:t> </a:t>
            </a:r>
            <a:r>
              <a:rPr lang="pl-PL" sz="5600" dirty="0" smtClean="0"/>
              <a:t>  komunalnymi </a:t>
            </a:r>
            <a:r>
              <a:rPr lang="pl-PL" sz="5600" dirty="0"/>
              <a:t>oraz poboru opłaty w drodze inkasa.</a:t>
            </a:r>
          </a:p>
          <a:p>
            <a:r>
              <a:rPr lang="pl-PL" sz="5600" b="1" dirty="0" smtClean="0">
                <a:hlinkClick r:id="rId6"/>
              </a:rPr>
              <a:t>Uchwała </a:t>
            </a:r>
            <a:r>
              <a:rPr lang="pl-PL" sz="5600" b="1" dirty="0">
                <a:hlinkClick r:id="rId6"/>
              </a:rPr>
              <a:t>nr XXIV/193/12</a:t>
            </a:r>
            <a:r>
              <a:rPr lang="pl-PL" sz="5600" dirty="0"/>
              <a:t> Rady Miejskiej </a:t>
            </a:r>
            <a:r>
              <a:rPr lang="pl-PL" sz="5600" dirty="0" smtClean="0"/>
              <a:t>Pniewy w </a:t>
            </a:r>
            <a:r>
              <a:rPr lang="pl-PL" sz="5600" dirty="0"/>
              <a:t>sprawie przejęcia obowiązków odbioru </a:t>
            </a:r>
            <a:endParaRPr lang="pl-PL" sz="5600" dirty="0" smtClean="0"/>
          </a:p>
          <a:p>
            <a:pPr marL="45720" indent="0">
              <a:buNone/>
            </a:pPr>
            <a:r>
              <a:rPr lang="pl-PL" sz="5600" dirty="0" smtClean="0"/>
              <a:t>   odpadów </a:t>
            </a:r>
            <a:r>
              <a:rPr lang="pl-PL" sz="5600" dirty="0"/>
              <a:t>komunalnych od właścicieli nieruchomości, niezamieszkałych przez mieszkańców, </a:t>
            </a:r>
            <a:endParaRPr lang="pl-PL" sz="5600" dirty="0" smtClean="0"/>
          </a:p>
          <a:p>
            <a:pPr marL="45720" indent="0">
              <a:buNone/>
            </a:pPr>
            <a:r>
              <a:rPr lang="pl-PL" sz="5600" dirty="0" smtClean="0"/>
              <a:t>   a na </a:t>
            </a:r>
            <a:r>
              <a:rPr lang="pl-PL" sz="5600" dirty="0"/>
              <a:t>których powstają odpady komunalne.</a:t>
            </a:r>
          </a:p>
          <a:p>
            <a:r>
              <a:rPr lang="pl-PL" sz="5600" b="1" u="sng" dirty="0">
                <a:solidFill>
                  <a:schemeClr val="accent4"/>
                </a:solidFill>
              </a:rPr>
              <a:t>Uchwała nr </a:t>
            </a:r>
            <a:r>
              <a:rPr lang="pl-PL" sz="5600" b="1" u="sng" dirty="0" smtClean="0">
                <a:solidFill>
                  <a:schemeClr val="accent4"/>
                </a:solidFill>
              </a:rPr>
              <a:t>XXV/207/2020</a:t>
            </a:r>
            <a:r>
              <a:rPr lang="pl-PL" sz="5600" b="1" dirty="0"/>
              <a:t> </a:t>
            </a:r>
            <a:r>
              <a:rPr lang="pl-PL" sz="5600" dirty="0"/>
              <a:t>Rady Miejskiej </a:t>
            </a:r>
            <a:r>
              <a:rPr lang="pl-PL" sz="5600" dirty="0" smtClean="0"/>
              <a:t>Pniewy</a:t>
            </a:r>
            <a:r>
              <a:rPr lang="pl-PL" sz="5600" dirty="0"/>
              <a:t> </a:t>
            </a:r>
            <a:r>
              <a:rPr lang="pl-PL" sz="5600" dirty="0" smtClean="0"/>
              <a:t>w </a:t>
            </a:r>
            <a:r>
              <a:rPr lang="pl-PL" sz="5600" dirty="0"/>
              <a:t>sprawie „Regulaminu utrzymania </a:t>
            </a:r>
            <a:endParaRPr lang="pl-PL" sz="5600" dirty="0" smtClean="0"/>
          </a:p>
          <a:p>
            <a:pPr marL="45720" indent="0">
              <a:buNone/>
            </a:pPr>
            <a:r>
              <a:rPr lang="pl-PL" sz="5600" dirty="0"/>
              <a:t> </a:t>
            </a:r>
            <a:r>
              <a:rPr lang="pl-PL" sz="5600" dirty="0" smtClean="0"/>
              <a:t>  czystości </a:t>
            </a:r>
            <a:r>
              <a:rPr lang="pl-PL" sz="5600" dirty="0"/>
              <a:t>i porządku na terenie gminy </a:t>
            </a:r>
            <a:r>
              <a:rPr lang="pl-PL" sz="5600" dirty="0" smtClean="0"/>
              <a:t>Pniewy” </a:t>
            </a:r>
            <a:endParaRPr lang="pl-PL" dirty="0"/>
          </a:p>
        </p:txBody>
      </p:sp>
      <p:pic>
        <p:nvPicPr>
          <p:cNvPr id="5" name="Picture 2" descr="C:\Users\dubiel\Desktop\Nowy folder\paragraf .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6248" y="116632"/>
            <a:ext cx="780073" cy="118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81139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normAutofit/>
          </a:bodyPr>
          <a:lstStyle/>
          <a:p>
            <a:fld id="{80CBED3D-F8F8-45FD-AD52-26F713017ECD}" type="slidenum">
              <a:rPr lang="pl-PL" smtClean="0"/>
              <a:t>30</a:t>
            </a:fld>
            <a:endParaRPr lang="pl-PL"/>
          </a:p>
        </p:txBody>
      </p:sp>
      <p:sp>
        <p:nvSpPr>
          <p:cNvPr id="2" name="Tytuł 1"/>
          <p:cNvSpPr>
            <a:spLocks noGrp="1"/>
          </p:cNvSpPr>
          <p:nvPr>
            <p:ph type="title"/>
          </p:nvPr>
        </p:nvSpPr>
        <p:spPr>
          <a:xfrm>
            <a:off x="971600" y="188640"/>
            <a:ext cx="6512511" cy="1143000"/>
          </a:xfrm>
        </p:spPr>
        <p:txBody>
          <a:bodyPr/>
          <a:lstStyle/>
          <a:p>
            <a:pPr lvl="0" algn="ctr">
              <a:spcBef>
                <a:spcPts val="0"/>
              </a:spcBef>
            </a:pPr>
            <a:r>
              <a:rPr lang="pl-PL" sz="2400" b="1" cap="none" dirty="0" smtClean="0">
                <a:latin typeface="Arial Narrow"/>
                <a:ea typeface="+mn-ea"/>
                <a:cs typeface="+mn-cs"/>
              </a:rPr>
              <a:t>KONTAKT</a:t>
            </a:r>
            <a:endParaRPr lang="pl-PL" sz="2400" b="1" dirty="0"/>
          </a:p>
        </p:txBody>
      </p:sp>
      <p:sp>
        <p:nvSpPr>
          <p:cNvPr id="3" name="Symbol zastępczy zawartości 2"/>
          <p:cNvSpPr>
            <a:spLocks noGrp="1"/>
          </p:cNvSpPr>
          <p:nvPr>
            <p:ph sz="quarter" idx="13"/>
          </p:nvPr>
        </p:nvSpPr>
        <p:spPr/>
        <p:txBody>
          <a:bodyPr/>
          <a:lstStyle/>
          <a:p>
            <a:endParaRPr lang="pl-PL" dirty="0" smtClean="0"/>
          </a:p>
          <a:p>
            <a:pPr marL="0" lvl="0" indent="0">
              <a:spcBef>
                <a:spcPts val="0"/>
              </a:spcBef>
            </a:pPr>
            <a:endParaRPr lang="pl-PL" b="0" kern="0" dirty="0">
              <a:solidFill>
                <a:sysClr val="windowText" lastClr="000000"/>
              </a:solidFill>
            </a:endParaRPr>
          </a:p>
          <a:p>
            <a:endParaRPr lang="pl-PL" dirty="0"/>
          </a:p>
        </p:txBody>
      </p:sp>
      <p:graphicFrame>
        <p:nvGraphicFramePr>
          <p:cNvPr id="4" name="Tabela 3"/>
          <p:cNvGraphicFramePr>
            <a:graphicFrameLocks noGrp="1"/>
          </p:cNvGraphicFramePr>
          <p:nvPr>
            <p:extLst>
              <p:ext uri="{D42A27DB-BD31-4B8C-83A1-F6EECF244321}">
                <p14:modId xmlns:p14="http://schemas.microsoft.com/office/powerpoint/2010/main" val="3299727379"/>
              </p:ext>
            </p:extLst>
          </p:nvPr>
        </p:nvGraphicFramePr>
        <p:xfrm>
          <a:off x="1043608" y="1196752"/>
          <a:ext cx="6853555" cy="4535424"/>
        </p:xfrm>
        <a:graphic>
          <a:graphicData uri="http://schemas.openxmlformats.org/drawingml/2006/table">
            <a:tbl>
              <a:tblPr firstRow="1" firstCol="1" bandRow="1"/>
              <a:tblGrid>
                <a:gridCol w="3559681"/>
                <a:gridCol w="3293874"/>
              </a:tblGrid>
              <a:tr h="2434590">
                <a:tc>
                  <a:txBody>
                    <a:bodyPr/>
                    <a:lstStyle/>
                    <a:p>
                      <a:pPr algn="ctr">
                        <a:lnSpc>
                          <a:spcPct val="115000"/>
                        </a:lnSpc>
                        <a:spcAft>
                          <a:spcPts val="0"/>
                        </a:spcAft>
                        <a:tabLst>
                          <a:tab pos="982663" algn="l"/>
                        </a:tabLst>
                      </a:pPr>
                      <a:r>
                        <a:rPr lang="pl-PL" sz="1400" dirty="0" smtClean="0">
                          <a:solidFill>
                            <a:schemeClr val="tx2"/>
                          </a:solidFill>
                          <a:effectLst/>
                          <a:latin typeface="Times New Roman"/>
                          <a:ea typeface="Calibri"/>
                          <a:cs typeface="Times New Roman"/>
                        </a:rPr>
                        <a:t>    Urząd </a:t>
                      </a:r>
                      <a:r>
                        <a:rPr lang="pl-PL" sz="1400" dirty="0">
                          <a:solidFill>
                            <a:schemeClr val="tx2"/>
                          </a:solidFill>
                          <a:effectLst/>
                          <a:latin typeface="Times New Roman"/>
                          <a:ea typeface="Calibri"/>
                          <a:cs typeface="Times New Roman"/>
                        </a:rPr>
                        <a:t>Miejski Pniewy</a:t>
                      </a:r>
                      <a:endParaRPr lang="pl-PL" sz="1400" dirty="0">
                        <a:solidFill>
                          <a:schemeClr val="tx2"/>
                        </a:solidFill>
                        <a:effectLst/>
                        <a:latin typeface="Calibri"/>
                        <a:ea typeface="Calibri"/>
                        <a:cs typeface="Times New Roman"/>
                      </a:endParaRPr>
                    </a:p>
                    <a:p>
                      <a:pPr marL="457200" algn="ctr">
                        <a:lnSpc>
                          <a:spcPct val="115000"/>
                        </a:lnSpc>
                        <a:spcAft>
                          <a:spcPts val="0"/>
                        </a:spcAft>
                      </a:pPr>
                      <a:r>
                        <a:rPr lang="pl-PL" sz="1400" dirty="0">
                          <a:solidFill>
                            <a:schemeClr val="tx2"/>
                          </a:solidFill>
                          <a:effectLst/>
                          <a:latin typeface="Times New Roman"/>
                          <a:ea typeface="Calibri"/>
                          <a:cs typeface="Times New Roman"/>
                        </a:rPr>
                        <a:t>ul. Dworcowa 37</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smtClean="0">
                          <a:solidFill>
                            <a:schemeClr val="tx2"/>
                          </a:solidFill>
                          <a:effectLst/>
                          <a:latin typeface="Times New Roman"/>
                          <a:ea typeface="Calibri"/>
                          <a:cs typeface="Times New Roman"/>
                        </a:rPr>
                        <a:t>62 </a:t>
                      </a:r>
                      <a:r>
                        <a:rPr lang="pl-PL" sz="1400" dirty="0">
                          <a:solidFill>
                            <a:schemeClr val="tx2"/>
                          </a:solidFill>
                          <a:effectLst/>
                          <a:latin typeface="Times New Roman"/>
                          <a:ea typeface="Calibri"/>
                          <a:cs typeface="Times New Roman"/>
                        </a:rPr>
                        <a:t>– 045 </a:t>
                      </a:r>
                      <a:r>
                        <a:rPr lang="pl-PL" sz="1400" dirty="0" smtClean="0">
                          <a:solidFill>
                            <a:schemeClr val="tx2"/>
                          </a:solidFill>
                          <a:effectLst/>
                          <a:latin typeface="Times New Roman"/>
                          <a:ea typeface="Calibri"/>
                          <a:cs typeface="Times New Roman"/>
                        </a:rPr>
                        <a:t>Pniewy</a:t>
                      </a:r>
                      <a:r>
                        <a:rPr lang="pl-PL" sz="1400" baseline="0" dirty="0">
                          <a:solidFill>
                            <a:schemeClr val="tx2"/>
                          </a:solidFill>
                          <a:effectLst/>
                          <a:latin typeface="Calibri"/>
                          <a:ea typeface="Calibri"/>
                          <a:cs typeface="Times New Roman"/>
                        </a:rPr>
                        <a:t> </a:t>
                      </a:r>
                      <a:r>
                        <a:rPr lang="pl-PL" sz="1400" dirty="0" smtClean="0">
                          <a:solidFill>
                            <a:schemeClr val="tx2"/>
                          </a:solidFill>
                          <a:effectLst/>
                          <a:latin typeface="Times New Roman"/>
                          <a:ea typeface="Calibri"/>
                          <a:cs typeface="Times New Roman"/>
                        </a:rPr>
                        <a:t>woj</a:t>
                      </a:r>
                      <a:r>
                        <a:rPr lang="pl-PL" sz="1400" dirty="0">
                          <a:solidFill>
                            <a:schemeClr val="tx2"/>
                          </a:solidFill>
                          <a:effectLst/>
                          <a:latin typeface="Times New Roman"/>
                          <a:ea typeface="Calibri"/>
                          <a:cs typeface="Times New Roman"/>
                        </a:rPr>
                        <a:t>. wielkopolskie</a:t>
                      </a:r>
                      <a:endParaRPr lang="pl-PL" sz="1400" dirty="0">
                        <a:solidFill>
                          <a:schemeClr val="tx2"/>
                        </a:solidFill>
                        <a:effectLst/>
                        <a:latin typeface="Calibri"/>
                        <a:ea typeface="Calibri"/>
                        <a:cs typeface="Times New Roman"/>
                      </a:endParaRPr>
                    </a:p>
                    <a:p>
                      <a:pPr marL="457200" algn="ctr">
                        <a:lnSpc>
                          <a:spcPct val="115000"/>
                        </a:lnSpc>
                        <a:spcAft>
                          <a:spcPts val="0"/>
                        </a:spcAft>
                      </a:pPr>
                      <a:r>
                        <a:rPr lang="pl-PL" sz="1400" dirty="0">
                          <a:solidFill>
                            <a:schemeClr val="tx2"/>
                          </a:solidFill>
                          <a:effectLst/>
                          <a:latin typeface="Times New Roman"/>
                          <a:ea typeface="Calibri"/>
                          <a:cs typeface="Times New Roman"/>
                        </a:rPr>
                        <a:t> </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b="1" u="sng" dirty="0">
                          <a:solidFill>
                            <a:schemeClr val="tx2"/>
                          </a:solidFill>
                          <a:effectLst/>
                          <a:latin typeface="Times New Roman"/>
                          <a:ea typeface="+mn-ea"/>
                          <a:cs typeface="Times New Roman"/>
                          <a:hlinkClick r:id="rId3"/>
                        </a:rPr>
                        <a:t>www.pniewy.wlkp.pl/</a:t>
                      </a:r>
                      <a:r>
                        <a:rPr lang="pl-PL" sz="1400" u="sng" dirty="0">
                          <a:solidFill>
                            <a:schemeClr val="tx2"/>
                          </a:solidFill>
                          <a:effectLst/>
                          <a:latin typeface="Times New Roman"/>
                          <a:ea typeface="+mn-ea"/>
                          <a:cs typeface="Times New Roman"/>
                        </a:rPr>
                        <a:t> Dla Mieszkańca/</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u="sng" dirty="0">
                          <a:solidFill>
                            <a:schemeClr val="tx2"/>
                          </a:solidFill>
                          <a:effectLst/>
                          <a:latin typeface="Times New Roman"/>
                          <a:ea typeface="+mn-ea"/>
                          <a:cs typeface="Times New Roman"/>
                        </a:rPr>
                        <a:t> Ochrona Środowiska/ Gospodarka Odpadami</a:t>
                      </a:r>
                      <a:endParaRPr lang="pl-PL" sz="1400" dirty="0">
                        <a:solidFill>
                          <a:schemeClr val="tx2"/>
                        </a:solidFill>
                        <a:effectLst/>
                        <a:latin typeface="Calibri"/>
                        <a:ea typeface="Calibri"/>
                        <a:cs typeface="Times New Roman"/>
                      </a:endParaRPr>
                    </a:p>
                    <a:p>
                      <a:pPr algn="ctr">
                        <a:lnSpc>
                          <a:spcPct val="115000"/>
                        </a:lnSpc>
                        <a:spcAft>
                          <a:spcPts val="0"/>
                        </a:spcAft>
                      </a:pPr>
                      <a:endParaRPr lang="pl-PL" sz="1400" dirty="0" smtClean="0">
                        <a:solidFill>
                          <a:schemeClr val="tx2"/>
                        </a:solidFill>
                        <a:effectLst/>
                        <a:latin typeface="Times New Roman"/>
                        <a:ea typeface="+mn-ea"/>
                        <a:cs typeface="Times New Roman"/>
                      </a:endParaRPr>
                    </a:p>
                    <a:p>
                      <a:pPr algn="ctr">
                        <a:lnSpc>
                          <a:spcPct val="115000"/>
                        </a:lnSpc>
                        <a:spcAft>
                          <a:spcPts val="0"/>
                        </a:spcAft>
                      </a:pPr>
                      <a:r>
                        <a:rPr lang="pl-PL" sz="1400" dirty="0">
                          <a:solidFill>
                            <a:schemeClr val="tx2"/>
                          </a:solidFill>
                          <a:effectLst/>
                          <a:latin typeface="Times New Roman"/>
                          <a:ea typeface="+mn-ea"/>
                          <a:cs typeface="Times New Roman"/>
                        </a:rPr>
                        <a:t> </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mn-ea"/>
                          <a:cs typeface="Times New Roman"/>
                        </a:rPr>
                        <a:t>PUK TRANS-KOM</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ul</a:t>
                      </a:r>
                      <a:r>
                        <a:rPr lang="pl-PL" sz="1400" dirty="0" smtClean="0">
                          <a:solidFill>
                            <a:schemeClr val="tx2"/>
                          </a:solidFill>
                          <a:effectLst/>
                          <a:latin typeface="Times New Roman"/>
                          <a:ea typeface="Calibri"/>
                          <a:cs typeface="Times New Roman"/>
                        </a:rPr>
                        <a:t>.</a:t>
                      </a:r>
                      <a:r>
                        <a:rPr lang="pl-PL" sz="1400" baseline="0" dirty="0" smtClean="0">
                          <a:solidFill>
                            <a:schemeClr val="tx2"/>
                          </a:solidFill>
                          <a:effectLst/>
                          <a:latin typeface="Times New Roman"/>
                          <a:ea typeface="Calibri"/>
                          <a:cs typeface="Times New Roman"/>
                        </a:rPr>
                        <a:t> Dąbrowskiego 90</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smtClean="0">
                          <a:solidFill>
                            <a:schemeClr val="tx2"/>
                          </a:solidFill>
                          <a:effectLst/>
                          <a:latin typeface="Times New Roman"/>
                          <a:ea typeface="Calibri"/>
                          <a:cs typeface="Times New Roman"/>
                        </a:rPr>
                        <a:t> </a:t>
                      </a:r>
                      <a:r>
                        <a:rPr lang="pl-PL" sz="1400" dirty="0">
                          <a:solidFill>
                            <a:schemeClr val="tx2"/>
                          </a:solidFill>
                          <a:effectLst/>
                          <a:latin typeface="Times New Roman"/>
                          <a:ea typeface="Calibri"/>
                          <a:cs typeface="Times New Roman"/>
                        </a:rPr>
                        <a:t>60 – </a:t>
                      </a:r>
                      <a:r>
                        <a:rPr lang="pl-PL" sz="1400" dirty="0" smtClean="0">
                          <a:solidFill>
                            <a:schemeClr val="tx2"/>
                          </a:solidFill>
                          <a:effectLst/>
                          <a:latin typeface="Times New Roman"/>
                          <a:ea typeface="Calibri"/>
                          <a:cs typeface="Times New Roman"/>
                        </a:rPr>
                        <a:t>101 Poznań</a:t>
                      </a:r>
                    </a:p>
                    <a:p>
                      <a:pPr algn="ctr">
                        <a:lnSpc>
                          <a:spcPct val="115000"/>
                        </a:lnSpc>
                        <a:spcAft>
                          <a:spcPts val="0"/>
                        </a:spcAft>
                      </a:pPr>
                      <a:r>
                        <a:rPr lang="pl-PL" sz="1400" dirty="0" smtClean="0">
                          <a:solidFill>
                            <a:schemeClr val="tx2"/>
                          </a:solidFill>
                          <a:effectLst/>
                          <a:latin typeface="Times New Roman"/>
                          <a:ea typeface="Calibri"/>
                          <a:cs typeface="Times New Roman"/>
                        </a:rPr>
                        <a:t>Tel</a:t>
                      </a:r>
                      <a:r>
                        <a:rPr lang="pl-PL" sz="1400" dirty="0">
                          <a:solidFill>
                            <a:schemeClr val="tx2"/>
                          </a:solidFill>
                          <a:effectLst/>
                          <a:latin typeface="Times New Roman"/>
                          <a:ea typeface="Calibri"/>
                          <a:cs typeface="Times New Roman"/>
                        </a:rPr>
                        <a:t>. 61 847 30 64</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400" dirty="0">
                        <a:solidFill>
                          <a:schemeClr val="tx2"/>
                        </a:solidFill>
                        <a:effectLst/>
                        <a:latin typeface="Calibri"/>
                        <a:ea typeface="Calibri"/>
                        <a:cs typeface="Times New Roman"/>
                      </a:endParaRPr>
                    </a:p>
                  </a:txBody>
                  <a:tcPr marL="68580" marR="68580" marT="0" marB="0" anchor="ctr">
                    <a:lnL>
                      <a:noFill/>
                    </a:lnL>
                    <a:lnR>
                      <a:noFill/>
                    </a:lnR>
                    <a:lnT>
                      <a:noFill/>
                    </a:lnT>
                    <a:lnB>
                      <a:noFill/>
                    </a:lnB>
                  </a:tcPr>
                </a:tc>
                <a:tc>
                  <a:txBody>
                    <a:bodyPr/>
                    <a:lstStyle/>
                    <a:p>
                      <a:pPr algn="l">
                        <a:lnSpc>
                          <a:spcPct val="150000"/>
                        </a:lnSpc>
                        <a:spcAft>
                          <a:spcPts val="0"/>
                        </a:spcAft>
                      </a:pPr>
                      <a:endParaRPr lang="pl-PL" sz="1200" b="1" dirty="0" smtClean="0">
                        <a:solidFill>
                          <a:schemeClr val="tx2"/>
                        </a:solidFill>
                        <a:effectLst/>
                        <a:latin typeface="Times New Roman"/>
                        <a:ea typeface="+mn-ea"/>
                      </a:endParaRPr>
                    </a:p>
                    <a:p>
                      <a:pPr algn="l">
                        <a:lnSpc>
                          <a:spcPct val="150000"/>
                        </a:lnSpc>
                        <a:spcAft>
                          <a:spcPts val="0"/>
                        </a:spcAft>
                      </a:pPr>
                      <a:endParaRPr lang="pl-PL" sz="1200" b="1" dirty="0" smtClean="0">
                        <a:solidFill>
                          <a:schemeClr val="tx2"/>
                        </a:solidFill>
                        <a:effectLst/>
                        <a:latin typeface="Times New Roman"/>
                        <a:ea typeface="+mn-ea"/>
                      </a:endParaRPr>
                    </a:p>
                    <a:p>
                      <a:pPr algn="l">
                        <a:lnSpc>
                          <a:spcPct val="150000"/>
                        </a:lnSpc>
                        <a:spcAft>
                          <a:spcPts val="0"/>
                        </a:spcAft>
                      </a:pPr>
                      <a:endParaRPr lang="pl-PL" sz="1200" b="1" dirty="0" smtClean="0">
                        <a:solidFill>
                          <a:schemeClr val="tx2"/>
                        </a:solidFill>
                        <a:effectLst/>
                        <a:latin typeface="Times New Roman"/>
                        <a:ea typeface="+mn-ea"/>
                      </a:endParaRPr>
                    </a:p>
                    <a:p>
                      <a:pPr algn="l">
                        <a:lnSpc>
                          <a:spcPct val="150000"/>
                        </a:lnSpc>
                        <a:spcAft>
                          <a:spcPts val="0"/>
                        </a:spcAft>
                      </a:pPr>
                      <a:r>
                        <a:rPr lang="pl-PL" sz="1400" b="1" dirty="0" smtClean="0">
                          <a:solidFill>
                            <a:schemeClr val="tx2"/>
                          </a:solidFill>
                          <a:effectLst/>
                          <a:latin typeface="Times New Roman"/>
                          <a:ea typeface="+mn-ea"/>
                        </a:rPr>
                        <a:t>Damian</a:t>
                      </a:r>
                      <a:r>
                        <a:rPr lang="pl-PL" sz="1400" b="1" baseline="0" dirty="0" smtClean="0">
                          <a:solidFill>
                            <a:schemeClr val="tx2"/>
                          </a:solidFill>
                          <a:effectLst/>
                          <a:latin typeface="Times New Roman"/>
                          <a:ea typeface="+mn-ea"/>
                        </a:rPr>
                        <a:t> Dubiel </a:t>
                      </a:r>
                      <a:r>
                        <a:rPr lang="pl-PL" sz="1400" dirty="0" smtClean="0">
                          <a:solidFill>
                            <a:schemeClr val="tx2"/>
                          </a:solidFill>
                          <a:effectLst/>
                          <a:latin typeface="Times New Roman"/>
                          <a:ea typeface="+mn-ea"/>
                        </a:rPr>
                        <a:t> – System </a:t>
                      </a:r>
                      <a:r>
                        <a:rPr lang="pl-PL" sz="1400" dirty="0">
                          <a:solidFill>
                            <a:schemeClr val="tx2"/>
                          </a:solidFill>
                          <a:effectLst/>
                          <a:latin typeface="Times New Roman"/>
                          <a:ea typeface="+mn-ea"/>
                        </a:rPr>
                        <a:t>gospodarowania </a:t>
                      </a:r>
                      <a:r>
                        <a:rPr lang="pl-PL" sz="1400" dirty="0" smtClean="0">
                          <a:solidFill>
                            <a:schemeClr val="tx2"/>
                          </a:solidFill>
                          <a:effectLst/>
                          <a:latin typeface="Times New Roman"/>
                          <a:ea typeface="+mn-ea"/>
                        </a:rPr>
                        <a:t>odpadami</a:t>
                      </a:r>
                      <a:r>
                        <a:rPr lang="pl-PL" sz="1400" dirty="0" smtClean="0">
                          <a:solidFill>
                            <a:schemeClr val="tx2"/>
                          </a:solidFill>
                          <a:effectLst/>
                          <a:latin typeface="Times New Roman"/>
                          <a:ea typeface="Times New Roman"/>
                        </a:rPr>
                        <a:t>                    tel.  61 </a:t>
                      </a:r>
                      <a:r>
                        <a:rPr lang="pl-PL" sz="1400" dirty="0">
                          <a:solidFill>
                            <a:schemeClr val="tx2"/>
                          </a:solidFill>
                          <a:effectLst/>
                          <a:latin typeface="Times New Roman"/>
                          <a:ea typeface="Times New Roman"/>
                        </a:rPr>
                        <a:t>29 38 </a:t>
                      </a:r>
                      <a:r>
                        <a:rPr lang="pl-PL" sz="1400" dirty="0" smtClean="0">
                          <a:solidFill>
                            <a:schemeClr val="tx2"/>
                          </a:solidFill>
                          <a:effectLst/>
                          <a:latin typeface="Times New Roman"/>
                          <a:ea typeface="Times New Roman"/>
                        </a:rPr>
                        <a:t>627</a:t>
                      </a:r>
                    </a:p>
                    <a:p>
                      <a:pPr algn="l">
                        <a:lnSpc>
                          <a:spcPct val="150000"/>
                        </a:lnSpc>
                        <a:spcAft>
                          <a:spcPts val="0"/>
                        </a:spcAft>
                      </a:pPr>
                      <a:endParaRPr lang="pl-PL" sz="1400" dirty="0">
                        <a:solidFill>
                          <a:schemeClr val="tx2"/>
                        </a:solidFill>
                        <a:effectLst/>
                        <a:latin typeface="Calibri"/>
                      </a:endParaRPr>
                    </a:p>
                    <a:p>
                      <a:pPr algn="l">
                        <a:lnSpc>
                          <a:spcPct val="150000"/>
                        </a:lnSpc>
                        <a:spcAft>
                          <a:spcPts val="0"/>
                        </a:spcAft>
                        <a:tabLst>
                          <a:tab pos="989965" algn="l"/>
                        </a:tabLst>
                      </a:pPr>
                      <a:r>
                        <a:rPr lang="pl-PL" sz="1400" b="1" dirty="0">
                          <a:solidFill>
                            <a:schemeClr val="tx2"/>
                          </a:solidFill>
                          <a:effectLst/>
                          <a:latin typeface="Times New Roman"/>
                          <a:ea typeface="+mn-ea"/>
                        </a:rPr>
                        <a:t> </a:t>
                      </a:r>
                      <a:r>
                        <a:rPr lang="pl-PL" sz="1400" b="1" dirty="0" smtClean="0">
                          <a:solidFill>
                            <a:schemeClr val="tx2"/>
                          </a:solidFill>
                          <a:effectLst/>
                          <a:latin typeface="Times New Roman"/>
                          <a:ea typeface="+mn-ea"/>
                        </a:rPr>
                        <a:t>Paulina</a:t>
                      </a:r>
                      <a:r>
                        <a:rPr lang="pl-PL" sz="1400" b="1" baseline="0" dirty="0" smtClean="0">
                          <a:solidFill>
                            <a:schemeClr val="tx2"/>
                          </a:solidFill>
                          <a:effectLst/>
                          <a:latin typeface="Times New Roman"/>
                          <a:ea typeface="+mn-ea"/>
                        </a:rPr>
                        <a:t> Dudziak </a:t>
                      </a:r>
                      <a:r>
                        <a:rPr lang="pl-PL" sz="1400" dirty="0" smtClean="0">
                          <a:solidFill>
                            <a:schemeClr val="tx2"/>
                          </a:solidFill>
                          <a:effectLst/>
                          <a:latin typeface="Times New Roman"/>
                          <a:ea typeface="+mn-ea"/>
                        </a:rPr>
                        <a:t> –Windykacja </a:t>
                      </a:r>
                      <a:r>
                        <a:rPr lang="pl-PL" sz="1400" dirty="0">
                          <a:solidFill>
                            <a:schemeClr val="tx2"/>
                          </a:solidFill>
                          <a:effectLst/>
                          <a:latin typeface="Times New Roman"/>
                          <a:ea typeface="+mn-ea"/>
                        </a:rPr>
                        <a:t>należności</a:t>
                      </a:r>
                      <a:endParaRPr lang="pl-PL" sz="1400" dirty="0">
                        <a:solidFill>
                          <a:schemeClr val="tx2"/>
                        </a:solidFill>
                        <a:effectLst/>
                        <a:latin typeface="Calibri"/>
                      </a:endParaRPr>
                    </a:p>
                    <a:p>
                      <a:pPr marL="804545" algn="ctr">
                        <a:lnSpc>
                          <a:spcPct val="150000"/>
                        </a:lnSpc>
                        <a:spcAft>
                          <a:spcPts val="0"/>
                        </a:spcAft>
                      </a:pPr>
                      <a:r>
                        <a:rPr lang="pl-PL" sz="1400" dirty="0" smtClean="0">
                          <a:solidFill>
                            <a:schemeClr val="tx2"/>
                          </a:solidFill>
                          <a:effectLst/>
                          <a:latin typeface="Times New Roman"/>
                          <a:ea typeface="+mn-ea"/>
                        </a:rPr>
                        <a:t>               tel</a:t>
                      </a:r>
                      <a:r>
                        <a:rPr lang="pl-PL" sz="1400" dirty="0">
                          <a:solidFill>
                            <a:schemeClr val="tx2"/>
                          </a:solidFill>
                          <a:effectLst/>
                          <a:latin typeface="Times New Roman"/>
                          <a:ea typeface="+mn-ea"/>
                        </a:rPr>
                        <a:t>. 61 29 38 </a:t>
                      </a:r>
                      <a:r>
                        <a:rPr lang="pl-PL" sz="1400" dirty="0" smtClean="0">
                          <a:solidFill>
                            <a:schemeClr val="tx2"/>
                          </a:solidFill>
                          <a:effectLst/>
                          <a:latin typeface="Times New Roman"/>
                          <a:ea typeface="+mn-ea"/>
                        </a:rPr>
                        <a:t>619</a:t>
                      </a:r>
                    </a:p>
                    <a:p>
                      <a:pPr marL="804545" algn="ctr">
                        <a:lnSpc>
                          <a:spcPct val="150000"/>
                        </a:lnSpc>
                        <a:spcAft>
                          <a:spcPts val="0"/>
                        </a:spcAft>
                      </a:pPr>
                      <a:endParaRPr lang="pl-PL" sz="1400" dirty="0">
                        <a:solidFill>
                          <a:schemeClr val="tx2"/>
                        </a:solidFill>
                        <a:effectLst/>
                        <a:latin typeface="Calibri"/>
                      </a:endParaRPr>
                    </a:p>
                    <a:p>
                      <a:pPr algn="l">
                        <a:lnSpc>
                          <a:spcPct val="150000"/>
                        </a:lnSpc>
                        <a:spcAft>
                          <a:spcPts val="0"/>
                        </a:spcAft>
                      </a:pPr>
                      <a:r>
                        <a:rPr lang="pl-PL" sz="1400" dirty="0">
                          <a:solidFill>
                            <a:schemeClr val="tx2"/>
                          </a:solidFill>
                          <a:effectLst/>
                          <a:latin typeface="Times New Roman"/>
                          <a:ea typeface="+mn-ea"/>
                        </a:rPr>
                        <a:t> </a:t>
                      </a:r>
                      <a:r>
                        <a:rPr lang="pl-PL" sz="1400" b="1" dirty="0">
                          <a:solidFill>
                            <a:schemeClr val="tx2"/>
                          </a:solidFill>
                          <a:effectLst/>
                          <a:latin typeface="Times New Roman"/>
                          <a:ea typeface="+mn-ea"/>
                        </a:rPr>
                        <a:t>Monika Myśliwiec – </a:t>
                      </a:r>
                      <a:r>
                        <a:rPr lang="pl-PL" sz="1400" dirty="0">
                          <a:solidFill>
                            <a:schemeClr val="tx2"/>
                          </a:solidFill>
                          <a:effectLst/>
                          <a:latin typeface="Times New Roman"/>
                          <a:ea typeface="+mn-ea"/>
                        </a:rPr>
                        <a:t>Wymiar - Deklaracja</a:t>
                      </a:r>
                      <a:endParaRPr lang="pl-PL" sz="1400" dirty="0">
                        <a:solidFill>
                          <a:schemeClr val="tx2"/>
                        </a:solidFill>
                        <a:effectLst/>
                        <a:latin typeface="Calibri"/>
                      </a:endParaRPr>
                    </a:p>
                    <a:p>
                      <a:pPr algn="ctr">
                        <a:lnSpc>
                          <a:spcPct val="115000"/>
                        </a:lnSpc>
                        <a:spcAft>
                          <a:spcPts val="0"/>
                        </a:spcAft>
                      </a:pPr>
                      <a:r>
                        <a:rPr lang="pl-PL" sz="1400" dirty="0">
                          <a:solidFill>
                            <a:schemeClr val="tx2"/>
                          </a:solidFill>
                          <a:effectLst/>
                          <a:latin typeface="Times New Roman"/>
                          <a:ea typeface="+mn-ea"/>
                          <a:cs typeface="Times New Roman"/>
                        </a:rPr>
                        <a:t>                    </a:t>
                      </a:r>
                      <a:r>
                        <a:rPr lang="pl-PL" sz="1400" dirty="0" smtClean="0">
                          <a:solidFill>
                            <a:schemeClr val="tx2"/>
                          </a:solidFill>
                          <a:effectLst/>
                          <a:latin typeface="Times New Roman"/>
                          <a:ea typeface="+mn-ea"/>
                          <a:cs typeface="Times New Roman"/>
                        </a:rPr>
                        <a:t>             tel</a:t>
                      </a:r>
                      <a:r>
                        <a:rPr lang="pl-PL" sz="1400" dirty="0">
                          <a:solidFill>
                            <a:schemeClr val="tx2"/>
                          </a:solidFill>
                          <a:effectLst/>
                          <a:latin typeface="Times New Roman"/>
                          <a:ea typeface="+mn-ea"/>
                          <a:cs typeface="Times New Roman"/>
                        </a:rPr>
                        <a:t>. 61 29 38 </a:t>
                      </a:r>
                      <a:r>
                        <a:rPr lang="pl-PL" sz="1400" dirty="0" smtClean="0">
                          <a:solidFill>
                            <a:schemeClr val="tx2"/>
                          </a:solidFill>
                          <a:effectLst/>
                          <a:latin typeface="Times New Roman"/>
                          <a:ea typeface="+mn-ea"/>
                          <a:cs typeface="Times New Roman"/>
                        </a:rPr>
                        <a:t>619</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4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p>
                      <a:pPr algn="ctr">
                        <a:lnSpc>
                          <a:spcPct val="115000"/>
                        </a:lnSpc>
                        <a:spcAft>
                          <a:spcPts val="0"/>
                        </a:spcAft>
                      </a:pPr>
                      <a:r>
                        <a:rPr lang="pl-PL" sz="1400" dirty="0">
                          <a:solidFill>
                            <a:schemeClr val="tx2"/>
                          </a:solidFill>
                          <a:effectLst/>
                          <a:latin typeface="Times New Roman"/>
                          <a:ea typeface="Calibri"/>
                          <a:cs typeface="Times New Roman"/>
                        </a:rPr>
                        <a:t> </a:t>
                      </a:r>
                      <a:endParaRPr lang="pl-PL" sz="1100" dirty="0">
                        <a:solidFill>
                          <a:schemeClr val="tx2"/>
                        </a:solidFill>
                        <a:effectLst/>
                        <a:latin typeface="Calibri"/>
                        <a:ea typeface="Calibri"/>
                        <a:cs typeface="Times New Roman"/>
                      </a:endParaRPr>
                    </a:p>
                  </a:txBody>
                  <a:tcPr marL="68580" marR="68580" marT="0" marB="0" anchor="ctr">
                    <a:lnL>
                      <a:noFill/>
                    </a:lnL>
                    <a:lnR>
                      <a:noFill/>
                    </a:lnR>
                    <a:lnT>
                      <a:noFill/>
                    </a:lnT>
                    <a:lnB>
                      <a:noFill/>
                    </a:lnB>
                  </a:tcPr>
                </a:tc>
              </a:tr>
            </a:tbl>
          </a:graphicData>
        </a:graphic>
      </p:graphicFrame>
    </p:spTree>
    <p:extLst>
      <p:ext uri="{BB962C8B-B14F-4D97-AF65-F5344CB8AC3E}">
        <p14:creationId xmlns:p14="http://schemas.microsoft.com/office/powerpoint/2010/main" val="40538420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lstStyle/>
          <a:p>
            <a:fld id="{80CBED3D-F8F8-45FD-AD52-26F713017ECD}" type="slidenum">
              <a:rPr lang="pl-PL" smtClean="0"/>
              <a:t>4</a:t>
            </a:fld>
            <a:endParaRPr lang="pl-PL"/>
          </a:p>
        </p:txBody>
      </p:sp>
      <p:sp>
        <p:nvSpPr>
          <p:cNvPr id="2" name="Tytuł 1"/>
          <p:cNvSpPr>
            <a:spLocks noGrp="1"/>
          </p:cNvSpPr>
          <p:nvPr>
            <p:ph type="title"/>
          </p:nvPr>
        </p:nvSpPr>
        <p:spPr>
          <a:xfrm>
            <a:off x="2339752" y="538678"/>
            <a:ext cx="4239687" cy="422920"/>
          </a:xfrm>
        </p:spPr>
        <p:txBody>
          <a:bodyPr>
            <a:normAutofit fontScale="90000"/>
          </a:bodyPr>
          <a:lstStyle/>
          <a:p>
            <a:pPr marL="0" indent="0" algn="ctr">
              <a:buNone/>
            </a:pPr>
            <a:r>
              <a:rPr lang="pl-PL" sz="2000" dirty="0" smtClean="0"/>
              <a:t>Aktualny stan prawny obowiązujący w gminie Pniewy w zakresie gospodarki odpadami </a:t>
            </a:r>
            <a:br>
              <a:rPr lang="pl-PL" sz="2000" dirty="0" smtClean="0"/>
            </a:br>
            <a:endParaRPr lang="pl-PL" sz="2000" dirty="0"/>
          </a:p>
        </p:txBody>
      </p:sp>
      <p:sp>
        <p:nvSpPr>
          <p:cNvPr id="3" name="Symbol zastępczy zawartości 2"/>
          <p:cNvSpPr>
            <a:spLocks noGrp="1"/>
          </p:cNvSpPr>
          <p:nvPr>
            <p:ph sz="quarter" idx="13"/>
          </p:nvPr>
        </p:nvSpPr>
        <p:spPr>
          <a:xfrm>
            <a:off x="755576" y="1700808"/>
            <a:ext cx="7560840" cy="3888432"/>
          </a:xfrm>
        </p:spPr>
        <p:txBody>
          <a:bodyPr>
            <a:normAutofit fontScale="55000" lnSpcReduction="20000"/>
          </a:bodyPr>
          <a:lstStyle/>
          <a:p>
            <a:pPr marL="45720" indent="0">
              <a:buNone/>
            </a:pPr>
            <a:endParaRPr lang="pl-PL" sz="5600" b="1" u="sng" dirty="0" smtClean="0"/>
          </a:p>
          <a:p>
            <a:pPr algn="just"/>
            <a:r>
              <a:rPr lang="pl-PL" sz="3800" dirty="0" smtClean="0">
                <a:cs typeface="Times New Roman" panose="02020603050405020304" pitchFamily="18" charset="0"/>
              </a:rPr>
              <a:t>W roku 2020 Rada Miejska w Pniewach podjęła dwie uchwały </a:t>
            </a:r>
            <a:r>
              <a:rPr lang="pl-PL" sz="3800" dirty="0">
                <a:cs typeface="Times New Roman" panose="02020603050405020304" pitchFamily="18" charset="0"/>
              </a:rPr>
              <a:t>tj. UCHWAŁA </a:t>
            </a:r>
            <a:r>
              <a:rPr lang="pl-PL" sz="3800" dirty="0" smtClean="0">
                <a:cs typeface="Times New Roman" panose="02020603050405020304" pitchFamily="18" charset="0"/>
              </a:rPr>
              <a:t>nr </a:t>
            </a:r>
            <a:r>
              <a:rPr lang="pl-PL" sz="3800" dirty="0">
                <a:cs typeface="Times New Roman" panose="02020603050405020304" pitchFamily="18" charset="0"/>
              </a:rPr>
              <a:t>XXIII/192/20 w sprawie szczegółowego sposobu i zakresu świadczenia usług w zakresie odbierania odpadów </a:t>
            </a:r>
            <a:r>
              <a:rPr lang="pl-PL" sz="3800" dirty="0" smtClean="0">
                <a:cs typeface="Times New Roman" panose="02020603050405020304" pitchFamily="18" charset="0"/>
              </a:rPr>
              <a:t>komunalnych </a:t>
            </a:r>
            <a:r>
              <a:rPr lang="pl-PL" sz="3800" dirty="0">
                <a:cs typeface="Times New Roman" panose="02020603050405020304" pitchFamily="18" charset="0"/>
              </a:rPr>
              <a:t>od właścicieli nieruchomości i zagospodarowania tych odpadów w zamian </a:t>
            </a:r>
            <a:r>
              <a:rPr lang="pl-PL" sz="3800" dirty="0" smtClean="0">
                <a:cs typeface="Times New Roman" panose="02020603050405020304" pitchFamily="18" charset="0"/>
              </a:rPr>
              <a:t>za </a:t>
            </a:r>
            <a:r>
              <a:rPr lang="pl-PL" sz="3800" dirty="0">
                <a:cs typeface="Times New Roman" panose="02020603050405020304" pitchFamily="18" charset="0"/>
              </a:rPr>
              <a:t>uiszczoną </a:t>
            </a:r>
            <a:r>
              <a:rPr lang="pl-PL" sz="3800" dirty="0" smtClean="0">
                <a:cs typeface="Times New Roman" panose="02020603050405020304" pitchFamily="18" charset="0"/>
              </a:rPr>
              <a:t>opłatę oraz Uchwałę nr XXV/207/20 Rady Miejskiej </a:t>
            </a:r>
            <a:r>
              <a:rPr lang="pl-PL" sz="3800" dirty="0">
                <a:cs typeface="Times New Roman" panose="02020603050405020304" pitchFamily="18" charset="0"/>
              </a:rPr>
              <a:t>Pniewy w sprawie „Regulaminu utrzymania </a:t>
            </a:r>
            <a:r>
              <a:rPr lang="pl-PL" sz="3800" dirty="0" smtClean="0">
                <a:cs typeface="Times New Roman" panose="02020603050405020304" pitchFamily="18" charset="0"/>
              </a:rPr>
              <a:t>czystości </a:t>
            </a:r>
            <a:r>
              <a:rPr lang="pl-PL" sz="3800" dirty="0">
                <a:cs typeface="Times New Roman" panose="02020603050405020304" pitchFamily="18" charset="0"/>
              </a:rPr>
              <a:t>i porządku na terenie gminy Pniewy</a:t>
            </a:r>
            <a:r>
              <a:rPr lang="pl-PL" sz="3800" dirty="0" smtClean="0">
                <a:cs typeface="Times New Roman" panose="02020603050405020304" pitchFamily="18" charset="0"/>
              </a:rPr>
              <a:t>”, które dostosowały prawo miejscowe </a:t>
            </a:r>
            <a:r>
              <a:rPr lang="pl-PL" sz="3800" dirty="0">
                <a:cs typeface="Times New Roman" panose="02020603050405020304" pitchFamily="18" charset="0"/>
              </a:rPr>
              <a:t>do zapisów </a:t>
            </a:r>
            <a:r>
              <a:rPr lang="pl-PL" sz="3800" dirty="0" smtClean="0">
                <a:cs typeface="Times New Roman" panose="02020603050405020304" pitchFamily="18" charset="0"/>
              </a:rPr>
              <a:t>USTAWY z </a:t>
            </a:r>
            <a:r>
              <a:rPr lang="pl-PL" sz="3800" dirty="0">
                <a:cs typeface="Times New Roman" panose="02020603050405020304" pitchFamily="18" charset="0"/>
              </a:rPr>
              <a:t>dnia 13 września 1996 r. o utrzymaniu czystości </a:t>
            </a:r>
            <a:r>
              <a:rPr lang="pl-PL" sz="3800" dirty="0" smtClean="0">
                <a:cs typeface="Times New Roman" panose="02020603050405020304" pitchFamily="18" charset="0"/>
              </a:rPr>
              <a:t>i </a:t>
            </a:r>
            <a:r>
              <a:rPr lang="pl-PL" sz="3800" dirty="0">
                <a:cs typeface="Times New Roman" panose="02020603050405020304" pitchFamily="18" charset="0"/>
              </a:rPr>
              <a:t>porządku w gminach Dz.U.2020.1439 </a:t>
            </a:r>
            <a:r>
              <a:rPr lang="pl-PL" sz="3800" dirty="0" err="1" smtClean="0">
                <a:cs typeface="Times New Roman" panose="02020603050405020304" pitchFamily="18" charset="0"/>
              </a:rPr>
              <a:t>t.j</a:t>
            </a:r>
            <a:r>
              <a:rPr lang="pl-PL" sz="3800" dirty="0" smtClean="0">
                <a:cs typeface="Times New Roman" panose="02020603050405020304" pitchFamily="18" charset="0"/>
              </a:rPr>
              <a:t>. z </a:t>
            </a:r>
            <a:r>
              <a:rPr lang="pl-PL" sz="3800" dirty="0">
                <a:cs typeface="Times New Roman" panose="02020603050405020304" pitchFamily="18" charset="0"/>
              </a:rPr>
              <a:t>dnia </a:t>
            </a:r>
            <a:r>
              <a:rPr lang="pl-PL" sz="3800" dirty="0" smtClean="0">
                <a:cs typeface="Times New Roman" panose="02020603050405020304" pitchFamily="18" charset="0"/>
              </a:rPr>
              <a:t>2020.08.24. </a:t>
            </a:r>
            <a:endParaRPr lang="pl-PL" sz="3800" dirty="0">
              <a:cs typeface="Times New Roman" panose="02020603050405020304" pitchFamily="18" charset="0"/>
            </a:endParaRPr>
          </a:p>
          <a:p>
            <a:pPr marL="114300" indent="0">
              <a:buNone/>
            </a:pPr>
            <a:endParaRPr lang="pl-PL" dirty="0"/>
          </a:p>
        </p:txBody>
      </p:sp>
      <p:pic>
        <p:nvPicPr>
          <p:cNvPr id="5" name="Picture 2" descr="C:\Users\dubiel\Desktop\Nowy folder\paragraf .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248" y="116632"/>
            <a:ext cx="780073" cy="118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08517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5</a:t>
            </a:fld>
            <a:endParaRPr lang="pl-PL"/>
          </a:p>
        </p:txBody>
      </p:sp>
      <p:sp>
        <p:nvSpPr>
          <p:cNvPr id="2" name="Tytuł 1"/>
          <p:cNvSpPr>
            <a:spLocks noGrp="1"/>
          </p:cNvSpPr>
          <p:nvPr>
            <p:ph type="title"/>
          </p:nvPr>
        </p:nvSpPr>
        <p:spPr>
          <a:xfrm>
            <a:off x="1259632" y="455458"/>
            <a:ext cx="6512511" cy="1143000"/>
          </a:xfrm>
        </p:spPr>
        <p:txBody>
          <a:bodyPr>
            <a:normAutofit/>
          </a:bodyPr>
          <a:lstStyle/>
          <a:p>
            <a:pPr algn="ctr"/>
            <a:r>
              <a:rPr lang="pl-PL" sz="1800" b="1" dirty="0" smtClean="0">
                <a:solidFill>
                  <a:schemeClr val="tx2"/>
                </a:solidFill>
                <a:latin typeface="Calibri"/>
                <a:ea typeface="Calibri"/>
                <a:cs typeface="Times New Roman"/>
              </a:rPr>
              <a:t>Stawki </a:t>
            </a:r>
            <a:r>
              <a:rPr lang="pl-PL" sz="1800" b="1" dirty="0">
                <a:solidFill>
                  <a:schemeClr val="tx2"/>
                </a:solidFill>
                <a:latin typeface="Calibri"/>
                <a:ea typeface="Calibri"/>
                <a:cs typeface="Times New Roman"/>
              </a:rPr>
              <a:t>OPŁATY ZA GOSPODAROWANIE </a:t>
            </a:r>
            <a:br>
              <a:rPr lang="pl-PL" sz="1800" b="1" dirty="0">
                <a:solidFill>
                  <a:schemeClr val="tx2"/>
                </a:solidFill>
                <a:latin typeface="Calibri"/>
                <a:ea typeface="Calibri"/>
                <a:cs typeface="Times New Roman"/>
              </a:rPr>
            </a:br>
            <a:r>
              <a:rPr lang="pl-PL" sz="1800" b="1" dirty="0">
                <a:solidFill>
                  <a:schemeClr val="tx2"/>
                </a:solidFill>
                <a:latin typeface="Calibri"/>
                <a:ea typeface="Calibri"/>
                <a:cs typeface="Times New Roman"/>
              </a:rPr>
              <a:t>ODPADAMI KOMUNALNYMI w roku </a:t>
            </a:r>
            <a:r>
              <a:rPr lang="pl-PL" sz="1800" b="1" dirty="0" smtClean="0">
                <a:solidFill>
                  <a:schemeClr val="tx2"/>
                </a:solidFill>
                <a:latin typeface="Calibri"/>
                <a:ea typeface="Calibri"/>
                <a:cs typeface="Times New Roman"/>
              </a:rPr>
              <a:t/>
            </a:r>
            <a:br>
              <a:rPr lang="pl-PL" sz="1800" b="1" dirty="0" smtClean="0">
                <a:solidFill>
                  <a:schemeClr val="tx2"/>
                </a:solidFill>
                <a:latin typeface="Calibri"/>
                <a:ea typeface="Calibri"/>
                <a:cs typeface="Times New Roman"/>
              </a:rPr>
            </a:br>
            <a:r>
              <a:rPr lang="pl-PL" sz="1800" b="1" dirty="0" smtClean="0">
                <a:solidFill>
                  <a:schemeClr val="tx2"/>
                </a:solidFill>
                <a:latin typeface="Calibri"/>
                <a:ea typeface="Calibri"/>
                <a:cs typeface="Times New Roman"/>
              </a:rPr>
              <a:t>2020 r.( nie ma zmian w stosunku do roku 2019) </a:t>
            </a:r>
            <a:endParaRPr lang="pl-PL" sz="1800" dirty="0">
              <a:solidFill>
                <a:schemeClr val="tx2"/>
              </a:solidFill>
            </a:endParaRPr>
          </a:p>
        </p:txBody>
      </p:sp>
      <p:sp>
        <p:nvSpPr>
          <p:cNvPr id="3" name="Symbol zastępczy zawartości 2"/>
          <p:cNvSpPr>
            <a:spLocks noGrp="1"/>
          </p:cNvSpPr>
          <p:nvPr>
            <p:ph sz="quarter" idx="13"/>
          </p:nvPr>
        </p:nvSpPr>
        <p:spPr>
          <a:xfrm>
            <a:off x="971600" y="1556792"/>
            <a:ext cx="7643192" cy="3345235"/>
          </a:xfrm>
        </p:spPr>
        <p:txBody>
          <a:bodyPr>
            <a:normAutofit/>
          </a:bodyPr>
          <a:lstStyle/>
          <a:p>
            <a:pPr marL="0" indent="0" algn="ctr">
              <a:buNone/>
            </a:pPr>
            <a:r>
              <a:rPr lang="pl-PL" sz="1200" b="1" dirty="0" smtClean="0"/>
              <a:t>Wprowadzone Uchwałą nr XI/104/19 Rady Miejskiej Pniewy z dnia 24.09.2019 r. oraz</a:t>
            </a:r>
          </a:p>
          <a:p>
            <a:pPr marL="0" indent="0" algn="ctr">
              <a:buNone/>
            </a:pPr>
            <a:r>
              <a:rPr lang="pl-PL" sz="1200" b="1" dirty="0" smtClean="0"/>
              <a:t> Uchwałą NR </a:t>
            </a:r>
            <a:r>
              <a:rPr lang="pl-PL" sz="1200" b="1" dirty="0"/>
              <a:t>XII/113/19 RADY MIEJSKIEJ PNIEWY z dnia 24 października 2019 r. </a:t>
            </a:r>
            <a:r>
              <a:rPr lang="pl-PL" sz="1200" b="1" dirty="0" smtClean="0"/>
              <a:t>  </a:t>
            </a:r>
            <a:endParaRPr lang="pl-PL" sz="1200" b="1" dirty="0"/>
          </a:p>
          <a:p>
            <a:pPr marL="0" indent="0" algn="ctr">
              <a:buNone/>
            </a:pPr>
            <a:r>
              <a:rPr lang="pl-PL" sz="1200" b="1" dirty="0"/>
              <a:t>zmieniająca uchwałę w sprawie metody ustalenia opłaty za gospodarowanie odpadami komunalnymi oraz ustalenia stawki takiej opłaty na terenie gminy Pniewy </a:t>
            </a:r>
            <a:endParaRPr lang="pl-PL" sz="1200" b="1" dirty="0" smtClean="0"/>
          </a:p>
          <a:p>
            <a:pPr marL="0" indent="0"/>
            <a:endParaRPr lang="pl-PL" sz="1200" dirty="0"/>
          </a:p>
        </p:txBody>
      </p:sp>
      <p:graphicFrame>
        <p:nvGraphicFramePr>
          <p:cNvPr id="5" name="Symbol zastępczy zawartości 4"/>
          <p:cNvGraphicFramePr>
            <a:graphicFrameLocks/>
          </p:cNvGraphicFramePr>
          <p:nvPr>
            <p:extLst>
              <p:ext uri="{D42A27DB-BD31-4B8C-83A1-F6EECF244321}">
                <p14:modId xmlns:p14="http://schemas.microsoft.com/office/powerpoint/2010/main" val="776797782"/>
              </p:ext>
            </p:extLst>
          </p:nvPr>
        </p:nvGraphicFramePr>
        <p:xfrm>
          <a:off x="1331640" y="3068960"/>
          <a:ext cx="6552728" cy="2996954"/>
        </p:xfrm>
        <a:graphic>
          <a:graphicData uri="http://schemas.openxmlformats.org/drawingml/2006/table">
            <a:tbl>
              <a:tblPr/>
              <a:tblGrid>
                <a:gridCol w="1741864"/>
                <a:gridCol w="2762911"/>
                <a:gridCol w="2047953"/>
              </a:tblGrid>
              <a:tr h="520183">
                <a:tc rowSpan="2">
                  <a:txBody>
                    <a:bodyPr/>
                    <a:lstStyle/>
                    <a:p>
                      <a:pPr algn="ctr" fontAlgn="ctr">
                        <a:lnSpc>
                          <a:spcPct val="115000"/>
                        </a:lnSpc>
                        <a:spcAft>
                          <a:spcPts val="0"/>
                        </a:spcAft>
                      </a:pPr>
                      <a:r>
                        <a:rPr lang="pl-PL" sz="1200" b="1" kern="1200" dirty="0">
                          <a:solidFill>
                            <a:srgbClr val="000000"/>
                          </a:solidFill>
                          <a:effectLst/>
                          <a:latin typeface="Calibri"/>
                          <a:ea typeface="Times New Roman"/>
                          <a:cs typeface="Arial"/>
                        </a:rPr>
                        <a:t> </a:t>
                      </a:r>
                      <a:endParaRPr lang="pl-PL" sz="1000" dirty="0">
                        <a:effectLst/>
                        <a:latin typeface="Calibri"/>
                        <a:ea typeface="Calibri"/>
                        <a:cs typeface="Times New Roman"/>
                      </a:endParaRPr>
                    </a:p>
                    <a:p>
                      <a:pPr algn="ctr">
                        <a:lnSpc>
                          <a:spcPct val="115000"/>
                        </a:lnSpc>
                        <a:spcAft>
                          <a:spcPts val="1000"/>
                        </a:spcAft>
                      </a:pPr>
                      <a:r>
                        <a:rPr lang="pl-PL" sz="1200" b="1" dirty="0">
                          <a:effectLst/>
                          <a:latin typeface="Calibri"/>
                          <a:ea typeface="Times New Roman"/>
                          <a:cs typeface="Arial"/>
                        </a:rPr>
                        <a:t>LICZBA OSÓB</a:t>
                      </a:r>
                      <a:endParaRPr lang="pl-PL" sz="1000" dirty="0">
                        <a:effectLst/>
                        <a:latin typeface="Calibri"/>
                        <a:ea typeface="Calibri"/>
                        <a:cs typeface="Times New Roman"/>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15000"/>
                        </a:lnSpc>
                        <a:spcAft>
                          <a:spcPts val="0"/>
                        </a:spcAft>
                      </a:pPr>
                      <a:r>
                        <a:rPr lang="pl-PL" sz="1200" b="1" kern="1200" dirty="0" smtClean="0">
                          <a:solidFill>
                            <a:srgbClr val="000000"/>
                          </a:solidFill>
                          <a:effectLst/>
                          <a:latin typeface="Calibri"/>
                          <a:ea typeface="Calibri"/>
                          <a:cs typeface="Arial"/>
                        </a:rPr>
                        <a:t>OPŁATA</a:t>
                      </a:r>
                      <a:r>
                        <a:rPr lang="pl-PL" sz="1200" b="1" kern="1200" baseline="0" dirty="0" smtClean="0">
                          <a:solidFill>
                            <a:srgbClr val="000000"/>
                          </a:solidFill>
                          <a:effectLst/>
                          <a:latin typeface="Calibri"/>
                          <a:ea typeface="Calibri"/>
                          <a:cs typeface="Arial"/>
                        </a:rPr>
                        <a:t> PODSTAWOWA </a:t>
                      </a:r>
                      <a:endParaRPr lang="pl-PL" sz="1000" dirty="0">
                        <a:effectLst/>
                        <a:latin typeface="Calibri"/>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15000"/>
                        </a:lnSpc>
                        <a:spcAft>
                          <a:spcPts val="0"/>
                        </a:spcAft>
                      </a:pPr>
                      <a:r>
                        <a:rPr lang="pl-PL" sz="1200" b="1" kern="1200" dirty="0" smtClean="0">
                          <a:solidFill>
                            <a:srgbClr val="000000"/>
                          </a:solidFill>
                          <a:effectLst/>
                          <a:latin typeface="Calibri"/>
                          <a:ea typeface="Calibri"/>
                          <a:cs typeface="Arial"/>
                        </a:rPr>
                        <a:t>OPŁATA</a:t>
                      </a:r>
                      <a:r>
                        <a:rPr lang="pl-PL" sz="1200" b="1" kern="1200" baseline="0" dirty="0" smtClean="0">
                          <a:solidFill>
                            <a:srgbClr val="000000"/>
                          </a:solidFill>
                          <a:effectLst/>
                          <a:latin typeface="Calibri"/>
                          <a:ea typeface="Calibri"/>
                          <a:cs typeface="Arial"/>
                        </a:rPr>
                        <a:t> PODWYŻSZONA </a:t>
                      </a:r>
                    </a:p>
                    <a:p>
                      <a:pPr algn="ctr" fontAlgn="ctr">
                        <a:lnSpc>
                          <a:spcPct val="115000"/>
                        </a:lnSpc>
                        <a:spcAft>
                          <a:spcPts val="0"/>
                        </a:spcAft>
                      </a:pPr>
                      <a:r>
                        <a:rPr lang="pl-PL" sz="1200" b="1" kern="1200" baseline="0" dirty="0" smtClean="0">
                          <a:solidFill>
                            <a:srgbClr val="000000"/>
                          </a:solidFill>
                          <a:effectLst/>
                          <a:latin typeface="Calibri"/>
                          <a:ea typeface="Calibri"/>
                          <a:cs typeface="Arial"/>
                        </a:rPr>
                        <a:t>( BRAK SEGRAGACJI ) </a:t>
                      </a:r>
                      <a:endParaRPr lang="pl-PL" sz="1000" dirty="0">
                        <a:effectLst/>
                        <a:latin typeface="Calibri"/>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4054">
                <a:tc vMerge="1">
                  <a:txBody>
                    <a:bodyPr/>
                    <a:lstStyle/>
                    <a:p>
                      <a:endParaRPr lang="pl-PL"/>
                    </a:p>
                  </a:txBody>
                  <a:tcPr/>
                </a:tc>
                <a:tc>
                  <a:txBody>
                    <a:bodyPr/>
                    <a:lstStyle/>
                    <a:p>
                      <a:pPr algn="ctr" fontAlgn="ctr">
                        <a:lnSpc>
                          <a:spcPct val="115000"/>
                        </a:lnSpc>
                        <a:spcAft>
                          <a:spcPts val="0"/>
                        </a:spcAft>
                      </a:pPr>
                      <a:r>
                        <a:rPr lang="pl-PL" sz="1000" b="1" kern="1200" dirty="0">
                          <a:solidFill>
                            <a:srgbClr val="000000"/>
                          </a:solidFill>
                          <a:effectLst/>
                          <a:latin typeface="Calibri"/>
                          <a:ea typeface="Times New Roman"/>
                          <a:cs typeface="Arial"/>
                        </a:rPr>
                        <a:t>od </a:t>
                      </a:r>
                      <a:r>
                        <a:rPr lang="pl-PL" sz="1000" b="1" kern="1200" dirty="0" smtClean="0">
                          <a:solidFill>
                            <a:srgbClr val="000000"/>
                          </a:solidFill>
                          <a:effectLst/>
                          <a:latin typeface="Calibri"/>
                          <a:ea typeface="Times New Roman"/>
                          <a:cs typeface="Arial"/>
                        </a:rPr>
                        <a:t>01.11.2019</a:t>
                      </a:r>
                      <a:r>
                        <a:rPr lang="pl-PL" sz="1000" b="1" kern="1200" baseline="0" dirty="0" smtClean="0">
                          <a:solidFill>
                            <a:srgbClr val="000000"/>
                          </a:solidFill>
                          <a:effectLst/>
                          <a:latin typeface="Calibri"/>
                          <a:ea typeface="Times New Roman"/>
                          <a:cs typeface="Arial"/>
                        </a:rPr>
                        <a:t>r. </a:t>
                      </a:r>
                      <a:endParaRPr lang="pl-PL" sz="1000" dirty="0">
                        <a:effectLst/>
                        <a:latin typeface="Calibri"/>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ct val="115000"/>
                        </a:lnSpc>
                        <a:spcAft>
                          <a:spcPts val="0"/>
                        </a:spcAft>
                      </a:pPr>
                      <a:r>
                        <a:rPr lang="pl-PL" sz="1000" b="1" kern="1200" dirty="0">
                          <a:solidFill>
                            <a:srgbClr val="000000"/>
                          </a:solidFill>
                          <a:effectLst/>
                          <a:latin typeface="Calibri"/>
                          <a:ea typeface="Times New Roman"/>
                          <a:cs typeface="Arial"/>
                        </a:rPr>
                        <a:t>od </a:t>
                      </a:r>
                      <a:r>
                        <a:rPr lang="pl-PL" sz="1000" b="1" kern="1200" dirty="0" smtClean="0">
                          <a:solidFill>
                            <a:srgbClr val="000000"/>
                          </a:solidFill>
                          <a:effectLst/>
                          <a:latin typeface="Calibri"/>
                          <a:ea typeface="Times New Roman"/>
                          <a:cs typeface="Arial"/>
                        </a:rPr>
                        <a:t>01.11.2019r</a:t>
                      </a:r>
                      <a:r>
                        <a:rPr lang="pl-PL" sz="1000" b="1" kern="1200" baseline="0" dirty="0" smtClean="0">
                          <a:solidFill>
                            <a:srgbClr val="000000"/>
                          </a:solidFill>
                          <a:effectLst/>
                          <a:latin typeface="Calibri"/>
                          <a:ea typeface="Times New Roman"/>
                          <a:cs typeface="Arial"/>
                        </a:rPr>
                        <a:t> </a:t>
                      </a:r>
                      <a:endParaRPr lang="pl-PL" sz="1000" dirty="0">
                        <a:effectLst/>
                        <a:latin typeface="Calibri"/>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dirty="0">
                          <a:solidFill>
                            <a:srgbClr val="000000"/>
                          </a:solidFill>
                          <a:effectLst/>
                          <a:latin typeface="Calibri"/>
                          <a:ea typeface="Times New Roman"/>
                          <a:cs typeface="Arial"/>
                        </a:rPr>
                        <a:t>1</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b="1" kern="1200" dirty="0" smtClean="0">
                          <a:solidFill>
                            <a:srgbClr val="000000"/>
                          </a:solidFill>
                          <a:effectLst/>
                          <a:latin typeface="Calibri" panose="020F0502020204030204" pitchFamily="34" charset="0"/>
                          <a:ea typeface="Calibri"/>
                          <a:cs typeface="Arial"/>
                        </a:rPr>
                        <a:t>18,00</a:t>
                      </a:r>
                      <a:endParaRPr lang="pl-PL" sz="1000" b="1"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b="1" kern="1200" dirty="0" smtClean="0">
                          <a:solidFill>
                            <a:srgbClr val="000000"/>
                          </a:solidFill>
                          <a:effectLst/>
                          <a:latin typeface="Calibri" panose="020F0502020204030204" pitchFamily="34" charset="0"/>
                          <a:ea typeface="Calibri"/>
                          <a:cs typeface="Arial"/>
                        </a:rPr>
                        <a:t>72,00</a:t>
                      </a:r>
                      <a:endParaRPr lang="pl-PL" sz="1000" b="1" dirty="0">
                        <a:effectLst/>
                        <a:latin typeface="Calibri" panose="020F0502020204030204" pitchFamily="34" charset="0"/>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dirty="0">
                          <a:solidFill>
                            <a:srgbClr val="000000"/>
                          </a:solidFill>
                          <a:effectLst/>
                          <a:latin typeface="Calibri"/>
                          <a:ea typeface="Times New Roman"/>
                          <a:cs typeface="Arial"/>
                        </a:rPr>
                        <a:t>2</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panose="020F0502020204030204" pitchFamily="34" charset="0"/>
                          <a:ea typeface="Times New Roman"/>
                          <a:cs typeface="Arial"/>
                        </a:rPr>
                        <a:t>36,00</a:t>
                      </a:r>
                      <a:endParaRPr lang="pl-PL" sz="1000"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panose="020F0502020204030204" pitchFamily="34" charset="0"/>
                          <a:ea typeface="Calibri"/>
                          <a:cs typeface="Arial"/>
                        </a:rPr>
                        <a:t>144,00</a:t>
                      </a:r>
                      <a:endParaRPr lang="pl-PL" sz="1000" dirty="0">
                        <a:effectLst/>
                        <a:latin typeface="Calibri" panose="020F0502020204030204" pitchFamily="34" charset="0"/>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dirty="0">
                          <a:solidFill>
                            <a:srgbClr val="000000"/>
                          </a:solidFill>
                          <a:effectLst/>
                          <a:latin typeface="Calibri"/>
                          <a:ea typeface="Times New Roman"/>
                          <a:cs typeface="Arial"/>
                        </a:rPr>
                        <a:t>3</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panose="020F0502020204030204" pitchFamily="34" charset="0"/>
                          <a:ea typeface="Calibri"/>
                          <a:cs typeface="Arial"/>
                        </a:rPr>
                        <a:t>53,00</a:t>
                      </a:r>
                      <a:endParaRPr lang="pl-PL" sz="1000"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panose="020F0502020204030204" pitchFamily="34" charset="0"/>
                          <a:ea typeface="Calibri"/>
                          <a:cs typeface="Arial"/>
                        </a:rPr>
                        <a:t>212,00</a:t>
                      </a:r>
                      <a:endParaRPr lang="pl-PL" sz="1000" dirty="0">
                        <a:effectLst/>
                        <a:latin typeface="Calibri" panose="020F0502020204030204" pitchFamily="34" charset="0"/>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2">
                <a:tc>
                  <a:txBody>
                    <a:bodyPr/>
                    <a:lstStyle/>
                    <a:p>
                      <a:pPr algn="ctr" fontAlgn="b">
                        <a:lnSpc>
                          <a:spcPts val="1715"/>
                        </a:lnSpc>
                        <a:spcAft>
                          <a:spcPts val="0"/>
                        </a:spcAft>
                      </a:pPr>
                      <a:r>
                        <a:rPr lang="pl-PL" sz="1100" kern="1200">
                          <a:solidFill>
                            <a:srgbClr val="000000"/>
                          </a:solidFill>
                          <a:effectLst/>
                          <a:latin typeface="Calibri"/>
                          <a:ea typeface="Times New Roman"/>
                          <a:cs typeface="Arial"/>
                        </a:rPr>
                        <a:t>4</a:t>
                      </a:r>
                      <a:endParaRPr lang="pl-PL" sz="1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panose="020F0502020204030204" pitchFamily="34" charset="0"/>
                          <a:ea typeface="Calibri"/>
                          <a:cs typeface="Arial"/>
                        </a:rPr>
                        <a:t>69,00</a:t>
                      </a:r>
                      <a:endParaRPr lang="pl-PL" sz="1000"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panose="020F0502020204030204" pitchFamily="34" charset="0"/>
                          <a:ea typeface="Calibri"/>
                          <a:cs typeface="Arial"/>
                        </a:rPr>
                        <a:t>276,00</a:t>
                      </a:r>
                      <a:endParaRPr lang="pl-PL" sz="1000" dirty="0">
                        <a:effectLst/>
                        <a:latin typeface="Calibri" panose="020F0502020204030204" pitchFamily="34" charset="0"/>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809">
                <a:tc>
                  <a:txBody>
                    <a:bodyPr/>
                    <a:lstStyle/>
                    <a:p>
                      <a:pPr algn="ctr" fontAlgn="b">
                        <a:lnSpc>
                          <a:spcPts val="1715"/>
                        </a:lnSpc>
                        <a:spcAft>
                          <a:spcPts val="0"/>
                        </a:spcAft>
                      </a:pPr>
                      <a:r>
                        <a:rPr lang="pl-PL" sz="1100" kern="1200">
                          <a:solidFill>
                            <a:srgbClr val="000000"/>
                          </a:solidFill>
                          <a:effectLst/>
                          <a:latin typeface="Calibri"/>
                          <a:ea typeface="Times New Roman"/>
                          <a:cs typeface="Arial"/>
                        </a:rPr>
                        <a:t>5</a:t>
                      </a:r>
                      <a:endParaRPr lang="pl-PL" sz="100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kern="1200" dirty="0" smtClean="0">
                          <a:solidFill>
                            <a:srgbClr val="000000"/>
                          </a:solidFill>
                          <a:effectLst/>
                          <a:latin typeface="Calibri" panose="020F0502020204030204" pitchFamily="34" charset="0"/>
                          <a:ea typeface="Calibri"/>
                          <a:cs typeface="Arial"/>
                        </a:rPr>
                        <a:t>79,00</a:t>
                      </a:r>
                      <a:endParaRPr lang="pl-PL" sz="1000"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kern="1200" dirty="0" smtClean="0">
                          <a:solidFill>
                            <a:srgbClr val="000000"/>
                          </a:solidFill>
                          <a:effectLst/>
                          <a:latin typeface="Calibri" panose="020F0502020204030204" pitchFamily="34" charset="0"/>
                          <a:ea typeface="Calibri"/>
                          <a:cs typeface="Arial"/>
                        </a:rPr>
                        <a:t>316,00</a:t>
                      </a:r>
                      <a:endParaRPr lang="pl-PL" sz="1000" dirty="0">
                        <a:effectLst/>
                        <a:latin typeface="Calibri" panose="020F0502020204030204" pitchFamily="34" charset="0"/>
                        <a:ea typeface="Calibri"/>
                        <a:cs typeface="Times New Roman"/>
                      </a:endParaRP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0">
                <a:tc>
                  <a:txBody>
                    <a:bodyPr/>
                    <a:lstStyle/>
                    <a:p>
                      <a:pPr algn="ctr" fontAlgn="b">
                        <a:lnSpc>
                          <a:spcPts val="1715"/>
                        </a:lnSpc>
                        <a:spcAft>
                          <a:spcPts val="0"/>
                        </a:spcAft>
                      </a:pPr>
                      <a:r>
                        <a:rPr lang="pl-PL" sz="1100" kern="1200" dirty="0" smtClean="0">
                          <a:solidFill>
                            <a:srgbClr val="000000"/>
                          </a:solidFill>
                          <a:effectLst/>
                          <a:latin typeface="Cambria"/>
                          <a:ea typeface="Times New Roman"/>
                          <a:cs typeface="Arial"/>
                        </a:rPr>
                        <a:t>6 </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b="0" kern="1200" dirty="0" smtClean="0">
                          <a:solidFill>
                            <a:srgbClr val="000000"/>
                          </a:solidFill>
                          <a:effectLst/>
                          <a:latin typeface="Calibri" panose="020F0502020204030204" pitchFamily="34" charset="0"/>
                          <a:ea typeface="Calibri"/>
                          <a:cs typeface="Arial"/>
                        </a:rPr>
                        <a:t>84,00</a:t>
                      </a:r>
                      <a:endParaRPr lang="pl-PL" sz="1000" b="0"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b="0" kern="1200" dirty="0" smtClean="0">
                          <a:solidFill>
                            <a:srgbClr val="000000"/>
                          </a:solidFill>
                          <a:effectLst/>
                          <a:latin typeface="Calibri" panose="020F0502020204030204" pitchFamily="34" charset="0"/>
                          <a:ea typeface="Calibri"/>
                          <a:cs typeface="Arial"/>
                        </a:rPr>
                        <a:t>336,00</a:t>
                      </a: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650">
                <a:tc>
                  <a:txBody>
                    <a:bodyPr/>
                    <a:lstStyle/>
                    <a:p>
                      <a:pPr algn="ctr" fontAlgn="b">
                        <a:lnSpc>
                          <a:spcPts val="1715"/>
                        </a:lnSpc>
                        <a:spcAft>
                          <a:spcPts val="0"/>
                        </a:spcAft>
                      </a:pPr>
                      <a:r>
                        <a:rPr lang="pl-PL" sz="1000" dirty="0" smtClean="0">
                          <a:effectLst/>
                          <a:latin typeface="Calibri"/>
                          <a:ea typeface="Calibri"/>
                          <a:cs typeface="Times New Roman"/>
                        </a:rPr>
                        <a:t>Więcej niż 6 osób</a:t>
                      </a:r>
                      <a:endParaRPr lang="pl-PL" sz="1000" dirty="0">
                        <a:effectLst/>
                        <a:latin typeface="Calibri"/>
                        <a:ea typeface="Calibri"/>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715"/>
                        </a:lnSpc>
                        <a:spcAft>
                          <a:spcPts val="0"/>
                        </a:spcAft>
                      </a:pPr>
                      <a:r>
                        <a:rPr lang="pl-PL" sz="1000" b="1" dirty="0" smtClean="0">
                          <a:effectLst/>
                          <a:latin typeface="Calibri" panose="020F0502020204030204" pitchFamily="34" charset="0"/>
                          <a:ea typeface="Calibri"/>
                          <a:cs typeface="Times New Roman"/>
                        </a:rPr>
                        <a:t>88,00</a:t>
                      </a:r>
                      <a:endParaRPr lang="pl-PL" sz="1000" b="1" dirty="0">
                        <a:effectLst/>
                        <a:latin typeface="Calibri" panose="020F0502020204030204" pitchFamily="34" charset="0"/>
                        <a:ea typeface="Calibri"/>
                        <a:cs typeface="Times New Roman"/>
                      </a:endParaRPr>
                    </a:p>
                  </a:txBody>
                  <a:tcPr marL="9737" marR="9737" marT="8019"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00"/>
                        </a:lnSpc>
                        <a:spcAft>
                          <a:spcPts val="0"/>
                        </a:spcAft>
                      </a:pPr>
                      <a:r>
                        <a:rPr lang="pl-PL" sz="1000" b="1" kern="1200" dirty="0" smtClean="0">
                          <a:solidFill>
                            <a:srgbClr val="000000"/>
                          </a:solidFill>
                          <a:effectLst/>
                          <a:latin typeface="Calibri" panose="020F0502020204030204" pitchFamily="34" charset="0"/>
                          <a:ea typeface="Calibri"/>
                          <a:cs typeface="Arial"/>
                        </a:rPr>
                        <a:t>352,00</a:t>
                      </a:r>
                    </a:p>
                  </a:txBody>
                  <a:tcPr marL="8592" marR="8592" marT="859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0312" y="571795"/>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13979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t>6</a:t>
            </a:fld>
            <a:endParaRPr lang="pl-PL"/>
          </a:p>
        </p:txBody>
      </p:sp>
      <p:sp>
        <p:nvSpPr>
          <p:cNvPr id="2" name="Tytuł 1"/>
          <p:cNvSpPr>
            <a:spLocks noGrp="1"/>
          </p:cNvSpPr>
          <p:nvPr>
            <p:ph type="title"/>
          </p:nvPr>
        </p:nvSpPr>
        <p:spPr>
          <a:xfrm>
            <a:off x="795793" y="562581"/>
            <a:ext cx="6512511" cy="1143000"/>
          </a:xfrm>
        </p:spPr>
        <p:txBody>
          <a:bodyPr>
            <a:normAutofit/>
          </a:bodyPr>
          <a:lstStyle/>
          <a:p>
            <a:pPr algn="ctr"/>
            <a:r>
              <a:rPr lang="pl-PL" sz="1800" b="1" dirty="0" smtClean="0">
                <a:solidFill>
                  <a:schemeClr val="tx2"/>
                </a:solidFill>
                <a:latin typeface="Calibri"/>
                <a:ea typeface="Calibri"/>
                <a:cs typeface="Times New Roman"/>
              </a:rPr>
              <a:t>Stawki </a:t>
            </a:r>
            <a:r>
              <a:rPr lang="pl-PL" sz="1800" b="1" dirty="0">
                <a:solidFill>
                  <a:schemeClr val="tx2"/>
                </a:solidFill>
                <a:latin typeface="Calibri"/>
                <a:ea typeface="Calibri"/>
                <a:cs typeface="Times New Roman"/>
              </a:rPr>
              <a:t>OPŁATY ZA GOSPODAROWANIE </a:t>
            </a:r>
            <a:br>
              <a:rPr lang="pl-PL" sz="1800" b="1" dirty="0">
                <a:solidFill>
                  <a:schemeClr val="tx2"/>
                </a:solidFill>
                <a:latin typeface="Calibri"/>
                <a:ea typeface="Calibri"/>
                <a:cs typeface="Times New Roman"/>
              </a:rPr>
            </a:br>
            <a:r>
              <a:rPr lang="pl-PL" sz="1800" b="1" dirty="0">
                <a:solidFill>
                  <a:schemeClr val="tx2"/>
                </a:solidFill>
                <a:latin typeface="Calibri"/>
                <a:ea typeface="Calibri"/>
                <a:cs typeface="Times New Roman"/>
              </a:rPr>
              <a:t>ODPADAMI KOMUNALNYMI w roku </a:t>
            </a:r>
            <a:r>
              <a:rPr lang="pl-PL" sz="1800" b="1" dirty="0" smtClean="0">
                <a:solidFill>
                  <a:schemeClr val="tx2"/>
                </a:solidFill>
                <a:latin typeface="Calibri"/>
                <a:ea typeface="Calibri"/>
                <a:cs typeface="Times New Roman"/>
              </a:rPr>
              <a:t>2020 r</a:t>
            </a:r>
            <a:r>
              <a:rPr lang="pl-PL" sz="2400" b="1" dirty="0" smtClean="0">
                <a:solidFill>
                  <a:schemeClr val="tx2"/>
                </a:solidFill>
                <a:latin typeface="Calibri"/>
                <a:ea typeface="Calibri"/>
                <a:cs typeface="Times New Roman"/>
              </a:rPr>
              <a:t>.</a:t>
            </a:r>
            <a:endParaRPr lang="pl-PL" sz="2400" dirty="0">
              <a:solidFill>
                <a:schemeClr val="tx2"/>
              </a:solidFill>
            </a:endParaRPr>
          </a:p>
        </p:txBody>
      </p:sp>
      <p:sp>
        <p:nvSpPr>
          <p:cNvPr id="3" name="Symbol zastępczy zawartości 2"/>
          <p:cNvSpPr>
            <a:spLocks noGrp="1"/>
          </p:cNvSpPr>
          <p:nvPr>
            <p:ph sz="quarter" idx="13"/>
          </p:nvPr>
        </p:nvSpPr>
        <p:spPr>
          <a:xfrm>
            <a:off x="1259632" y="2276872"/>
            <a:ext cx="6400800" cy="2808312"/>
          </a:xfrm>
        </p:spPr>
        <p:txBody>
          <a:bodyPr>
            <a:normAutofit fontScale="92500" lnSpcReduction="20000"/>
          </a:bodyPr>
          <a:lstStyle/>
          <a:p>
            <a:pPr>
              <a:buFontTx/>
              <a:buChar char="-"/>
            </a:pPr>
            <a:endParaRPr lang="pl-PL" dirty="0" smtClean="0"/>
          </a:p>
          <a:p>
            <a:pPr marL="0" indent="0">
              <a:buNone/>
            </a:pPr>
            <a:endParaRPr lang="pl-PL" sz="2000" dirty="0" smtClean="0"/>
          </a:p>
          <a:p>
            <a:pPr marL="0" indent="0" algn="just">
              <a:buNone/>
            </a:pPr>
            <a:r>
              <a:rPr lang="pl-PL" sz="2000" dirty="0" smtClean="0"/>
              <a:t>Podjęta uchwała dopuszcza obniżenie opłaty podstawowej o kwotę </a:t>
            </a:r>
            <a:r>
              <a:rPr lang="pl-PL" sz="2000" b="1" dirty="0" smtClean="0"/>
              <a:t>1</a:t>
            </a:r>
            <a:r>
              <a:rPr lang="pl-PL" sz="2000" dirty="0" smtClean="0"/>
              <a:t> złotych tj. do kwoty </a:t>
            </a:r>
            <a:br>
              <a:rPr lang="pl-PL" sz="2000" dirty="0" smtClean="0"/>
            </a:br>
            <a:r>
              <a:rPr lang="pl-PL" sz="2000" b="1" dirty="0" smtClean="0"/>
              <a:t>17.00</a:t>
            </a:r>
            <a:r>
              <a:rPr lang="pl-PL" sz="2000" dirty="0" smtClean="0"/>
              <a:t> złotych, pod warunkiem złożenia deklaracji </a:t>
            </a:r>
            <a:br>
              <a:rPr lang="pl-PL" sz="2000" dirty="0" smtClean="0"/>
            </a:br>
            <a:r>
              <a:rPr lang="pl-PL" sz="2000" dirty="0" smtClean="0"/>
              <a:t>o kompostowaniu odpadów  BIO.  </a:t>
            </a:r>
          </a:p>
          <a:p>
            <a:pPr marL="0" indent="0" algn="just">
              <a:buNone/>
            </a:pPr>
            <a:r>
              <a:rPr lang="pl-PL" sz="2000" dirty="0" smtClean="0"/>
              <a:t>Opłata podwyższona stanowi iloczyn czterokrotności stawki podstawowej (na dzień 31.12.2020 r. stawka podwyższona nie została naliczona żadnemu </a:t>
            </a:r>
            <a:br>
              <a:rPr lang="pl-PL" sz="2000" dirty="0" smtClean="0"/>
            </a:br>
            <a:r>
              <a:rPr lang="pl-PL" sz="2000" dirty="0" smtClean="0"/>
              <a:t>z mieszkańców) </a:t>
            </a:r>
          </a:p>
          <a:p>
            <a:pPr marL="0" indent="0"/>
            <a:endParaRPr lang="pl-PL" dirty="0" smtClean="0"/>
          </a:p>
          <a:p>
            <a:pPr marL="0" indent="0"/>
            <a:endParaRPr lang="pl-PL" dirty="0"/>
          </a:p>
        </p:txBody>
      </p:sp>
      <p:pic>
        <p:nvPicPr>
          <p:cNvPr id="6"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502449"/>
            <a:ext cx="1368152" cy="910327"/>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C:\Users\dubiel\Desktop\Nowy folder\paragraf .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68" y="502449"/>
            <a:ext cx="780073" cy="11875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9557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numeru slajdu 4"/>
          <p:cNvSpPr>
            <a:spLocks noGrp="1"/>
          </p:cNvSpPr>
          <p:nvPr>
            <p:ph type="sldNum" sz="quarter" idx="12"/>
          </p:nvPr>
        </p:nvSpPr>
        <p:spPr/>
        <p:txBody>
          <a:bodyPr>
            <a:normAutofit/>
          </a:bodyPr>
          <a:lstStyle/>
          <a:p>
            <a:fld id="{80CBED3D-F8F8-45FD-AD52-26F713017ECD}" type="slidenum">
              <a:rPr lang="pl-PL" smtClean="0"/>
              <a:t>7</a:t>
            </a:fld>
            <a:endParaRPr lang="pl-PL"/>
          </a:p>
        </p:txBody>
      </p:sp>
      <p:sp>
        <p:nvSpPr>
          <p:cNvPr id="2" name="Tytuł 1"/>
          <p:cNvSpPr>
            <a:spLocks noGrp="1"/>
          </p:cNvSpPr>
          <p:nvPr>
            <p:ph type="title"/>
          </p:nvPr>
        </p:nvSpPr>
        <p:spPr>
          <a:xfrm>
            <a:off x="822960" y="365760"/>
            <a:ext cx="7520940" cy="686976"/>
          </a:xfrm>
        </p:spPr>
        <p:txBody>
          <a:bodyPr>
            <a:normAutofit fontScale="90000"/>
          </a:bodyPr>
          <a:lstStyle/>
          <a:p>
            <a:pPr algn="ctr"/>
            <a:r>
              <a:rPr lang="pl-PL" sz="2400" b="1" dirty="0" smtClean="0">
                <a:solidFill>
                  <a:srgbClr val="000000"/>
                </a:solidFill>
                <a:latin typeface="Calibri"/>
                <a:ea typeface="Calibri"/>
                <a:cs typeface="Times New Roman"/>
              </a:rPr>
              <a:t/>
            </a:r>
            <a:br>
              <a:rPr lang="pl-PL" sz="2400" b="1" dirty="0" smtClean="0">
                <a:solidFill>
                  <a:srgbClr val="000000"/>
                </a:solidFill>
                <a:latin typeface="Calibri"/>
                <a:ea typeface="Calibri"/>
                <a:cs typeface="Times New Roman"/>
              </a:rPr>
            </a:br>
            <a:r>
              <a:rPr lang="pl-PL" sz="2000" b="1" dirty="0" smtClean="0">
                <a:solidFill>
                  <a:schemeClr val="tx2"/>
                </a:solidFill>
                <a:latin typeface="Calibri"/>
                <a:ea typeface="Calibri"/>
                <a:cs typeface="Times New Roman"/>
              </a:rPr>
              <a:t>STAWKA </a:t>
            </a:r>
            <a:r>
              <a:rPr lang="pl-PL" sz="2000" b="1" dirty="0">
                <a:solidFill>
                  <a:schemeClr val="tx2"/>
                </a:solidFill>
                <a:latin typeface="Calibri"/>
                <a:ea typeface="Calibri"/>
                <a:cs typeface="Times New Roman"/>
              </a:rPr>
              <a:t>OPŁATY ZA GOSPODAROWANIE </a:t>
            </a:r>
            <a:br>
              <a:rPr lang="pl-PL" sz="2000" b="1" dirty="0">
                <a:solidFill>
                  <a:schemeClr val="tx2"/>
                </a:solidFill>
                <a:latin typeface="Calibri"/>
                <a:ea typeface="Calibri"/>
                <a:cs typeface="Times New Roman"/>
              </a:rPr>
            </a:br>
            <a:r>
              <a:rPr lang="pl-PL" sz="2000" b="1" dirty="0">
                <a:solidFill>
                  <a:schemeClr val="tx2"/>
                </a:solidFill>
                <a:latin typeface="Calibri"/>
                <a:ea typeface="Calibri"/>
                <a:cs typeface="Times New Roman"/>
              </a:rPr>
              <a:t>ODPADAMI KOMUNALNYMI </a:t>
            </a:r>
            <a:r>
              <a:rPr lang="pl-PL" sz="2000" b="1" dirty="0" smtClean="0">
                <a:solidFill>
                  <a:schemeClr val="tx2"/>
                </a:solidFill>
                <a:latin typeface="Calibri"/>
                <a:ea typeface="Calibri"/>
                <a:cs typeface="Times New Roman"/>
              </a:rPr>
              <a:t>W ROKU 2020 r., c.d</a:t>
            </a:r>
            <a:r>
              <a:rPr lang="pl-PL" sz="2000" b="1" dirty="0">
                <a:solidFill>
                  <a:schemeClr val="tx2"/>
                </a:solidFill>
                <a:latin typeface="Calibri"/>
                <a:ea typeface="Calibri"/>
                <a:cs typeface="Times New Roman"/>
              </a:rPr>
              <a:t>.</a:t>
            </a:r>
            <a:r>
              <a:rPr lang="pl-PL" sz="2400" dirty="0">
                <a:solidFill>
                  <a:srgbClr val="000000"/>
                </a:solidFill>
                <a:latin typeface="Calibri"/>
                <a:ea typeface="Calibri"/>
                <a:cs typeface="Times New Roman"/>
              </a:rPr>
              <a:t/>
            </a:r>
            <a:br>
              <a:rPr lang="pl-PL" sz="2400" dirty="0">
                <a:solidFill>
                  <a:srgbClr val="000000"/>
                </a:solidFill>
                <a:latin typeface="Calibri"/>
                <a:ea typeface="Calibri"/>
                <a:cs typeface="Times New Roman"/>
              </a:rPr>
            </a:br>
            <a:endParaRPr lang="pl-PL" dirty="0"/>
          </a:p>
        </p:txBody>
      </p:sp>
      <p:sp>
        <p:nvSpPr>
          <p:cNvPr id="3" name="Symbol zastępczy zawartości 2"/>
          <p:cNvSpPr>
            <a:spLocks noGrp="1"/>
          </p:cNvSpPr>
          <p:nvPr>
            <p:ph sz="quarter" idx="13"/>
          </p:nvPr>
        </p:nvSpPr>
        <p:spPr>
          <a:xfrm>
            <a:off x="467544" y="1149515"/>
            <a:ext cx="8229600" cy="5087797"/>
          </a:xfrm>
        </p:spPr>
        <p:txBody>
          <a:bodyPr>
            <a:normAutofit/>
          </a:bodyPr>
          <a:lstStyle/>
          <a:p>
            <a:pPr marL="114300" indent="0">
              <a:buNone/>
            </a:pPr>
            <a:endParaRPr lang="pl-PL" sz="1800" dirty="0"/>
          </a:p>
          <a:p>
            <a:pPr marL="719138" indent="0">
              <a:buNone/>
            </a:pPr>
            <a:r>
              <a:rPr lang="pl-PL" sz="1800" dirty="0" smtClean="0"/>
              <a:t>Wysokość </a:t>
            </a:r>
            <a:r>
              <a:rPr lang="pl-PL" sz="1800" dirty="0"/>
              <a:t>opłat w przypadku </a:t>
            </a:r>
            <a:r>
              <a:rPr lang="pl-PL" sz="1800" b="1" dirty="0"/>
              <a:t>nieruchomości </a:t>
            </a:r>
            <a:r>
              <a:rPr lang="pl-PL" sz="1800" b="1" dirty="0" smtClean="0"/>
              <a:t>niezamieszkałych</a:t>
            </a:r>
          </a:p>
          <a:p>
            <a:pPr marL="719138" indent="0">
              <a:buNone/>
            </a:pPr>
            <a:r>
              <a:rPr lang="pl-PL" sz="1800" dirty="0" smtClean="0"/>
              <a:t>uzależniona </a:t>
            </a:r>
            <a:r>
              <a:rPr lang="pl-PL" sz="1800" dirty="0"/>
              <a:t>jest od ilości i wielkości zadeklarowanych worków </a:t>
            </a:r>
            <a:r>
              <a:rPr lang="pl-PL" sz="1800" dirty="0" smtClean="0"/>
              <a:t>lub </a:t>
            </a:r>
            <a:r>
              <a:rPr lang="pl-PL" sz="1800" dirty="0"/>
              <a:t>pojemników.  </a:t>
            </a:r>
            <a:r>
              <a:rPr lang="pl-PL" sz="1800" dirty="0" smtClean="0"/>
              <a:t>( nie ma zmian w stosunku do roku 2019 ) </a:t>
            </a:r>
            <a:endParaRPr lang="pl-PL" sz="1800" dirty="0"/>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800" dirty="0" smtClean="0">
              <a:latin typeface="Calibri" panose="020F0502020204030204" pitchFamily="34" charset="0"/>
            </a:endParaRPr>
          </a:p>
          <a:p>
            <a:pPr marL="114300" indent="0">
              <a:buNone/>
            </a:pPr>
            <a:endParaRPr lang="pl-PL" sz="1400" dirty="0" smtClean="0"/>
          </a:p>
          <a:p>
            <a:endParaRPr lang="pl-PL" sz="1800" dirty="0"/>
          </a:p>
        </p:txBody>
      </p:sp>
      <p:graphicFrame>
        <p:nvGraphicFramePr>
          <p:cNvPr id="8" name="Tabela 7"/>
          <p:cNvGraphicFramePr>
            <a:graphicFrameLocks noGrp="1"/>
          </p:cNvGraphicFramePr>
          <p:nvPr>
            <p:extLst>
              <p:ext uri="{D42A27DB-BD31-4B8C-83A1-F6EECF244321}">
                <p14:modId xmlns:p14="http://schemas.microsoft.com/office/powerpoint/2010/main" val="3898376283"/>
              </p:ext>
            </p:extLst>
          </p:nvPr>
        </p:nvGraphicFramePr>
        <p:xfrm>
          <a:off x="1259632" y="2780928"/>
          <a:ext cx="6984776" cy="3240360"/>
        </p:xfrm>
        <a:graphic>
          <a:graphicData uri="http://schemas.openxmlformats.org/drawingml/2006/table">
            <a:tbl>
              <a:tblPr/>
              <a:tblGrid>
                <a:gridCol w="1680234"/>
                <a:gridCol w="2652271"/>
                <a:gridCol w="2652271"/>
              </a:tblGrid>
              <a:tr h="431904">
                <a:tc>
                  <a:txBody>
                    <a:bodyPr/>
                    <a:lstStyle/>
                    <a:p>
                      <a:pPr algn="ctr" fontAlgn="ctr">
                        <a:lnSpc>
                          <a:spcPts val="1540"/>
                        </a:lnSpc>
                        <a:spcAft>
                          <a:spcPts val="0"/>
                        </a:spcAft>
                      </a:pP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b="1" kern="1200" dirty="0" smtClean="0">
                          <a:solidFill>
                            <a:srgbClr val="000000"/>
                          </a:solidFill>
                          <a:effectLst/>
                          <a:latin typeface="Calibri"/>
                          <a:ea typeface="Calibri"/>
                          <a:cs typeface="Arial"/>
                        </a:rPr>
                        <a:t>STAWKA</a:t>
                      </a:r>
                      <a:r>
                        <a:rPr lang="pl-PL" sz="1200" b="1" kern="1200" baseline="0" dirty="0" smtClean="0">
                          <a:solidFill>
                            <a:srgbClr val="000000"/>
                          </a:solidFill>
                          <a:effectLst/>
                          <a:latin typeface="Calibri"/>
                          <a:ea typeface="Calibri"/>
                          <a:cs typeface="Arial"/>
                        </a:rPr>
                        <a:t> PODSTAWOWA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b="1" kern="1200" dirty="0" smtClean="0">
                          <a:solidFill>
                            <a:srgbClr val="000000"/>
                          </a:solidFill>
                          <a:effectLst/>
                          <a:latin typeface="Calibri"/>
                          <a:ea typeface="Calibri"/>
                          <a:cs typeface="Arial"/>
                        </a:rPr>
                        <a:t>OPŁATA</a:t>
                      </a:r>
                      <a:r>
                        <a:rPr lang="pl-PL" sz="1100" b="1" kern="1200" baseline="0" dirty="0" smtClean="0">
                          <a:solidFill>
                            <a:srgbClr val="000000"/>
                          </a:solidFill>
                          <a:effectLst/>
                          <a:latin typeface="Calibri"/>
                          <a:ea typeface="Calibri"/>
                          <a:cs typeface="Arial"/>
                        </a:rPr>
                        <a:t> PODWYŻSZONA </a:t>
                      </a:r>
                    </a:p>
                    <a:p>
                      <a:pPr algn="ctr" fontAlgn="ctr">
                        <a:lnSpc>
                          <a:spcPts val="1540"/>
                        </a:lnSpc>
                        <a:spcAft>
                          <a:spcPts val="0"/>
                        </a:spcAft>
                      </a:pPr>
                      <a:r>
                        <a:rPr lang="pl-PL" sz="1100" b="1" kern="1200" baseline="0" dirty="0" smtClean="0">
                          <a:solidFill>
                            <a:srgbClr val="000000"/>
                          </a:solidFill>
                          <a:effectLst/>
                          <a:latin typeface="Calibri"/>
                          <a:ea typeface="Calibri"/>
                          <a:cs typeface="Arial"/>
                        </a:rPr>
                        <a:t>( BRAK SEGRAGACJI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1904">
                <a:tc>
                  <a:txBody>
                    <a:bodyPr/>
                    <a:lstStyle/>
                    <a:p>
                      <a:pPr algn="ctr" fontAlgn="ctr">
                        <a:lnSpc>
                          <a:spcPts val="1540"/>
                        </a:lnSpc>
                        <a:spcAft>
                          <a:spcPts val="0"/>
                        </a:spcAft>
                      </a:pPr>
                      <a:r>
                        <a:rPr lang="pl-PL" sz="1200" b="1" kern="1200" dirty="0">
                          <a:solidFill>
                            <a:srgbClr val="000000"/>
                          </a:solidFill>
                          <a:effectLst/>
                          <a:latin typeface="Calibri"/>
                          <a:ea typeface="Times New Roman"/>
                          <a:cs typeface="Arial"/>
                        </a:rPr>
                        <a:t>Rodzaj </a:t>
                      </a:r>
                      <a:r>
                        <a:rPr lang="pl-PL" sz="1200" b="1" kern="1200" dirty="0" smtClean="0">
                          <a:solidFill>
                            <a:srgbClr val="000000"/>
                          </a:solidFill>
                          <a:effectLst/>
                          <a:latin typeface="Calibri"/>
                          <a:ea typeface="Times New Roman"/>
                          <a:cs typeface="Arial"/>
                        </a:rPr>
                        <a:t>pojemnika lub worka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b="1" kern="1200" dirty="0">
                          <a:solidFill>
                            <a:srgbClr val="000000"/>
                          </a:solidFill>
                          <a:effectLst/>
                          <a:latin typeface="Calibri"/>
                          <a:ea typeface="Times New Roman"/>
                          <a:cs typeface="Arial"/>
                        </a:rPr>
                        <a:t>od </a:t>
                      </a:r>
                      <a:r>
                        <a:rPr lang="pl-PL" sz="1200" b="1" kern="1200" dirty="0" smtClean="0">
                          <a:solidFill>
                            <a:srgbClr val="000000"/>
                          </a:solidFill>
                          <a:effectLst/>
                          <a:latin typeface="Calibri"/>
                          <a:ea typeface="Times New Roman"/>
                          <a:cs typeface="Arial"/>
                        </a:rPr>
                        <a:t>01.11.2019 </a:t>
                      </a:r>
                      <a:r>
                        <a:rPr lang="pl-PL" sz="1200" b="1" kern="1200" dirty="0">
                          <a:solidFill>
                            <a:srgbClr val="000000"/>
                          </a:solidFill>
                          <a:effectLst/>
                          <a:latin typeface="Calibri"/>
                          <a:ea typeface="Times New Roman"/>
                          <a:cs typeface="Arial"/>
                        </a:rPr>
                        <a:t>r.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b="1" kern="1200" dirty="0">
                          <a:solidFill>
                            <a:srgbClr val="000000"/>
                          </a:solidFill>
                          <a:effectLst/>
                          <a:latin typeface="Calibri"/>
                          <a:ea typeface="Times New Roman"/>
                          <a:cs typeface="Arial"/>
                        </a:rPr>
                        <a:t>od </a:t>
                      </a:r>
                      <a:r>
                        <a:rPr lang="pl-PL" sz="1100" b="1" kern="1200" dirty="0" smtClean="0">
                          <a:solidFill>
                            <a:srgbClr val="000000"/>
                          </a:solidFill>
                          <a:effectLst/>
                          <a:latin typeface="Calibri"/>
                          <a:ea typeface="Times New Roman"/>
                          <a:cs typeface="Arial"/>
                        </a:rPr>
                        <a:t>01.11.2019 </a:t>
                      </a:r>
                      <a:r>
                        <a:rPr lang="pl-PL" sz="1100" b="1" kern="1200" dirty="0">
                          <a:solidFill>
                            <a:srgbClr val="000000"/>
                          </a:solidFill>
                          <a:effectLst/>
                          <a:latin typeface="Calibri"/>
                          <a:ea typeface="Times New Roman"/>
                          <a:cs typeface="Arial"/>
                        </a:rPr>
                        <a:t>r. </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120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Times New Roman"/>
                          <a:cs typeface="Arial"/>
                        </a:rPr>
                        <a:t>10,00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40,00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240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Times New Roman"/>
                          <a:cs typeface="Arial"/>
                        </a:rPr>
                        <a:t>20,00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80,00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1100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b="0" kern="1200" dirty="0" smtClean="0">
                          <a:solidFill>
                            <a:srgbClr val="000000"/>
                          </a:solidFill>
                          <a:effectLst/>
                          <a:latin typeface="Calibri"/>
                          <a:ea typeface="Times New Roman"/>
                          <a:cs typeface="Arial"/>
                        </a:rPr>
                        <a:t>50,00</a:t>
                      </a:r>
                      <a:endParaRPr lang="pl-PL" sz="1100" b="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b="0" kern="1200" dirty="0" smtClean="0">
                          <a:solidFill>
                            <a:srgbClr val="000000"/>
                          </a:solidFill>
                          <a:effectLst/>
                          <a:latin typeface="Calibri"/>
                          <a:ea typeface="Times New Roman"/>
                          <a:cs typeface="Arial"/>
                        </a:rPr>
                        <a:t>200,00</a:t>
                      </a:r>
                      <a:endParaRPr lang="pl-PL" sz="1100" b="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1500 l</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Times New Roman"/>
                          <a:cs typeface="Arial"/>
                        </a:rPr>
                        <a:t>70,00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350,00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dirty="0">
                          <a:solidFill>
                            <a:srgbClr val="000000"/>
                          </a:solidFill>
                          <a:effectLst/>
                          <a:latin typeface="Calibri"/>
                          <a:ea typeface="Times New Roman"/>
                          <a:cs typeface="Arial"/>
                        </a:rPr>
                        <a:t>2,5 </a:t>
                      </a:r>
                      <a:r>
                        <a:rPr lang="pl-PL" sz="1100" kern="1200" dirty="0" smtClean="0">
                          <a:solidFill>
                            <a:srgbClr val="000000"/>
                          </a:solidFill>
                          <a:effectLst/>
                          <a:latin typeface="Calibri"/>
                          <a:ea typeface="Times New Roman"/>
                          <a:cs typeface="Arial"/>
                        </a:rPr>
                        <a:t>m </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Calibri"/>
                          <a:cs typeface="Arial"/>
                        </a:rPr>
                        <a:t>120,00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Calibri"/>
                          <a:cs typeface="Arial"/>
                        </a:rPr>
                        <a:t>480,00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5,5 m</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lnSpc>
                          <a:spcPts val="1540"/>
                        </a:lnSpc>
                        <a:spcAft>
                          <a:spcPts val="0"/>
                        </a:spcAft>
                      </a:pPr>
                      <a:r>
                        <a:rPr lang="pl-PL" sz="1200" kern="1200" dirty="0" smtClean="0">
                          <a:solidFill>
                            <a:srgbClr val="000000"/>
                          </a:solidFill>
                          <a:effectLst/>
                          <a:latin typeface="Calibri"/>
                          <a:ea typeface="Calibri"/>
                          <a:cs typeface="Arial"/>
                        </a:rPr>
                        <a:t>250</a:t>
                      </a:r>
                      <a:r>
                        <a:rPr lang="pl-PL" sz="1200" kern="1200" baseline="0" dirty="0" smtClean="0">
                          <a:solidFill>
                            <a:srgbClr val="000000"/>
                          </a:solidFill>
                          <a:effectLst/>
                          <a:latin typeface="Calibri"/>
                          <a:ea typeface="Calibri"/>
                          <a:cs typeface="Arial"/>
                        </a:rPr>
                        <a:t>,00</a:t>
                      </a:r>
                      <a:endParaRPr lang="pl-PL" sz="1100" dirty="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Calibri"/>
                          <a:cs typeface="Arial"/>
                        </a:rPr>
                        <a:t>1000,00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7 m</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kern="1200" dirty="0" smtClean="0">
                          <a:solidFill>
                            <a:srgbClr val="000000"/>
                          </a:solidFill>
                          <a:effectLst/>
                          <a:latin typeface="Calibri"/>
                          <a:ea typeface="Calibri"/>
                          <a:cs typeface="Arial"/>
                        </a:rPr>
                        <a:t>330,00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Calibri"/>
                          <a:cs typeface="Arial"/>
                        </a:rPr>
                        <a:t>1320,00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069">
                <a:tc>
                  <a:txBody>
                    <a:bodyPr/>
                    <a:lstStyle/>
                    <a:p>
                      <a:pPr algn="ctr" fontAlgn="b">
                        <a:lnSpc>
                          <a:spcPts val="1540"/>
                        </a:lnSpc>
                        <a:spcAft>
                          <a:spcPts val="0"/>
                        </a:spcAft>
                      </a:pPr>
                      <a:r>
                        <a:rPr lang="pl-PL" sz="1100" kern="1200">
                          <a:solidFill>
                            <a:srgbClr val="000000"/>
                          </a:solidFill>
                          <a:effectLst/>
                          <a:latin typeface="Calibri"/>
                          <a:ea typeface="Times New Roman"/>
                          <a:cs typeface="Arial"/>
                        </a:rPr>
                        <a:t>10 m</a:t>
                      </a:r>
                      <a:endParaRPr lang="pl-PL" sz="1100">
                        <a:effectLst/>
                        <a:latin typeface="Calibri"/>
                        <a:ea typeface="Calibri"/>
                        <a:cs typeface="Times New Roman"/>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200" kern="1200" dirty="0" smtClean="0">
                          <a:solidFill>
                            <a:srgbClr val="000000"/>
                          </a:solidFill>
                          <a:effectLst/>
                          <a:latin typeface="Calibri"/>
                          <a:ea typeface="Calibri"/>
                          <a:cs typeface="Arial"/>
                        </a:rPr>
                        <a:t>450,00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lnSpc>
                          <a:spcPts val="1540"/>
                        </a:lnSpc>
                        <a:spcAft>
                          <a:spcPts val="0"/>
                        </a:spcAft>
                      </a:pPr>
                      <a:r>
                        <a:rPr lang="pl-PL" sz="1100" kern="1200" dirty="0" smtClean="0">
                          <a:solidFill>
                            <a:srgbClr val="000000"/>
                          </a:solidFill>
                          <a:effectLst/>
                          <a:latin typeface="Calibri"/>
                          <a:ea typeface="Times New Roman"/>
                          <a:cs typeface="Arial"/>
                        </a:rPr>
                        <a:t>1800,00</a:t>
                      </a:r>
                      <a:endParaRPr lang="pl-PL" sz="1100" dirty="0">
                        <a:effectLst/>
                        <a:latin typeface="Calibri"/>
                        <a:ea typeface="Calibri"/>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6" name="Picture 2" descr="C:\Users\dubiel\Desktop\Nowy folder\pieniądze .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52320" y="548680"/>
            <a:ext cx="1368152" cy="9103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3157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pPr/>
              <a:t>8</a:t>
            </a:fld>
            <a:endParaRPr lang="pl-PL" dirty="0"/>
          </a:p>
        </p:txBody>
      </p:sp>
      <p:sp>
        <p:nvSpPr>
          <p:cNvPr id="2" name="Tytuł 1"/>
          <p:cNvSpPr>
            <a:spLocks noGrp="1"/>
          </p:cNvSpPr>
          <p:nvPr>
            <p:ph type="title"/>
          </p:nvPr>
        </p:nvSpPr>
        <p:spPr>
          <a:xfrm>
            <a:off x="822960" y="365760"/>
            <a:ext cx="7520940" cy="542960"/>
          </a:xfrm>
        </p:spPr>
        <p:txBody>
          <a:bodyPr>
            <a:normAutofit/>
          </a:bodyPr>
          <a:lstStyle/>
          <a:p>
            <a:pPr algn="ctr"/>
            <a:r>
              <a:rPr lang="pl-PL" sz="2000" dirty="0" smtClean="0"/>
              <a:t>Deklaracje, Gospodarstwa domowe, punkty odbioru</a:t>
            </a:r>
            <a:endParaRPr lang="pl-PL" sz="2000" dirty="0"/>
          </a:p>
        </p:txBody>
      </p:sp>
      <p:sp>
        <p:nvSpPr>
          <p:cNvPr id="3" name="Symbol zastępczy zawartości 2"/>
          <p:cNvSpPr>
            <a:spLocks noGrp="1"/>
          </p:cNvSpPr>
          <p:nvPr>
            <p:ph sz="quarter" idx="13"/>
          </p:nvPr>
        </p:nvSpPr>
        <p:spPr>
          <a:xfrm>
            <a:off x="827584" y="980728"/>
            <a:ext cx="7520940" cy="5760640"/>
          </a:xfrm>
        </p:spPr>
        <p:txBody>
          <a:bodyPr>
            <a:normAutofit fontScale="40000" lnSpcReduction="20000"/>
          </a:bodyPr>
          <a:lstStyle/>
          <a:p>
            <a:pPr marL="0" indent="0" algn="ctr">
              <a:buNone/>
            </a:pPr>
            <a:r>
              <a:rPr lang="pl-PL" sz="1400" dirty="0" smtClean="0"/>
              <a:t>   </a:t>
            </a:r>
            <a:r>
              <a:rPr lang="pl-PL" sz="2200" dirty="0" smtClean="0"/>
              <a:t>Liczba płatników (stan na dzień   31.12.2020 r.) –  </a:t>
            </a:r>
            <a:r>
              <a:rPr lang="pl-PL" sz="2200" b="1" dirty="0" smtClean="0"/>
              <a:t>wynosi: 2 715 w roku  2019 - wynosiła  2 668</a:t>
            </a:r>
            <a:r>
              <a:rPr lang="pl-PL" b="1" dirty="0"/>
              <a:t> </a:t>
            </a:r>
            <a:r>
              <a:rPr lang="pl-PL" sz="2200" b="1" dirty="0" smtClean="0"/>
              <a:t> </a:t>
            </a:r>
            <a:r>
              <a:rPr lang="pl-PL" sz="2200" dirty="0" smtClean="0"/>
              <a:t>	</a:t>
            </a:r>
            <a:endParaRPr lang="pl-PL" sz="2200" dirty="0"/>
          </a:p>
          <a:p>
            <a:pPr marL="88900" indent="-88900" algn="ctr">
              <a:buNone/>
            </a:pPr>
            <a:r>
              <a:rPr lang="pl-PL" sz="2200" dirty="0" smtClean="0"/>
              <a:t>  Liczba </a:t>
            </a:r>
            <a:r>
              <a:rPr lang="pl-PL" sz="2200" dirty="0"/>
              <a:t>mieszkańców objętych systemem gospodarki  odpadami na </a:t>
            </a:r>
            <a:r>
              <a:rPr lang="pl-PL" sz="2200" dirty="0" smtClean="0"/>
              <a:t>podstawie złożonych </a:t>
            </a:r>
            <a:r>
              <a:rPr lang="pl-PL" sz="2200" dirty="0"/>
              <a:t>deklaracji ( stan na dzień </a:t>
            </a:r>
            <a:r>
              <a:rPr lang="pl-PL" sz="2200" dirty="0" smtClean="0"/>
              <a:t>31.12.2020 </a:t>
            </a:r>
            <a:r>
              <a:rPr lang="pl-PL" sz="2200" dirty="0"/>
              <a:t>r.) </a:t>
            </a:r>
            <a:endParaRPr lang="pl-PL" sz="2200" dirty="0" smtClean="0"/>
          </a:p>
          <a:p>
            <a:pPr marL="88900" indent="-88900" algn="ctr">
              <a:buNone/>
            </a:pPr>
            <a:r>
              <a:rPr lang="pl-PL" dirty="0"/>
              <a:t> </a:t>
            </a:r>
            <a:r>
              <a:rPr lang="pl-PL" dirty="0" smtClean="0"/>
              <a:t>  </a:t>
            </a:r>
            <a:r>
              <a:rPr lang="pl-PL" sz="2200" dirty="0" smtClean="0"/>
              <a:t>wynosi </a:t>
            </a:r>
            <a:r>
              <a:rPr lang="pl-PL" sz="2200" b="1" u="sng" dirty="0" smtClean="0"/>
              <a:t>11.082</a:t>
            </a:r>
            <a:r>
              <a:rPr lang="pl-PL" dirty="0" smtClean="0"/>
              <a:t>, dla porówna w roku  rok 2019 liczba mieszkańców na podstawie złożonych deklaracji wynosiła -</a:t>
            </a:r>
            <a:r>
              <a:rPr lang="pl-PL" b="1" dirty="0" smtClean="0"/>
              <a:t> </a:t>
            </a:r>
            <a:r>
              <a:rPr lang="pl-PL" sz="2200" b="1" u="sng" dirty="0" smtClean="0"/>
              <a:t>11.073. </a:t>
            </a:r>
            <a:endParaRPr lang="pl-PL" b="1" u="sng"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buNone/>
            </a:pPr>
            <a:endParaRPr lang="pl-PL" dirty="0"/>
          </a:p>
          <a:p>
            <a:pPr marL="0" indent="0">
              <a:buNone/>
            </a:pPr>
            <a:endParaRPr lang="pl-PL" dirty="0" smtClean="0"/>
          </a:p>
          <a:p>
            <a:pPr marL="0" indent="0" algn="ctr">
              <a:buNone/>
            </a:pPr>
            <a:endParaRPr lang="pl-PL" sz="1900" dirty="0" smtClean="0"/>
          </a:p>
          <a:p>
            <a:pPr marL="0" indent="0" algn="ctr">
              <a:buNone/>
            </a:pPr>
            <a:endParaRPr lang="pl-PL" sz="1900" dirty="0" smtClean="0"/>
          </a:p>
          <a:p>
            <a:pPr marL="0" indent="0" algn="ctr">
              <a:buNone/>
            </a:pPr>
            <a:endParaRPr lang="pl-PL" sz="1900" dirty="0" smtClean="0"/>
          </a:p>
          <a:p>
            <a:pPr marL="0" indent="0" algn="ctr">
              <a:buNone/>
            </a:pPr>
            <a:endParaRPr lang="pl-PL" sz="1900" dirty="0"/>
          </a:p>
          <a:p>
            <a:pPr marL="0" indent="0" algn="ctr">
              <a:buNone/>
            </a:pPr>
            <a:endParaRPr lang="pl-PL" sz="1900" dirty="0" smtClean="0"/>
          </a:p>
          <a:p>
            <a:pPr marL="0" indent="0" algn="ctr">
              <a:buNone/>
            </a:pPr>
            <a:endParaRPr lang="pl-PL" sz="1900" dirty="0" smtClean="0"/>
          </a:p>
          <a:p>
            <a:pPr marL="0" indent="0" algn="ctr">
              <a:buNone/>
            </a:pPr>
            <a:endParaRPr lang="pl-PL" sz="1900" dirty="0"/>
          </a:p>
          <a:p>
            <a:pPr marL="0" indent="0" algn="ctr">
              <a:buNone/>
            </a:pPr>
            <a:endParaRPr lang="pl-PL" sz="1900" dirty="0" smtClean="0"/>
          </a:p>
          <a:p>
            <a:pPr marL="0" indent="0" algn="ctr">
              <a:buNone/>
            </a:pPr>
            <a:r>
              <a:rPr lang="pl-PL" sz="2800" dirty="0" smtClean="0"/>
              <a:t>Liczba </a:t>
            </a:r>
            <a:r>
              <a:rPr lang="pl-PL" sz="2800" dirty="0"/>
              <a:t>mieszkańców gminy Pniewy </a:t>
            </a:r>
            <a:r>
              <a:rPr lang="pl-PL" sz="2800" dirty="0" smtClean="0"/>
              <a:t>wg. stanu </a:t>
            </a:r>
            <a:r>
              <a:rPr lang="pl-PL" sz="2800" dirty="0"/>
              <a:t>ewidencji ludności  </a:t>
            </a:r>
            <a:endParaRPr lang="pl-PL" sz="2800" dirty="0" smtClean="0"/>
          </a:p>
          <a:p>
            <a:pPr marL="0" indent="0" algn="ctr">
              <a:buNone/>
            </a:pPr>
            <a:r>
              <a:rPr lang="pl-PL" sz="2800" dirty="0" smtClean="0"/>
              <a:t>na </a:t>
            </a:r>
            <a:r>
              <a:rPr lang="pl-PL" sz="2800" dirty="0"/>
              <a:t>dzień </a:t>
            </a:r>
            <a:r>
              <a:rPr lang="pl-PL" sz="2800" dirty="0" smtClean="0"/>
              <a:t>31.12.2020 wynosiła 12 239  </a:t>
            </a:r>
            <a:endParaRPr lang="pl-PL" sz="2800" dirty="0"/>
          </a:p>
          <a:p>
            <a:pPr marL="0" indent="0" algn="ctr">
              <a:buNone/>
            </a:pPr>
            <a:r>
              <a:rPr lang="pl-PL" sz="2800" dirty="0" smtClean="0"/>
              <a:t> na dzień 31.12.2019 wynosiła </a:t>
            </a:r>
            <a:r>
              <a:rPr lang="pl-PL" sz="2800" dirty="0"/>
              <a:t>12 299 </a:t>
            </a:r>
          </a:p>
          <a:p>
            <a:pPr marL="0" indent="0" algn="ctr">
              <a:buNone/>
            </a:pPr>
            <a:endParaRPr lang="pl-PL" dirty="0" smtClean="0"/>
          </a:p>
          <a:p>
            <a:pPr marL="0" indent="0" algn="ctr">
              <a:buNone/>
            </a:pPr>
            <a:r>
              <a:rPr lang="pl-PL" dirty="0" smtClean="0"/>
              <a:t/>
            </a:r>
            <a:br>
              <a:rPr lang="pl-PL" dirty="0" smtClean="0"/>
            </a:br>
            <a:r>
              <a:rPr lang="pl-PL" dirty="0" smtClean="0"/>
              <a:t>	 </a:t>
            </a:r>
            <a:endParaRPr lang="pl-PL" u="sng" dirty="0" smtClean="0"/>
          </a:p>
          <a:p>
            <a:pPr marL="0" indent="0"/>
            <a:endParaRPr lang="pl-PL" u="sng" dirty="0" smtClean="0"/>
          </a:p>
          <a:p>
            <a:pPr marL="0" indent="0"/>
            <a:endParaRPr lang="pl-PL" dirty="0" smtClean="0"/>
          </a:p>
          <a:p>
            <a:pPr marL="0" indent="0"/>
            <a:endParaRPr lang="pl-PL" dirty="0"/>
          </a:p>
          <a:p>
            <a:endParaRPr lang="pl-PL" dirty="0"/>
          </a:p>
        </p:txBody>
      </p:sp>
      <p:graphicFrame>
        <p:nvGraphicFramePr>
          <p:cNvPr id="5" name="Tabela 4"/>
          <p:cNvGraphicFramePr>
            <a:graphicFrameLocks noGrp="1"/>
          </p:cNvGraphicFramePr>
          <p:nvPr>
            <p:extLst>
              <p:ext uri="{D42A27DB-BD31-4B8C-83A1-F6EECF244321}">
                <p14:modId xmlns:p14="http://schemas.microsoft.com/office/powerpoint/2010/main" val="2292867630"/>
              </p:ext>
            </p:extLst>
          </p:nvPr>
        </p:nvGraphicFramePr>
        <p:xfrm>
          <a:off x="1547664" y="1628800"/>
          <a:ext cx="6192688" cy="3733839"/>
        </p:xfrm>
        <a:graphic>
          <a:graphicData uri="http://schemas.openxmlformats.org/drawingml/2006/table">
            <a:tbl>
              <a:tblPr/>
              <a:tblGrid>
                <a:gridCol w="1549803"/>
                <a:gridCol w="1413293"/>
                <a:gridCol w="3229592"/>
              </a:tblGrid>
              <a:tr h="837650">
                <a:tc gridSpan="3">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pl-PL" sz="1800" b="1" i="0" u="none" strike="noStrike" dirty="0" smtClean="0">
                          <a:solidFill>
                            <a:srgbClr val="000000"/>
                          </a:solidFill>
                          <a:effectLst/>
                          <a:latin typeface="Calibri"/>
                        </a:rPr>
                        <a:t>NIERUCHOMOŚCI</a:t>
                      </a:r>
                      <a:r>
                        <a:rPr lang="pl-PL" sz="1800" b="1" i="0" u="none" strike="noStrike" baseline="0" dirty="0" smtClean="0">
                          <a:solidFill>
                            <a:srgbClr val="000000"/>
                          </a:solidFill>
                          <a:effectLst/>
                          <a:latin typeface="Calibri"/>
                        </a:rPr>
                        <a:t> ZAMIESZKAŁE – STAWKA PODSTAWOWA</a:t>
                      </a:r>
                      <a:endParaRPr lang="pl-PL" sz="1800" b="1"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pl-PL"/>
                    </a:p>
                  </a:txBody>
                  <a:tcPr/>
                </a:tc>
                <a:tc hMerge="1">
                  <a:txBody>
                    <a:bodyPr/>
                    <a:lstStyle/>
                    <a:p>
                      <a:endParaRPr lang="pl-PL"/>
                    </a:p>
                  </a:txBody>
                  <a:tcPr/>
                </a:tc>
              </a:tr>
              <a:tr h="257885">
                <a:tc rowSpan="2">
                  <a:txBody>
                    <a:bodyPr/>
                    <a:lstStyle/>
                    <a:p>
                      <a:pPr algn="ctr" fontAlgn="ctr"/>
                      <a:r>
                        <a:rPr lang="pl-PL" sz="1400" b="0" i="0" u="none" strike="noStrike" dirty="0">
                          <a:solidFill>
                            <a:srgbClr val="000000"/>
                          </a:solidFill>
                          <a:effectLst/>
                          <a:latin typeface="Calibri"/>
                        </a:rPr>
                        <a:t>Rodzaj </a:t>
                      </a:r>
                      <a:r>
                        <a:rPr lang="pl-PL" sz="1400" b="0" i="0" u="none" strike="noStrike" dirty="0" smtClean="0">
                          <a:solidFill>
                            <a:srgbClr val="000000"/>
                          </a:solidFill>
                          <a:effectLst/>
                          <a:latin typeface="Calibri"/>
                        </a:rPr>
                        <a:t>gospodarstwa</a:t>
                      </a:r>
                      <a:endParaRPr lang="pl-PL" sz="1400" b="0"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pl-PL" dirty="0" smtClean="0"/>
                        <a:t>Gmina Pniewy </a:t>
                      </a:r>
                      <a:endParaRPr lang="pl-PL" dirty="0"/>
                    </a:p>
                  </a:txBody>
                  <a:tcPr marL="7850" marR="7850" marT="78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l-PL"/>
                    </a:p>
                  </a:txBody>
                  <a:tcPr/>
                </a:tc>
              </a:tr>
              <a:tr h="509059">
                <a:tc vMerge="1">
                  <a:txBody>
                    <a:bodyPr/>
                    <a:lstStyle/>
                    <a:p>
                      <a:endParaRPr lang="pl-PL"/>
                    </a:p>
                  </a:txBody>
                  <a:tcPr/>
                </a:tc>
                <a:tc>
                  <a:txBody>
                    <a:bodyPr/>
                    <a:lstStyle/>
                    <a:p>
                      <a:pPr algn="ctr" fontAlgn="ctr"/>
                      <a:r>
                        <a:rPr lang="pl-PL" sz="1400" b="0" i="0" u="none" strike="noStrike" dirty="0">
                          <a:solidFill>
                            <a:srgbClr val="000000"/>
                          </a:solidFill>
                          <a:effectLst/>
                          <a:latin typeface="Calibri"/>
                        </a:rPr>
                        <a:t>Ilość </a:t>
                      </a:r>
                      <a:r>
                        <a:rPr lang="pl-PL" sz="1400" b="0" i="0" u="none" strike="noStrike" dirty="0" smtClean="0">
                          <a:solidFill>
                            <a:srgbClr val="000000"/>
                          </a:solidFill>
                          <a:effectLst/>
                          <a:latin typeface="Calibri"/>
                        </a:rPr>
                        <a:t>gospodarstw</a:t>
                      </a:r>
                    </a:p>
                    <a:p>
                      <a:pPr algn="ctr" fontAlgn="ctr"/>
                      <a:r>
                        <a:rPr lang="pl-PL" sz="1400" b="0" i="0" u="none" strike="noStrike" dirty="0" smtClean="0">
                          <a:solidFill>
                            <a:srgbClr val="000000"/>
                          </a:solidFill>
                          <a:effectLst/>
                          <a:latin typeface="Calibri"/>
                        </a:rPr>
                        <a:t>2019/2020</a:t>
                      </a:r>
                      <a:endParaRPr lang="pl-PL" sz="1400" b="0" i="0" u="none" strike="noStrike" dirty="0">
                        <a:solidFill>
                          <a:srgbClr val="000000"/>
                        </a:solidFill>
                        <a:effectLst/>
                        <a:latin typeface="Calibri"/>
                      </a:endParaRP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400" b="0" i="0" u="none" strike="noStrike" dirty="0">
                          <a:solidFill>
                            <a:srgbClr val="000000"/>
                          </a:solidFill>
                          <a:effectLst/>
                          <a:latin typeface="Calibri"/>
                        </a:rPr>
                        <a:t>Liczba </a:t>
                      </a:r>
                      <a:r>
                        <a:rPr lang="pl-PL" sz="1400" b="0" i="0" u="none" strike="noStrike" dirty="0" smtClean="0">
                          <a:solidFill>
                            <a:srgbClr val="000000"/>
                          </a:solidFill>
                          <a:effectLst/>
                          <a:latin typeface="Calibri"/>
                        </a:rPr>
                        <a:t>mieszkańców</a:t>
                      </a:r>
                    </a:p>
                    <a:p>
                      <a:pPr algn="ctr" fontAlgn="ctr"/>
                      <a:r>
                        <a:rPr lang="pl-PL" sz="1400" b="0" i="0" u="none" strike="noStrike" dirty="0" smtClean="0">
                          <a:solidFill>
                            <a:srgbClr val="000000"/>
                          </a:solidFill>
                          <a:effectLst/>
                          <a:latin typeface="Calibri"/>
                        </a:rPr>
                        <a:t>2019/2020 </a:t>
                      </a:r>
                      <a:endParaRPr lang="pl-PL" sz="1400" b="0" i="0" u="none" strike="noStrike" dirty="0">
                        <a:solidFill>
                          <a:srgbClr val="000000"/>
                        </a:solidFill>
                        <a:effectLst/>
                        <a:latin typeface="Calibri"/>
                      </a:endParaRP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dirty="0">
                          <a:solidFill>
                            <a:srgbClr val="000000"/>
                          </a:solidFill>
                          <a:effectLst/>
                          <a:latin typeface="Calibri"/>
                        </a:rPr>
                        <a:t>1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706/ 715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706/715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dirty="0">
                          <a:solidFill>
                            <a:srgbClr val="000000"/>
                          </a:solidFill>
                          <a:effectLst/>
                          <a:latin typeface="Calibri"/>
                        </a:rPr>
                        <a:t>2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1026/1078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2052/2156</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a:solidFill>
                            <a:srgbClr val="000000"/>
                          </a:solidFill>
                          <a:effectLst/>
                          <a:latin typeface="Calibri"/>
                        </a:rPr>
                        <a:t>3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763/ 741</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2289/2223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a:solidFill>
                            <a:srgbClr val="000000"/>
                          </a:solidFill>
                          <a:effectLst/>
                          <a:latin typeface="Calibri"/>
                        </a:rPr>
                        <a:t>4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600/602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2400/2408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dirty="0">
                          <a:solidFill>
                            <a:srgbClr val="000000"/>
                          </a:solidFill>
                          <a:effectLst/>
                          <a:latin typeface="Calibri"/>
                        </a:rPr>
                        <a:t>5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288/260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1440/1300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dirty="0">
                          <a:solidFill>
                            <a:srgbClr val="000000"/>
                          </a:solidFill>
                          <a:effectLst/>
                          <a:latin typeface="Calibri"/>
                        </a:rPr>
                        <a:t>6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118/113</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708/678</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2172">
                <a:tc>
                  <a:txBody>
                    <a:bodyPr/>
                    <a:lstStyle/>
                    <a:p>
                      <a:pPr algn="ctr" fontAlgn="b"/>
                      <a:r>
                        <a:rPr lang="pl-PL" sz="1400" b="0" i="0" u="none" strike="noStrike" dirty="0" smtClean="0">
                          <a:solidFill>
                            <a:srgbClr val="000000"/>
                          </a:solidFill>
                          <a:effectLst/>
                          <a:latin typeface="Calibri"/>
                        </a:rPr>
                        <a:t>więcej niż 6 osób</a:t>
                      </a:r>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60/56</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454/305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08596">
                <a:tc>
                  <a:txBody>
                    <a:bodyPr/>
                    <a:lstStyle/>
                    <a:p>
                      <a:pPr algn="ctr" fontAlgn="b"/>
                      <a:r>
                        <a:rPr lang="pl-PL" sz="1800" b="1" i="0" u="none" strike="noStrike" dirty="0">
                          <a:solidFill>
                            <a:srgbClr val="000000"/>
                          </a:solidFill>
                          <a:effectLst/>
                          <a:latin typeface="Calibri"/>
                        </a:rPr>
                        <a:t>RAZEM:</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0" i="0" u="none" strike="noStrike" dirty="0" smtClean="0">
                          <a:solidFill>
                            <a:srgbClr val="000000"/>
                          </a:solidFill>
                          <a:effectLst/>
                          <a:latin typeface="Calibri"/>
                        </a:rPr>
                        <a:t>3561/</a:t>
                      </a:r>
                      <a:r>
                        <a:rPr lang="pl-PL" sz="1800" b="0" i="0" u="none" strike="noStrike" dirty="0">
                          <a:solidFill>
                            <a:srgbClr val="000000"/>
                          </a:solidFill>
                          <a:effectLst/>
                          <a:latin typeface="Calibri"/>
                        </a:rPr>
                        <a:t> </a:t>
                      </a:r>
                      <a:r>
                        <a:rPr lang="pl-PL" sz="1800" b="0" i="0" u="none" strike="noStrike" dirty="0" smtClean="0">
                          <a:solidFill>
                            <a:srgbClr val="000000"/>
                          </a:solidFill>
                          <a:effectLst/>
                          <a:latin typeface="Calibri"/>
                        </a:rPr>
                        <a:t>3565 gospodarstw</a:t>
                      </a:r>
                      <a:r>
                        <a:rPr lang="pl-PL" sz="1800" b="0" i="0" u="none" strike="noStrike" baseline="0" dirty="0" smtClean="0">
                          <a:solidFill>
                            <a:srgbClr val="000000"/>
                          </a:solidFill>
                          <a:effectLst/>
                          <a:latin typeface="Calibri"/>
                        </a:rPr>
                        <a:t> </a:t>
                      </a:r>
                      <a:endParaRPr lang="pl-PL" sz="18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0" i="0" u="none" strike="noStrike" baseline="0" dirty="0" smtClean="0">
                          <a:solidFill>
                            <a:srgbClr val="000000"/>
                          </a:solidFill>
                          <a:effectLst/>
                          <a:latin typeface="Calibri"/>
                        </a:rPr>
                        <a:t>10 049/ 9785</a:t>
                      </a:r>
                    </a:p>
                    <a:p>
                      <a:pPr algn="ctr" fontAlgn="b"/>
                      <a:r>
                        <a:rPr lang="pl-PL" sz="1800" b="0" i="0" u="none" strike="noStrike" baseline="0" dirty="0" smtClean="0">
                          <a:solidFill>
                            <a:srgbClr val="000000"/>
                          </a:solidFill>
                          <a:effectLst/>
                          <a:latin typeface="Calibri"/>
                        </a:rPr>
                        <a:t> mieszkańców</a:t>
                      </a:r>
                      <a:endParaRPr lang="pl-PL" sz="18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1279912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p:cNvSpPr>
            <a:spLocks noGrp="1"/>
          </p:cNvSpPr>
          <p:nvPr>
            <p:ph type="sldNum" sz="quarter" idx="12"/>
          </p:nvPr>
        </p:nvSpPr>
        <p:spPr/>
        <p:txBody>
          <a:bodyPr>
            <a:normAutofit/>
          </a:bodyPr>
          <a:lstStyle/>
          <a:p>
            <a:fld id="{80CBED3D-F8F8-45FD-AD52-26F713017ECD}" type="slidenum">
              <a:rPr lang="pl-PL" smtClean="0"/>
              <a:pPr/>
              <a:t>9</a:t>
            </a:fld>
            <a:endParaRPr lang="pl-PL" dirty="0"/>
          </a:p>
        </p:txBody>
      </p:sp>
      <p:sp>
        <p:nvSpPr>
          <p:cNvPr id="2" name="Tytuł 1"/>
          <p:cNvSpPr>
            <a:spLocks noGrp="1"/>
          </p:cNvSpPr>
          <p:nvPr>
            <p:ph type="title"/>
          </p:nvPr>
        </p:nvSpPr>
        <p:spPr>
          <a:xfrm>
            <a:off x="822960" y="365760"/>
            <a:ext cx="7520940" cy="542960"/>
          </a:xfrm>
        </p:spPr>
        <p:txBody>
          <a:bodyPr/>
          <a:lstStyle/>
          <a:p>
            <a:pPr algn="ctr"/>
            <a:r>
              <a:rPr lang="pl-PL" sz="1600" dirty="0" smtClean="0"/>
              <a:t>Deklaracje, Gospodarstwa domowe, punkty odbioru</a:t>
            </a:r>
            <a:endParaRPr lang="pl-PL" sz="1600" dirty="0"/>
          </a:p>
        </p:txBody>
      </p:sp>
      <p:sp>
        <p:nvSpPr>
          <p:cNvPr id="3" name="Symbol zastępczy zawartości 2"/>
          <p:cNvSpPr>
            <a:spLocks noGrp="1"/>
          </p:cNvSpPr>
          <p:nvPr>
            <p:ph sz="quarter" idx="13"/>
          </p:nvPr>
        </p:nvSpPr>
        <p:spPr>
          <a:xfrm>
            <a:off x="880882" y="836712"/>
            <a:ext cx="7520940" cy="5760640"/>
          </a:xfrm>
        </p:spPr>
        <p:txBody>
          <a:bodyPr>
            <a:normAutofit/>
          </a:bodyPr>
          <a:lstStyle/>
          <a:p>
            <a:pPr marL="0" indent="0" defTabSz="541338">
              <a:lnSpc>
                <a:spcPct val="110000"/>
              </a:lnSpc>
              <a:buNone/>
            </a:pPr>
            <a:r>
              <a:rPr lang="pl-PL" dirty="0" smtClean="0"/>
              <a:t>      	</a:t>
            </a:r>
            <a:endParaRPr lang="pl-PL" sz="1900" dirty="0"/>
          </a:p>
          <a:p>
            <a:pPr marL="0" indent="0" defTabSz="541338">
              <a:buNone/>
            </a:pPr>
            <a:endParaRPr lang="pl-PL" sz="1900" dirty="0" smtClean="0"/>
          </a:p>
          <a:p>
            <a:pPr marL="0" indent="0">
              <a:buNone/>
            </a:pPr>
            <a:r>
              <a:rPr lang="pl-PL" dirty="0" smtClean="0"/>
              <a:t/>
            </a:r>
            <a:br>
              <a:rPr lang="pl-PL" dirty="0" smtClean="0"/>
            </a:br>
            <a:r>
              <a:rPr lang="pl-PL" dirty="0" smtClean="0"/>
              <a:t>	 </a:t>
            </a:r>
            <a:endParaRPr lang="pl-PL" u="sng" dirty="0" smtClean="0"/>
          </a:p>
          <a:p>
            <a:pPr marL="0" indent="0"/>
            <a:endParaRPr lang="pl-PL" u="sng" dirty="0" smtClean="0"/>
          </a:p>
          <a:p>
            <a:pPr marL="0" indent="0"/>
            <a:endParaRPr lang="pl-PL" dirty="0" smtClean="0"/>
          </a:p>
          <a:p>
            <a:pPr marL="0" indent="0"/>
            <a:endParaRPr lang="pl-PL" dirty="0"/>
          </a:p>
          <a:p>
            <a:endParaRPr lang="pl-PL" dirty="0" smtClean="0"/>
          </a:p>
          <a:p>
            <a:endParaRPr lang="pl-PL" dirty="0" smtClean="0"/>
          </a:p>
          <a:p>
            <a:endParaRPr lang="pl-PL" dirty="0" smtClean="0"/>
          </a:p>
          <a:p>
            <a:pPr marL="114300" indent="0">
              <a:buNone/>
            </a:pPr>
            <a:endParaRPr lang="pl-PL" dirty="0" smtClean="0"/>
          </a:p>
        </p:txBody>
      </p:sp>
      <p:graphicFrame>
        <p:nvGraphicFramePr>
          <p:cNvPr id="5" name="Tabela 4"/>
          <p:cNvGraphicFramePr>
            <a:graphicFrameLocks noGrp="1"/>
          </p:cNvGraphicFramePr>
          <p:nvPr>
            <p:extLst>
              <p:ext uri="{D42A27DB-BD31-4B8C-83A1-F6EECF244321}">
                <p14:modId xmlns:p14="http://schemas.microsoft.com/office/powerpoint/2010/main" val="1792004015"/>
              </p:ext>
            </p:extLst>
          </p:nvPr>
        </p:nvGraphicFramePr>
        <p:xfrm>
          <a:off x="1619672" y="1628800"/>
          <a:ext cx="5832648" cy="3120244"/>
        </p:xfrm>
        <a:graphic>
          <a:graphicData uri="http://schemas.openxmlformats.org/drawingml/2006/table">
            <a:tbl>
              <a:tblPr/>
              <a:tblGrid>
                <a:gridCol w="1459698"/>
                <a:gridCol w="1331125"/>
                <a:gridCol w="3041825"/>
              </a:tblGrid>
              <a:tr h="360040">
                <a:tc gridSpan="3">
                  <a:txBody>
                    <a:bodyPr/>
                    <a:lstStyle/>
                    <a:p>
                      <a:pPr algn="ctr" fontAlgn="ctr"/>
                      <a:r>
                        <a:rPr lang="pl-PL" sz="1800" b="1" i="0" u="none" strike="noStrike" dirty="0" smtClean="0">
                          <a:solidFill>
                            <a:srgbClr val="000000"/>
                          </a:solidFill>
                          <a:effectLst/>
                          <a:latin typeface="Calibri"/>
                        </a:rPr>
                        <a:t>NIERUCHOMOŚCI</a:t>
                      </a:r>
                      <a:r>
                        <a:rPr lang="pl-PL" sz="1800" b="1" i="0" u="none" strike="noStrike" baseline="0" dirty="0" smtClean="0">
                          <a:solidFill>
                            <a:srgbClr val="000000"/>
                          </a:solidFill>
                          <a:effectLst/>
                          <a:latin typeface="Calibri"/>
                        </a:rPr>
                        <a:t> ZAMIESZKAŁE – STAWKA OBNIŻONA, </a:t>
                      </a:r>
                      <a:br>
                        <a:rPr lang="pl-PL" sz="1800" b="1" i="0" u="none" strike="noStrike" baseline="0" dirty="0" smtClean="0">
                          <a:solidFill>
                            <a:srgbClr val="000000"/>
                          </a:solidFill>
                          <a:effectLst/>
                          <a:latin typeface="Calibri"/>
                        </a:rPr>
                      </a:br>
                      <a:r>
                        <a:rPr lang="pl-PL" sz="1800" b="1" i="0" u="none" strike="noStrike" baseline="0" dirty="0" smtClean="0">
                          <a:solidFill>
                            <a:srgbClr val="000000"/>
                          </a:solidFill>
                          <a:effectLst/>
                          <a:latin typeface="Calibri"/>
                        </a:rPr>
                        <a:t>Z UWAGI NA KOMPOSTOWANIE ODPADÓW BIO</a:t>
                      </a:r>
                      <a:endParaRPr lang="pl-PL" sz="1800" b="1" i="0" u="none" strike="noStrike" dirty="0">
                        <a:solidFill>
                          <a:srgbClr val="000000"/>
                        </a:solidFill>
                        <a:effectLst/>
                        <a:latin typeface="Calibri"/>
                      </a:endParaRPr>
                    </a:p>
                  </a:txBody>
                  <a:tcPr marL="7850" marR="7850" marT="78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5D9F1"/>
                    </a:solidFill>
                  </a:tcPr>
                </a:tc>
                <a:tc hMerge="1">
                  <a:txBody>
                    <a:bodyPr/>
                    <a:lstStyle/>
                    <a:p>
                      <a:endParaRPr lang="pl-PL"/>
                    </a:p>
                  </a:txBody>
                  <a:tcPr/>
                </a:tc>
                <a:tc hMerge="1">
                  <a:txBody>
                    <a:bodyPr/>
                    <a:lstStyle/>
                    <a:p>
                      <a:endParaRPr lang="pl-PL"/>
                    </a:p>
                  </a:txBody>
                  <a:tcPr/>
                </a:tc>
              </a:tr>
              <a:tr h="243510">
                <a:tc rowSpan="2">
                  <a:txBody>
                    <a:bodyPr/>
                    <a:lstStyle/>
                    <a:p>
                      <a:pPr algn="ctr" fontAlgn="ctr"/>
                      <a:r>
                        <a:rPr lang="pl-PL" sz="1400" b="0" i="0" u="none" strike="noStrike" dirty="0">
                          <a:solidFill>
                            <a:srgbClr val="000000"/>
                          </a:solidFill>
                          <a:effectLst/>
                          <a:latin typeface="Calibri"/>
                        </a:rPr>
                        <a:t>Rodzaj gospodarstwa</a:t>
                      </a:r>
                    </a:p>
                  </a:txBody>
                  <a:tcPr marL="7850" marR="7850" marT="78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a:r>
                        <a:rPr lang="pl-PL" dirty="0" smtClean="0"/>
                        <a:t>Gmina Pniewy </a:t>
                      </a:r>
                      <a:endParaRPr lang="pl-PL" dirty="0"/>
                    </a:p>
                  </a:txBody>
                  <a:tcPr marL="7850" marR="7850" marT="785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pl-PL"/>
                    </a:p>
                  </a:txBody>
                  <a:tcPr/>
                </a:tc>
              </a:tr>
              <a:tr h="450944">
                <a:tc vMerge="1">
                  <a:txBody>
                    <a:bodyPr/>
                    <a:lstStyle/>
                    <a:p>
                      <a:endParaRPr lang="pl-PL"/>
                    </a:p>
                  </a:txBody>
                  <a:tcPr/>
                </a:tc>
                <a:tc>
                  <a:txBody>
                    <a:bodyPr/>
                    <a:lstStyle/>
                    <a:p>
                      <a:pPr algn="ctr" fontAlgn="ctr"/>
                      <a:r>
                        <a:rPr lang="pl-PL" sz="1400" b="0" i="0" u="none" strike="noStrike" dirty="0">
                          <a:solidFill>
                            <a:srgbClr val="000000"/>
                          </a:solidFill>
                          <a:effectLst/>
                          <a:latin typeface="Calibri"/>
                        </a:rPr>
                        <a:t>Ilość </a:t>
                      </a:r>
                      <a:r>
                        <a:rPr lang="pl-PL" sz="1400" b="0" i="0" u="none" strike="noStrike" dirty="0" smtClean="0">
                          <a:solidFill>
                            <a:srgbClr val="000000"/>
                          </a:solidFill>
                          <a:effectLst/>
                          <a:latin typeface="Calibri"/>
                        </a:rPr>
                        <a:t>gospodarstw</a:t>
                      </a:r>
                    </a:p>
                    <a:p>
                      <a:pPr algn="ctr" fontAlgn="ctr"/>
                      <a:r>
                        <a:rPr lang="pl-PL" sz="1400" b="0" i="0" u="none" strike="noStrike" dirty="0" smtClean="0">
                          <a:solidFill>
                            <a:srgbClr val="000000"/>
                          </a:solidFill>
                          <a:effectLst/>
                          <a:latin typeface="Calibri"/>
                        </a:rPr>
                        <a:t>2019/2020</a:t>
                      </a:r>
                      <a:endParaRPr lang="pl-PL" sz="1400" b="0" i="0" u="none" strike="noStrike" dirty="0">
                        <a:solidFill>
                          <a:srgbClr val="000000"/>
                        </a:solidFill>
                        <a:effectLst/>
                        <a:latin typeface="Calibri"/>
                      </a:endParaRP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pl-PL" sz="1400" b="0" i="0" u="none" strike="noStrike" dirty="0">
                          <a:solidFill>
                            <a:srgbClr val="000000"/>
                          </a:solidFill>
                          <a:effectLst/>
                          <a:latin typeface="Calibri"/>
                        </a:rPr>
                        <a:t>Liczba </a:t>
                      </a:r>
                      <a:r>
                        <a:rPr lang="pl-PL" sz="1400" b="0" i="0" u="none" strike="noStrike" dirty="0" smtClean="0">
                          <a:solidFill>
                            <a:srgbClr val="000000"/>
                          </a:solidFill>
                          <a:effectLst/>
                          <a:latin typeface="Calibri"/>
                        </a:rPr>
                        <a:t>mieszkańców</a:t>
                      </a:r>
                    </a:p>
                    <a:p>
                      <a:pPr algn="ctr" fontAlgn="ctr"/>
                      <a:r>
                        <a:rPr lang="pl-PL" sz="1400" b="0" i="0" u="none" strike="noStrike" dirty="0" smtClean="0">
                          <a:solidFill>
                            <a:srgbClr val="000000"/>
                          </a:solidFill>
                          <a:effectLst/>
                          <a:latin typeface="Calibri"/>
                        </a:rPr>
                        <a:t>2019/2020</a:t>
                      </a:r>
                      <a:endParaRPr lang="pl-PL" sz="1400" b="0" i="0" u="none" strike="noStrike" dirty="0">
                        <a:solidFill>
                          <a:srgbClr val="000000"/>
                        </a:solidFill>
                        <a:effectLst/>
                        <a:latin typeface="Calibri"/>
                      </a:endParaRPr>
                    </a:p>
                  </a:txBody>
                  <a:tcPr marL="7850" marR="7850" marT="78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1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33/41</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33/41</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2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43/50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86/100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a:solidFill>
                            <a:srgbClr val="000000"/>
                          </a:solidFill>
                          <a:effectLst/>
                          <a:latin typeface="Calibri"/>
                        </a:rPr>
                        <a:t>3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61/75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183/225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a:solidFill>
                            <a:srgbClr val="000000"/>
                          </a:solidFill>
                          <a:effectLst/>
                          <a:latin typeface="Calibri"/>
                        </a:rPr>
                        <a:t>4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67/71</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268/284</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5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30/35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150/175</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a:solidFill>
                            <a:srgbClr val="000000"/>
                          </a:solidFill>
                          <a:effectLst/>
                          <a:latin typeface="Calibri"/>
                        </a:rPr>
                        <a:t>6 Osobowe</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22/32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132/192</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8318">
                <a:tc>
                  <a:txBody>
                    <a:bodyPr/>
                    <a:lstStyle/>
                    <a:p>
                      <a:pPr algn="ctr" fontAlgn="b"/>
                      <a:r>
                        <a:rPr lang="pl-PL" sz="1400" b="0" i="0" u="none" strike="noStrike" dirty="0" smtClean="0">
                          <a:solidFill>
                            <a:srgbClr val="000000"/>
                          </a:solidFill>
                          <a:effectLst/>
                          <a:latin typeface="Calibri"/>
                        </a:rPr>
                        <a:t> więcej niż 6 osób</a:t>
                      </a:r>
                      <a:endParaRPr lang="pl-PL" sz="1400" b="0" i="0" u="none" strike="noStrike" dirty="0">
                        <a:solidFill>
                          <a:srgbClr val="000000"/>
                        </a:solidFill>
                        <a:effectLst/>
                        <a:latin typeface="Calibri"/>
                      </a:endParaRP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23/21</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pl-PL" sz="1400" b="0" i="0" u="none" strike="noStrike" dirty="0" smtClean="0">
                          <a:solidFill>
                            <a:srgbClr val="000000"/>
                          </a:solidFill>
                          <a:effectLst/>
                          <a:latin typeface="Calibri"/>
                        </a:rPr>
                        <a:t>172/280</a:t>
                      </a:r>
                      <a:endParaRPr lang="pl-PL" sz="1400" b="0"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8481">
                <a:tc>
                  <a:txBody>
                    <a:bodyPr/>
                    <a:lstStyle/>
                    <a:p>
                      <a:pPr algn="ctr" fontAlgn="b"/>
                      <a:r>
                        <a:rPr lang="pl-PL" sz="1800" b="1" i="0" u="none" strike="noStrike" dirty="0">
                          <a:solidFill>
                            <a:srgbClr val="000000"/>
                          </a:solidFill>
                          <a:effectLst/>
                          <a:latin typeface="Calibri"/>
                        </a:rPr>
                        <a:t>RAZEM:</a:t>
                      </a:r>
                    </a:p>
                  </a:txBody>
                  <a:tcPr marL="7850" marR="7850" marT="785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dirty="0" smtClean="0">
                          <a:solidFill>
                            <a:srgbClr val="000000"/>
                          </a:solidFill>
                          <a:effectLst/>
                          <a:latin typeface="Calibri"/>
                        </a:rPr>
                        <a:t>279/315</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pl-PL" sz="1800" b="1" i="0" u="none" strike="noStrike" baseline="0" dirty="0" smtClean="0">
                          <a:solidFill>
                            <a:srgbClr val="000000"/>
                          </a:solidFill>
                          <a:effectLst/>
                          <a:latin typeface="Calibri"/>
                        </a:rPr>
                        <a:t>1024/1297 mieszkańców</a:t>
                      </a:r>
                      <a:endParaRPr lang="pl-PL" sz="1800" b="1" i="0" u="none" strike="noStrike" dirty="0">
                        <a:solidFill>
                          <a:srgbClr val="000000"/>
                        </a:solidFill>
                        <a:effectLst/>
                        <a:latin typeface="Calibri"/>
                      </a:endParaRPr>
                    </a:p>
                  </a:txBody>
                  <a:tcPr marL="7850" marR="7850" marT="78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bl>
          </a:graphicData>
        </a:graphic>
      </p:graphicFrame>
    </p:spTree>
    <p:extLst>
      <p:ext uri="{BB962C8B-B14F-4D97-AF65-F5344CB8AC3E}">
        <p14:creationId xmlns:p14="http://schemas.microsoft.com/office/powerpoint/2010/main" val="1635493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Aerodynamiczny">
  <a:themeElements>
    <a:clrScheme name="Aerodynamiczny">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erodynamiczny">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erodynamiczny">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11437</TotalTime>
  <Words>2152</Words>
  <Application>Microsoft Office PowerPoint</Application>
  <PresentationFormat>Pokaz na ekranie (4:3)</PresentationFormat>
  <Paragraphs>772</Paragraphs>
  <Slides>30</Slides>
  <Notes>28</Notes>
  <HiddenSlides>0</HiddenSlides>
  <MMClips>0</MMClips>
  <ScaleCrop>false</ScaleCrop>
  <HeadingPairs>
    <vt:vector size="4" baseType="variant">
      <vt:variant>
        <vt:lpstr>Motyw</vt:lpstr>
      </vt:variant>
      <vt:variant>
        <vt:i4>1</vt:i4>
      </vt:variant>
      <vt:variant>
        <vt:lpstr>Tytuły slajdów</vt:lpstr>
      </vt:variant>
      <vt:variant>
        <vt:i4>30</vt:i4>
      </vt:variant>
    </vt:vector>
  </HeadingPairs>
  <TitlesOfParts>
    <vt:vector size="31" baseType="lpstr">
      <vt:lpstr>Aerodynamiczny</vt:lpstr>
      <vt:lpstr>ANALIZA STANU GOSPODARKI   odpadami komunalnymi w gminie Pniewy w 2020 r.</vt:lpstr>
      <vt:lpstr>PODSTAWA PRAWNA </vt:lpstr>
      <vt:lpstr>Aktualny stan prawny obowiązujący w Gminie Pniewy w zakresie gospodarki odpadami  </vt:lpstr>
      <vt:lpstr>Aktualny stan prawny obowiązujący w gminie Pniewy w zakresie gospodarki odpadami  </vt:lpstr>
      <vt:lpstr>Stawki OPŁATY ZA GOSPODAROWANIE  ODPADAMI KOMUNALNYMI w roku  2020 r.( nie ma zmian w stosunku do roku 2019) </vt:lpstr>
      <vt:lpstr>Stawki OPŁATY ZA GOSPODAROWANIE  ODPADAMI KOMUNALNYMI w roku 2020 r.</vt:lpstr>
      <vt:lpstr> STAWKA OPŁATY ZA GOSPODAROWANIE  ODPADAMI KOMUNALNYMI W ROKU 2020 r., c.d. </vt:lpstr>
      <vt:lpstr>Deklaracje, Gospodarstwa domowe, punkty odbioru</vt:lpstr>
      <vt:lpstr>Deklaracje, Gospodarstwa domowe, punkty odbioru</vt:lpstr>
      <vt:lpstr>Deklaracje, Gospodarstwa domowe, punkty odbioru </vt:lpstr>
      <vt:lpstr>Nieruchomości Niezamieszkałe  ( objęte systemem gospodarowania odpadami ) </vt:lpstr>
      <vt:lpstr> DZIAŁALNOŚC FIRMY ODBIERAJĄCEJ ODPADY   </vt:lpstr>
      <vt:lpstr>PUNKT SELEKTYWNEGO ZBIERANIA ODPADÓW KOMUNALNYCH </vt:lpstr>
      <vt:lpstr>Gospodarowanie odpadami w liczbach</vt:lpstr>
      <vt:lpstr>Prezentacja programu PowerPoint</vt:lpstr>
      <vt:lpstr> Łączna masa odpadów zebranych  w PSZOK-u w latach 2016-2020 </vt:lpstr>
      <vt:lpstr>Ilość odpadów selektywnie odbieranych od właścicieli nieruchomości w 2020 r [MG/Tony]- cztery podstawowe frakcje odpadów</vt:lpstr>
      <vt:lpstr>Łączna masa odpadów zmieszanych i selektywnych odebranych i zebranych z terenu  Gminy Pniewy </vt:lpstr>
      <vt:lpstr>Masa odpadów przypadająca  na jednego mieszkańca w Gminie  w poszczególnych latach funkcjonowania systemu</vt:lpstr>
      <vt:lpstr>Poziomy osiągnięte przez gminę Pniewy  w latach sprawozdawczych od 2013 r. do 2020 r.</vt:lpstr>
      <vt:lpstr>Poziomy osiągnięte przez gminę Pniewy w latach sprawozdawczych od 2013 r. do 2020 r.  </vt:lpstr>
      <vt:lpstr>Poziomy osiągnięte przez gminę Pniewy w latach sprawozdawczych od 2013 r. do 2020 r. C.D.</vt:lpstr>
      <vt:lpstr>Finansowanie  systemu gospodarki odpadami w gminie Pniewy w roku 2020 r.</vt:lpstr>
      <vt:lpstr>Finansowanie  systemu gospodarki odpadami w gminie Pniewy w roku 2020 r.</vt:lpstr>
      <vt:lpstr> DOCHODY I WYDATKI W LATACH 2017-2020 </vt:lpstr>
      <vt:lpstr> Analiza porównawcza stawek opłaty za odbiór odpadów komunalnych w wybranych gminach  stan na dzień 15.04.2021 r </vt:lpstr>
      <vt:lpstr>PODSUMOWANIE</vt:lpstr>
      <vt:lpstr>PODSUMOWANIE</vt:lpstr>
      <vt:lpstr>Wnioski </vt:lpstr>
      <vt:lpstr>KONTAKT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gospodarowania odpadami komunalnymi w gminie Pniewy w okresie od 01.07.2013 r. do 30.06.2015 r.</dc:title>
  <dc:creator>Magdalena Kotlarek</dc:creator>
  <cp:lastModifiedBy>Damian Dubiel</cp:lastModifiedBy>
  <cp:revision>767</cp:revision>
  <cp:lastPrinted>2020-06-23T08:49:24Z</cp:lastPrinted>
  <dcterms:created xsi:type="dcterms:W3CDTF">2015-08-19T06:20:42Z</dcterms:created>
  <dcterms:modified xsi:type="dcterms:W3CDTF">2021-06-29T05:36:03Z</dcterms:modified>
</cp:coreProperties>
</file>