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beneficjenta.wfosgw.poznan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Edukacja ekologiczna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251520" y="1052736"/>
            <a:ext cx="4040188" cy="54340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W ramach programu zorganizowano:</a:t>
            </a:r>
          </a:p>
          <a:p>
            <a:pPr lvl="0"/>
            <a:r>
              <a:rPr lang="pl-PL" dirty="0"/>
              <a:t>Wykłady na Uniwersytecie Przyrodniczym w Poznaniu dla grupy uczniów z Liceum Ogólnokształcącego </a:t>
            </a:r>
            <a:br>
              <a:rPr lang="pl-PL" dirty="0"/>
            </a:br>
            <a:r>
              <a:rPr lang="pl-PL" dirty="0"/>
              <a:t>w Pniewach. Tematem zajęć były  zanieczyszczenia środowiska, głównie powietrza oraz sposoby ich zmniejszania. 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pl-PL" dirty="0"/>
              <a:t>Eko – Teatr dla dzieci z klas I-III szkół podstawowych z terenu gminy Pniewy, przygotowany przez młodzież z grupy teatralnej Liceum Ogólnokształcącego w Pniewach. Najmłodsi mieszkańcy dowiedzieli się jak właściwie segregować odpady i na czym polega walka ze smogiem. 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8"/>
            <a:ext cx="4014000" cy="216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www.pniewy.wlkp.pl/files/image/2016/Pniewska-Zielona-Misja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604"/>
            <a:ext cx="4014485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859216" cy="491654"/>
          </a:xfrm>
        </p:spPr>
        <p:txBody>
          <a:bodyPr>
            <a:noAutofit/>
          </a:bodyPr>
          <a:lstStyle/>
          <a:p>
            <a:pPr algn="ctr"/>
            <a:r>
              <a:rPr lang="pl-PL" sz="4000" b="0" dirty="0"/>
              <a:t>Edukacja ekologiczna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5157192"/>
            <a:ext cx="8075240" cy="132901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pl-PL" sz="2400" dirty="0"/>
          </a:p>
          <a:p>
            <a:pPr lvl="0"/>
            <a:endParaRPr lang="pl-PL" sz="2400" dirty="0"/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2017 roku </a:t>
            </a:r>
            <a:r>
              <a:rPr lang="pl-PL" dirty="0" smtClean="0"/>
              <a:t>za</a:t>
            </a:r>
            <a:r>
              <a:rPr lang="pl-PL" dirty="0"/>
              <a:t> działania </a:t>
            </a:r>
            <a:r>
              <a:rPr lang="pl-PL" dirty="0" smtClean="0"/>
              <a:t>proekologiczne pn. </a:t>
            </a:r>
            <a:r>
              <a:rPr lang="pl-PL" b="1" dirty="0"/>
              <a:t>„Pniewska zielona misja kontra niska emisja“</a:t>
            </a:r>
            <a:r>
              <a:rPr lang="pl-PL" dirty="0"/>
              <a:t>, Urząd Marszałkowski Województwa Wielkopolskiego przyznał </a:t>
            </a:r>
            <a:r>
              <a:rPr lang="pl-PL" dirty="0" smtClean="0"/>
              <a:t>Gminie Pniewy najwyższą </a:t>
            </a:r>
            <a:r>
              <a:rPr lang="pl-PL" dirty="0"/>
              <a:t>nagrodę w </a:t>
            </a:r>
            <a:r>
              <a:rPr lang="pl-PL" dirty="0" smtClean="0"/>
              <a:t>wysokości 10</a:t>
            </a:r>
            <a:r>
              <a:rPr lang="pl-PL" dirty="0"/>
              <a:t> 000 </a:t>
            </a:r>
            <a:r>
              <a:rPr lang="pl-PL" dirty="0" smtClean="0"/>
              <a:t>zł.</a:t>
            </a:r>
            <a:endParaRPr lang="pl-PL" dirty="0"/>
          </a:p>
          <a:p>
            <a:pPr lvl="0"/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4176464" cy="4464496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Warsztaty</a:t>
            </a:r>
            <a:r>
              <a:rPr lang="pl-PL" sz="2200" dirty="0"/>
              <a:t> pokazowe z zakresu odnawialnych źródeł energii dla uczniów klas VI-VII szkół podstawowych. </a:t>
            </a:r>
            <a:endParaRPr lang="pl-PL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200" dirty="0"/>
              <a:t>Podczas Dni Pniew zorganizowano „Zielone miasteczko“, gdzie mieszkańcy mieli okazję zapoznać się z działaniem paneli solarnych i zestawów fotowoltaicznych. Dla najmłodszych przygotowano warsztaty twórcze, konkursy i quizy.</a:t>
            </a:r>
          </a:p>
          <a:p>
            <a:endParaRPr lang="pl-PL" dirty="0"/>
          </a:p>
        </p:txBody>
      </p:sp>
      <p:pic>
        <p:nvPicPr>
          <p:cNvPr id="2050" name="Picture 2" descr="https://www.pniewy.wlkp.pl/files/image/zielone-miasteczko-dni-pniew/IMG_20170603_162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46" y="3212976"/>
            <a:ext cx="35514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26668" r="25234" b="27840"/>
          <a:stretch/>
        </p:blipFill>
        <p:spPr bwMode="auto">
          <a:xfrm>
            <a:off x="4764946" y="1124743"/>
            <a:ext cx="3551469" cy="199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4546848" cy="5688632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sz="2600" dirty="0"/>
              <a:t>W minionym roku podczas gminnego dnia dziecka zorganizowano miasteczko ekologiczne. Eko koło fortuny z pytaniami, zabawy quizy oraz kącik z </a:t>
            </a:r>
            <a:r>
              <a:rPr lang="pl-PL" sz="2600" dirty="0" err="1"/>
              <a:t>mikroinstalacjami</a:t>
            </a:r>
            <a:r>
              <a:rPr lang="pl-PL" sz="2600" dirty="0"/>
              <a:t> OZE.</a:t>
            </a:r>
          </a:p>
          <a:p>
            <a:endParaRPr lang="pl-PL" sz="2600" dirty="0"/>
          </a:p>
          <a:p>
            <a:r>
              <a:rPr lang="pl-PL" sz="2600" dirty="0"/>
              <a:t>W grudniu 2018 r. dla uczniów klas </a:t>
            </a:r>
            <a:br>
              <a:rPr lang="pl-PL" sz="2600" dirty="0"/>
            </a:br>
            <a:r>
              <a:rPr lang="pl-PL" sz="2600" dirty="0"/>
              <a:t>I – III szkół podstawowych oraz grup sześciolatków zorganizowano warsztaty ekologiczne pod hasłem „Walczymy razem o czyste powietrze”.</a:t>
            </a:r>
          </a:p>
          <a:p>
            <a:endParaRPr lang="pl-PL" sz="2600" dirty="0" smtClean="0"/>
          </a:p>
          <a:p>
            <a:endParaRPr lang="pl-PL" sz="2600" dirty="0"/>
          </a:p>
          <a:p>
            <a:r>
              <a:rPr lang="pl-PL" sz="2600" dirty="0"/>
              <a:t>W ramach edukacji ekologicznej zakupiono sensory do pomiaru jakości powietrza dzięki którym każdy mieszkaniec Pniew poprzez bezpłatną aplikację może sprawdzić jakość powietrza w swoim regionie. </a:t>
            </a:r>
          </a:p>
          <a:p>
            <a:pPr marL="0" indent="0">
              <a:buNone/>
            </a:pPr>
            <a:r>
              <a:rPr lang="pl-PL" sz="2600" dirty="0"/>
              <a:t> 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096344" cy="173508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:\OCHRONA ŚRODOWISKA\2018\041 WNIOSKOWANIE O UDZIAŁ W PROGRAMACH I PROJEKTACH FINANSOWANYCH ZE ŚRODKÓW ZEWNĘTRZNYCH\1. WFOŚiGW-MONITORING ŚRODOWISKA\rozliczenie\zdjecia do wfośigw\P11606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0963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Edukacja ekologiczna</a:t>
            </a:r>
          </a:p>
        </p:txBody>
      </p:sp>
      <p:pic>
        <p:nvPicPr>
          <p:cNvPr id="1026" name="Picture 2" descr="C:\Users\CZEPCZYNSKA.UMD\Desktop\miasteczko eko\20180527_151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48" y="980728"/>
            <a:ext cx="3108960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 smtClean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2000" dirty="0" smtClean="0"/>
              <a:t>Czyste </a:t>
            </a:r>
            <a:r>
              <a:rPr lang="pl-PL" sz="2000" dirty="0"/>
              <a:t>Powietrze to kompleksowy program, </a:t>
            </a:r>
            <a:r>
              <a:rPr lang="pl-PL" sz="2000" dirty="0" smtClean="0"/>
              <a:t>którego </a:t>
            </a:r>
            <a:r>
              <a:rPr lang="pl-PL" sz="2000" dirty="0"/>
              <a:t>celem jest poprawa efektywności energetycznej zmniejszenie/uniknięcie emisji zanieczyszczeń powietrza pochodzących z jednorodzinnych budynków mieszkalnych, należących do osób fizycznych.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2000" dirty="0"/>
              <a:t>Budżet programu: 103 mld zł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2000" dirty="0"/>
              <a:t>Forma dofinansowania: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/>
              <a:t>dotacja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/>
              <a:t>pożyczka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620689"/>
            <a:ext cx="8229600" cy="432048"/>
          </a:xfrm>
        </p:spPr>
        <p:txBody>
          <a:bodyPr>
            <a:noAutofit/>
          </a:bodyPr>
          <a:lstStyle/>
          <a:p>
            <a:r>
              <a:rPr lang="pl-PL" sz="3600" dirty="0"/>
              <a:t>Informacja o możliwości dofinansowania wymiany źródeł ogrzewania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39528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Informacja o możliwości dofinansowania wymiany źródeł ogrzewania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50082" y="1772816"/>
            <a:ext cx="814705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/>
              <a:t>Beneficjentami są osoby </a:t>
            </a:r>
            <a:r>
              <a:rPr lang="pl-PL" sz="2200" dirty="0" smtClean="0"/>
              <a:t>fizyczne: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200" dirty="0"/>
          </a:p>
          <a:p>
            <a:pPr algn="just"/>
            <a:r>
              <a:rPr lang="pl-PL" sz="2200" dirty="0" smtClean="0"/>
              <a:t>posiadające </a:t>
            </a:r>
            <a:r>
              <a:rPr lang="pl-PL" sz="2200" dirty="0"/>
              <a:t>prawo własności lub będące </a:t>
            </a:r>
            <a:r>
              <a:rPr lang="pl-PL" sz="2200" dirty="0" smtClean="0"/>
              <a:t>współwłaścicielami </a:t>
            </a:r>
            <a:r>
              <a:rPr lang="pl-PL" sz="2200" dirty="0"/>
              <a:t>jednorodzinnego budynku mieszkalnego, o którym mowa w ust. 1 Programu. </a:t>
            </a:r>
            <a:r>
              <a:rPr lang="pl-PL" sz="2200" dirty="0" smtClean="0"/>
              <a:t>W </a:t>
            </a:r>
            <a:r>
              <a:rPr lang="pl-PL" sz="2200" dirty="0"/>
              <a:t>przypadku gdy jednorodzinny budynek mieszkalny </a:t>
            </a:r>
            <a:br>
              <a:rPr lang="pl-PL" sz="2200" dirty="0"/>
            </a:br>
            <a:r>
              <a:rPr lang="pl-PL" sz="2200" dirty="0"/>
              <a:t>jest we współwłasności kilku osób dofinansowanie przysługuje współwłaścicielowi, pod warunkiem wyrażenia zgody przez pozostałych współwłaścicieli tego </a:t>
            </a:r>
            <a:r>
              <a:rPr lang="pl-PL" sz="2200" dirty="0" smtClean="0"/>
              <a:t>budynku;</a:t>
            </a:r>
          </a:p>
          <a:p>
            <a:pPr algn="just"/>
            <a:endParaRPr lang="pl-PL" sz="2200" dirty="0" smtClean="0"/>
          </a:p>
          <a:p>
            <a:pPr algn="just"/>
            <a:r>
              <a:rPr lang="pl-PL" sz="2200" dirty="0" smtClean="0"/>
              <a:t>które </a:t>
            </a:r>
            <a:r>
              <a:rPr lang="pl-PL" sz="2200" dirty="0"/>
              <a:t>uzyskały zgodę na rozpoczęcie budowy jednorodzinnego budynku mieszkalnego zgodnie z obowiązującymi przepisami ustawy z dnia 7 lipca 1994 r. – Prawo budowlane (</a:t>
            </a:r>
            <a:r>
              <a:rPr lang="pl-PL" sz="2200" dirty="0" err="1"/>
              <a:t>t.j</a:t>
            </a:r>
            <a:r>
              <a:rPr lang="pl-PL" sz="2200" dirty="0"/>
              <a:t>. Dz.U. z 2018 r. poz.1202, </a:t>
            </a:r>
            <a:r>
              <a:rPr lang="pl-PL" sz="2200" dirty="0" smtClean="0"/>
              <a:t>z </a:t>
            </a:r>
            <a:r>
              <a:rPr lang="pl-PL" sz="2200" dirty="0" err="1"/>
              <a:t>późn</a:t>
            </a:r>
            <a:r>
              <a:rPr lang="pl-PL" sz="2200" dirty="0"/>
              <a:t>. zm.)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budynek nie został jeszcze przekazany lub zgłoszony do użytkowania.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56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997" y="620688"/>
            <a:ext cx="7772400" cy="590564"/>
          </a:xfrm>
        </p:spPr>
        <p:txBody>
          <a:bodyPr>
            <a:normAutofit/>
          </a:bodyPr>
          <a:lstStyle/>
          <a:p>
            <a:pPr algn="ctr"/>
            <a:r>
              <a:rPr lang="pl-PL" sz="3200" b="0" dirty="0"/>
              <a:t>Rodzaje przedsięwzięć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" y="1916832"/>
            <a:ext cx="15303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23225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0" y="3931242"/>
            <a:ext cx="1524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16" y="3933056"/>
            <a:ext cx="15240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15605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08" y="3896427"/>
            <a:ext cx="15240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97" y="3946189"/>
            <a:ext cx="15240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sz="2900" dirty="0"/>
              <a:t>Okres, w którym mogą być ponoszone koszty kwalifikowane: </a:t>
            </a:r>
            <a:br>
              <a:rPr lang="pl-PL" sz="2900" dirty="0"/>
            </a:br>
            <a:r>
              <a:rPr lang="pl-PL" sz="2900" dirty="0"/>
              <a:t>od 01.01.2018 r. do 30.06.2029 r</a:t>
            </a:r>
            <a:r>
              <a:rPr lang="pl-PL" sz="2900" dirty="0" smtClean="0"/>
              <a:t>.;</a:t>
            </a:r>
            <a:endParaRPr lang="pl-PL" sz="2900" dirty="0"/>
          </a:p>
          <a:p>
            <a:pPr algn="just"/>
            <a:endParaRPr lang="pl-PL" sz="2900" dirty="0"/>
          </a:p>
          <a:p>
            <a:pPr algn="just"/>
            <a:r>
              <a:rPr lang="pl-PL" sz="2900" dirty="0"/>
              <a:t>Maksymalne koszty kwalifikowane, od których jest liczona wysokość dotacji – 53 tys. </a:t>
            </a:r>
            <a:r>
              <a:rPr lang="pl-PL" sz="2900" dirty="0" smtClean="0"/>
              <a:t>zł;</a:t>
            </a:r>
            <a:endParaRPr lang="pl-PL" sz="2900" dirty="0"/>
          </a:p>
          <a:p>
            <a:pPr algn="just"/>
            <a:endParaRPr lang="pl-PL" sz="2900" dirty="0"/>
          </a:p>
          <a:p>
            <a:pPr algn="just"/>
            <a:r>
              <a:rPr lang="pl-PL" sz="2900" dirty="0"/>
              <a:t>Minimalna wartość kosztów kwalifikowanych przedsięwzięcia – 7 tys. </a:t>
            </a:r>
            <a:r>
              <a:rPr lang="pl-PL" sz="2900" dirty="0" smtClean="0"/>
              <a:t>zł;</a:t>
            </a:r>
            <a:endParaRPr lang="pl-PL" sz="2900" dirty="0"/>
          </a:p>
          <a:p>
            <a:pPr marL="0" indent="0" algn="just">
              <a:buNone/>
            </a:pPr>
            <a:endParaRPr lang="pl-PL" sz="2900" dirty="0" smtClean="0"/>
          </a:p>
          <a:p>
            <a:pPr algn="just"/>
            <a:r>
              <a:rPr lang="pl-PL" sz="2900" dirty="0"/>
              <a:t>Okres realizacji przedsięwzięcia: do 24 miesięcy od daty zawarcia umowy o dofinansowanie, lecz nie później niż do 30.06.2029 r</a:t>
            </a:r>
            <a:r>
              <a:rPr lang="pl-PL" sz="2900" dirty="0" smtClean="0"/>
              <a:t>.;</a:t>
            </a:r>
            <a:endParaRPr lang="pl-PL" sz="2900" dirty="0"/>
          </a:p>
          <a:p>
            <a:pPr algn="just"/>
            <a:endParaRPr lang="pl-PL" sz="2900" dirty="0"/>
          </a:p>
          <a:p>
            <a:pPr algn="just"/>
            <a:r>
              <a:rPr lang="pl-PL" sz="2900" dirty="0"/>
              <a:t>Dofinansowaniu podlegają przedsięwzięcia rozpoczęte nie wcześniej </a:t>
            </a: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dirty="0" smtClean="0"/>
              <a:t>niż 12 </a:t>
            </a:r>
            <a:r>
              <a:rPr lang="pl-PL" sz="2900" dirty="0"/>
              <a:t>miesięcy przed dniem złożenia wniosku o </a:t>
            </a:r>
            <a:r>
              <a:rPr lang="pl-PL" sz="2900" dirty="0" smtClean="0"/>
              <a:t>dofinansowanie;</a:t>
            </a:r>
            <a:endParaRPr lang="pl-PL" sz="2900" dirty="0"/>
          </a:p>
          <a:p>
            <a:pPr algn="just"/>
            <a:endParaRPr lang="pl-PL" sz="2900" dirty="0"/>
          </a:p>
          <a:p>
            <a:pPr algn="just"/>
            <a:r>
              <a:rPr lang="pl-PL" sz="2900" dirty="0"/>
              <a:t>Przedsięwzięcie nie może zostać zakończone przed dniem złożenia wniosku o dofinansowanie; data zakończenia realizacji będzie potwierdzona </a:t>
            </a: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dirty="0" smtClean="0"/>
              <a:t>w </a:t>
            </a:r>
            <a:r>
              <a:rPr lang="pl-PL" sz="2900" dirty="0"/>
              <a:t>protokole </a:t>
            </a:r>
            <a:r>
              <a:rPr lang="pl-PL" sz="2900" dirty="0" smtClean="0"/>
              <a:t>końcowym. </a:t>
            </a:r>
            <a:endParaRPr lang="pl-PL" sz="29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1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Intensywność dofinansowania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55576" y="5013176"/>
            <a:ext cx="7772400" cy="158417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42900" algn="l"/>
              </a:tabLst>
              <a:defRPr/>
            </a:pPr>
            <a:endParaRPr lang="pl-PL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pl-PL" sz="14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100756A4-90BD-41C6-9900-7D4016E6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87198"/>
              </p:ext>
            </p:extLst>
          </p:nvPr>
        </p:nvGraphicFramePr>
        <p:xfrm>
          <a:off x="395536" y="1340768"/>
          <a:ext cx="8292754" cy="3999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6563">
                  <a:extLst>
                    <a:ext uri="{9D8B030D-6E8A-4147-A177-3AD203B41FA5}">
                      <a16:colId xmlns="" xmlns:a16="http://schemas.microsoft.com/office/drawing/2014/main" val="3290256173"/>
                    </a:ext>
                  </a:extLst>
                </a:gridCol>
                <a:gridCol w="2467266">
                  <a:extLst>
                    <a:ext uri="{9D8B030D-6E8A-4147-A177-3AD203B41FA5}">
                      <a16:colId xmlns="" xmlns:a16="http://schemas.microsoft.com/office/drawing/2014/main" val="994871435"/>
                    </a:ext>
                  </a:extLst>
                </a:gridCol>
                <a:gridCol w="2056055">
                  <a:extLst>
                    <a:ext uri="{9D8B030D-6E8A-4147-A177-3AD203B41FA5}">
                      <a16:colId xmlns="" xmlns:a16="http://schemas.microsoft.com/office/drawing/2014/main" val="73335353"/>
                    </a:ext>
                  </a:extLst>
                </a:gridCol>
                <a:gridCol w="1370703">
                  <a:extLst>
                    <a:ext uri="{9D8B030D-6E8A-4147-A177-3AD203B41FA5}">
                      <a16:colId xmlns="" xmlns:a16="http://schemas.microsoft.com/office/drawing/2014/main" val="3658905346"/>
                    </a:ext>
                  </a:extLst>
                </a:gridCol>
                <a:gridCol w="1302167">
                  <a:extLst>
                    <a:ext uri="{9D8B030D-6E8A-4147-A177-3AD203B41FA5}">
                      <a16:colId xmlns="" xmlns:a16="http://schemas.microsoft.com/office/drawing/2014/main" val="2990836209"/>
                    </a:ext>
                  </a:extLst>
                </a:gridCol>
              </a:tblGrid>
              <a:tr h="49771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9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dotacyjnego)</a:t>
                      </a:r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473771"/>
                  </a:ext>
                </a:extLst>
              </a:tr>
              <a:tr h="6359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dotacji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kwalifikowane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70847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7274628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- 800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92734213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0118836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5105722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455087714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88387047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99500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Terminy i sposób składania </a:t>
            </a:r>
            <a:r>
              <a:rPr lang="pl-PL" sz="2000" dirty="0" smtClean="0"/>
              <a:t>wniosków.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Wnioski </a:t>
            </a:r>
            <a:r>
              <a:rPr lang="pl-PL" sz="2000" dirty="0"/>
              <a:t>należy składać w Wojewódzkim Funduszu Ochrony </a:t>
            </a:r>
            <a:r>
              <a:rPr lang="pl-PL" sz="2000" dirty="0" smtClean="0"/>
              <a:t>Środowiska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i Gospodarki Wodnej w Poznaniu w terminie od 19 września 2018 </a:t>
            </a:r>
            <a:r>
              <a:rPr lang="pl-PL" sz="2000" dirty="0" smtClean="0"/>
              <a:t>r. </a:t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30 czerwca 2027 r. </a:t>
            </a: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Wniosek składa się w wersji elektronicznej poprzez:</a:t>
            </a:r>
          </a:p>
          <a:p>
            <a:r>
              <a:rPr lang="pl-PL" sz="2000" dirty="0" smtClean="0"/>
              <a:t>aplikację </a:t>
            </a:r>
            <a:r>
              <a:rPr lang="pl-PL" sz="2000" dirty="0"/>
              <a:t>internetową (tj. </a:t>
            </a:r>
            <a:r>
              <a:rPr lang="pl-PL" sz="2000" dirty="0">
                <a:hlinkClick r:id="rId2"/>
              </a:rPr>
              <a:t>Portal Beneficjenta dostępny na stronie </a:t>
            </a:r>
            <a:r>
              <a:rPr lang="pl-PL" sz="2000" dirty="0" err="1">
                <a:hlinkClick r:id="rId2"/>
              </a:rPr>
              <a:t>WFOŚiGW</a:t>
            </a:r>
            <a:r>
              <a:rPr lang="pl-PL" sz="2000" dirty="0">
                <a:hlinkClick r:id="rId2"/>
              </a:rPr>
              <a:t> w Poznaniu</a:t>
            </a:r>
            <a:r>
              <a:rPr lang="pl-PL" sz="2000" dirty="0"/>
              <a:t>),</a:t>
            </a:r>
          </a:p>
          <a:p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Aby złożyć wniosek w wersji </a:t>
            </a:r>
            <a:r>
              <a:rPr lang="pl-PL" sz="2000" dirty="0" smtClean="0"/>
              <a:t>elektronicznej, </a:t>
            </a:r>
            <a:r>
              <a:rPr lang="pl-PL" sz="2000" dirty="0"/>
              <a:t>konieczne jest zarejestrowanie konta na Portalu Beneficjenta na stronie </a:t>
            </a:r>
            <a:r>
              <a:rPr lang="pl-PL" sz="2000" dirty="0" err="1"/>
              <a:t>WFOŚiGW</a:t>
            </a:r>
            <a:r>
              <a:rPr lang="pl-PL" sz="2000" dirty="0" smtClean="0"/>
              <a:t>.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800" dirty="0" smtClean="0"/>
              <a:t>Źródło danych: www.wfosigw.poznan.pl</a:t>
            </a:r>
            <a:endParaRPr lang="pl-PL" sz="8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11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270</Words>
  <Application>Microsoft Office PowerPoint</Application>
  <PresentationFormat>Pokaz na ekranie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Edukacja ekologiczna</vt:lpstr>
      <vt:lpstr>Edukacja ekologiczna</vt:lpstr>
      <vt:lpstr>Edukacja ekologiczna</vt:lpstr>
      <vt:lpstr>Informacja o możliwości dofinansowania wymiany źródeł ogrzewania</vt:lpstr>
      <vt:lpstr>Informacja o możliwości dofinansowania wymiany źródeł ogrzewania</vt:lpstr>
      <vt:lpstr>Rodzaje przedsięwzięć</vt:lpstr>
      <vt:lpstr>Prezentacja programu PowerPoint</vt:lpstr>
      <vt:lpstr>Intensywność dofinansowania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ekologiczna</dc:title>
  <dc:creator>Justyna Czepczyńska</dc:creator>
  <cp:lastModifiedBy>Justyna Czepczyńska</cp:lastModifiedBy>
  <cp:revision>4</cp:revision>
  <dcterms:created xsi:type="dcterms:W3CDTF">2019-01-11T09:27:25Z</dcterms:created>
  <dcterms:modified xsi:type="dcterms:W3CDTF">2019-01-11T10:52:12Z</dcterms:modified>
  <cp:contentStatus/>
</cp:coreProperties>
</file>