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94" r:id="rId4"/>
    <p:sldId id="258" r:id="rId5"/>
    <p:sldId id="286" r:id="rId6"/>
    <p:sldId id="259" r:id="rId7"/>
    <p:sldId id="260" r:id="rId8"/>
    <p:sldId id="29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6409" y="836712"/>
            <a:ext cx="7772400" cy="1470025"/>
          </a:xfrm>
        </p:spPr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Niska emisja – 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palenie w kotłach CO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17259" r="3340" b="17259"/>
          <a:stretch/>
        </p:blipFill>
        <p:spPr bwMode="auto">
          <a:xfrm>
            <a:off x="0" y="2420888"/>
            <a:ext cx="9252520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5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548680"/>
            <a:ext cx="4536504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Co to jest niska emisja?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5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3100" dirty="0"/>
              <a:t>Jest to emisja zanieczyszczeń powietrza pochodzących ze źródeł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o </a:t>
            </a:r>
            <a:r>
              <a:rPr lang="pl-PL" sz="3100" dirty="0"/>
              <a:t>niewielkiej wysokości nad poziomem gruntu (do 40 m), takich </a:t>
            </a:r>
            <a:r>
              <a:rPr lang="pl-PL" sz="3100" dirty="0" smtClean="0"/>
              <a:t>jak:</a:t>
            </a:r>
          </a:p>
          <a:p>
            <a:pPr algn="just">
              <a:lnSpc>
                <a:spcPct val="150000"/>
              </a:lnSpc>
            </a:pPr>
            <a:r>
              <a:rPr lang="pl-PL" sz="3100" dirty="0" smtClean="0"/>
              <a:t>drogi </a:t>
            </a:r>
            <a:r>
              <a:rPr lang="pl-PL" sz="3100" dirty="0"/>
              <a:t>i </a:t>
            </a:r>
            <a:r>
              <a:rPr lang="pl-PL" sz="3100" dirty="0" smtClean="0"/>
              <a:t>skrzyżowania,</a:t>
            </a:r>
          </a:p>
          <a:p>
            <a:pPr algn="just">
              <a:lnSpc>
                <a:spcPct val="150000"/>
              </a:lnSpc>
            </a:pPr>
            <a:r>
              <a:rPr lang="pl-PL" sz="3100" dirty="0" smtClean="0"/>
              <a:t>składowiska odpadów,</a:t>
            </a:r>
          </a:p>
          <a:p>
            <a:pPr algn="just">
              <a:lnSpc>
                <a:spcPct val="150000"/>
              </a:lnSpc>
            </a:pPr>
            <a:r>
              <a:rPr lang="pl-PL" sz="3100" dirty="0" smtClean="0"/>
              <a:t>paleniska domowe (czyli </a:t>
            </a:r>
            <a:r>
              <a:rPr lang="pl-PL" sz="3100" dirty="0"/>
              <a:t>emisja </a:t>
            </a:r>
            <a:r>
              <a:rPr lang="pl-PL" sz="3100" dirty="0" smtClean="0"/>
              <a:t>komunalna). </a:t>
            </a:r>
            <a:endParaRPr lang="pl-PL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3595" r="2245" b="3396"/>
          <a:stretch/>
        </p:blipFill>
        <p:spPr bwMode="auto">
          <a:xfrm>
            <a:off x="5874326" y="1699491"/>
            <a:ext cx="280785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11204" r="2219" b="8587"/>
          <a:stretch/>
        </p:blipFill>
        <p:spPr bwMode="auto">
          <a:xfrm>
            <a:off x="5890738" y="3861048"/>
            <a:ext cx="2807855" cy="180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505475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0000"/>
              </a:lnSpc>
              <a:buNone/>
            </a:pPr>
            <a:r>
              <a:rPr lang="pl-PL" sz="2600" dirty="0">
                <a:solidFill>
                  <a:prstClr val="black"/>
                </a:solidFill>
              </a:rPr>
              <a:t>Jakość powietrza na danym obszarze jest wynikiem oddziaływania różnych czynników o charakterze lokalnym </a:t>
            </a:r>
            <a:br>
              <a:rPr lang="pl-PL" sz="2600" dirty="0">
                <a:solidFill>
                  <a:prstClr val="black"/>
                </a:solidFill>
              </a:rPr>
            </a:br>
            <a:r>
              <a:rPr lang="pl-PL" sz="2600" dirty="0">
                <a:solidFill>
                  <a:prstClr val="black"/>
                </a:solidFill>
              </a:rPr>
              <a:t>i ponadregionalnym. Należą do nich przede </a:t>
            </a:r>
            <a:r>
              <a:rPr lang="pl-PL" sz="2600" dirty="0" smtClean="0">
                <a:solidFill>
                  <a:prstClr val="black"/>
                </a:solidFill>
              </a:rPr>
              <a:t>wszystkim:</a:t>
            </a:r>
          </a:p>
          <a:p>
            <a:pPr>
              <a:lnSpc>
                <a:spcPct val="170000"/>
              </a:lnSpc>
            </a:pPr>
            <a:r>
              <a:rPr lang="pl-PL" sz="2600" dirty="0" smtClean="0">
                <a:solidFill>
                  <a:prstClr val="black"/>
                </a:solidFill>
              </a:rPr>
              <a:t>wielkość </a:t>
            </a:r>
            <a:r>
              <a:rPr lang="pl-PL" sz="2600" dirty="0">
                <a:solidFill>
                  <a:prstClr val="black"/>
                </a:solidFill>
              </a:rPr>
              <a:t>i źródła emisji poszczególnych zanieczyszczeń </a:t>
            </a:r>
            <a:r>
              <a:rPr lang="pl-PL" sz="2600" dirty="0" smtClean="0">
                <a:solidFill>
                  <a:prstClr val="black"/>
                </a:solidFill>
              </a:rPr>
              <a:t>powietrza,</a:t>
            </a:r>
          </a:p>
          <a:p>
            <a:pPr>
              <a:lnSpc>
                <a:spcPct val="170000"/>
              </a:lnSpc>
            </a:pPr>
            <a:r>
              <a:rPr lang="pl-PL" sz="2600" dirty="0" smtClean="0">
                <a:solidFill>
                  <a:prstClr val="black"/>
                </a:solidFill>
              </a:rPr>
              <a:t>warunki </a:t>
            </a:r>
            <a:r>
              <a:rPr lang="pl-PL" sz="2600" dirty="0">
                <a:solidFill>
                  <a:prstClr val="black"/>
                </a:solidFill>
              </a:rPr>
              <a:t>meteorologiczne występujące w danym </a:t>
            </a:r>
            <a:r>
              <a:rPr lang="pl-PL" sz="2600" dirty="0" smtClean="0">
                <a:solidFill>
                  <a:prstClr val="black"/>
                </a:solidFill>
              </a:rPr>
              <a:t>okresie,</a:t>
            </a:r>
          </a:p>
          <a:p>
            <a:pPr>
              <a:lnSpc>
                <a:spcPct val="170000"/>
              </a:lnSpc>
            </a:pPr>
            <a:r>
              <a:rPr lang="pl-PL" sz="2600" dirty="0" smtClean="0">
                <a:solidFill>
                  <a:prstClr val="black"/>
                </a:solidFill>
              </a:rPr>
              <a:t>ukształtowanie terenu,</a:t>
            </a:r>
          </a:p>
          <a:p>
            <a:pPr>
              <a:lnSpc>
                <a:spcPct val="170000"/>
              </a:lnSpc>
            </a:pPr>
            <a:r>
              <a:rPr lang="pl-PL" sz="2600" dirty="0" smtClean="0">
                <a:solidFill>
                  <a:prstClr val="black"/>
                </a:solidFill>
              </a:rPr>
              <a:t>emisja </a:t>
            </a:r>
            <a:r>
              <a:rPr lang="pl-PL" sz="2600" dirty="0">
                <a:solidFill>
                  <a:prstClr val="black"/>
                </a:solidFill>
              </a:rPr>
              <a:t>napływowa, tj. emisja spoza </a:t>
            </a:r>
            <a:r>
              <a:rPr lang="pl-PL" sz="2600" dirty="0" smtClean="0">
                <a:solidFill>
                  <a:prstClr val="black"/>
                </a:solidFill>
              </a:rPr>
              <a:t>obszaru,</a:t>
            </a:r>
          </a:p>
          <a:p>
            <a:pPr>
              <a:lnSpc>
                <a:spcPct val="170000"/>
              </a:lnSpc>
            </a:pPr>
            <a:r>
              <a:rPr lang="pl-PL" sz="2600" dirty="0" smtClean="0">
                <a:solidFill>
                  <a:prstClr val="black"/>
                </a:solidFill>
              </a:rPr>
              <a:t>działalność człowieka. </a:t>
            </a:r>
            <a:endParaRPr lang="pl-PL" sz="26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67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476672"/>
            <a:ext cx="452352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Główne </a:t>
            </a:r>
            <a:r>
              <a:rPr lang="pl-PL" sz="2000" dirty="0" smtClean="0"/>
              <a:t>zanieczyszczenia powietrza: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/>
              <a:t>Pyły zawieszone – mieszanina cząstek stałych i kropelek cieczy o średnicy nie większej niż </a:t>
            </a:r>
            <a:r>
              <a:rPr lang="pl-PL" sz="2000" dirty="0" smtClean="0"/>
              <a:t>10 </a:t>
            </a:r>
            <a:r>
              <a:rPr lang="pl-PL" sz="2000" dirty="0" err="1"/>
              <a:t>μm</a:t>
            </a:r>
            <a:r>
              <a:rPr lang="pl-PL" sz="2000" dirty="0"/>
              <a:t> (PM10) pochodzących </a:t>
            </a:r>
            <a:r>
              <a:rPr lang="pl-PL" sz="2000" dirty="0" smtClean="0"/>
              <a:t>z </a:t>
            </a:r>
            <a:r>
              <a:rPr lang="pl-PL" sz="2000" dirty="0"/>
              <a:t>procesów spalania węgla, drewna, liści, śmieci itp. </a:t>
            </a:r>
            <a:r>
              <a:rPr lang="pl-PL" sz="2000" dirty="0" smtClean="0"/>
              <a:t>oraz </a:t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ruchu </a:t>
            </a:r>
            <a:r>
              <a:rPr lang="pl-PL" sz="2000" dirty="0" smtClean="0"/>
              <a:t>drogowego;</a:t>
            </a:r>
            <a:endParaRPr lang="pl-PL" sz="2000" dirty="0"/>
          </a:p>
          <a:p>
            <a:r>
              <a:rPr lang="pl-PL" sz="2000" dirty="0"/>
              <a:t>Na ich powierzchni mogą występować toksyczne </a:t>
            </a:r>
            <a:r>
              <a:rPr lang="pl-PL" sz="2000" dirty="0" smtClean="0"/>
              <a:t>pierwiastki kadm(Cd),ołów(Pb),rtęć(Hg</a:t>
            </a:r>
            <a:r>
              <a:rPr lang="pl-PL" sz="2000" dirty="0"/>
              <a:t>),arsen(As). </a:t>
            </a:r>
            <a:endParaRPr lang="pl-PL" sz="2000" dirty="0" smtClean="0"/>
          </a:p>
          <a:p>
            <a:endParaRPr lang="pl-PL" sz="2000" dirty="0"/>
          </a:p>
          <a:p>
            <a:pPr marL="0" indent="0">
              <a:buNone/>
            </a:pPr>
            <a:r>
              <a:rPr lang="pl-PL" sz="2000" dirty="0"/>
              <a:t>Pyły te są silnie absorbowane </a:t>
            </a:r>
            <a:r>
              <a:rPr lang="pl-PL" sz="2000" dirty="0" smtClean="0"/>
              <a:t>w </a:t>
            </a:r>
            <a:r>
              <a:rPr lang="pl-PL" sz="2000" dirty="0"/>
              <a:t>górnych drogach oddechowych, oskrzelach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płucach</a:t>
            </a:r>
            <a:r>
              <a:rPr lang="pl-PL" sz="2000" dirty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7" t="11556" r="18969" b="10317"/>
          <a:stretch/>
        </p:blipFill>
        <p:spPr bwMode="auto">
          <a:xfrm>
            <a:off x="4631028" y="1628800"/>
            <a:ext cx="4512972" cy="399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2400" dirty="0"/>
              <a:t>W celu poprawy jakości </a:t>
            </a:r>
            <a:r>
              <a:rPr lang="pl-PL" sz="2400" dirty="0" smtClean="0"/>
              <a:t>powietrza, dnia </a:t>
            </a:r>
            <a:r>
              <a:rPr lang="pl-PL" sz="2400" dirty="0"/>
              <a:t>18 grudnia 2017 r. Samorząd Województwa Wielkopolskiego </a:t>
            </a:r>
            <a:r>
              <a:rPr lang="pl-PL" sz="2400" dirty="0" smtClean="0"/>
              <a:t>przyjął </a:t>
            </a:r>
            <a:r>
              <a:rPr lang="pl-PL" sz="2400" dirty="0"/>
              <a:t>trzy uchwały </a:t>
            </a:r>
            <a:r>
              <a:rPr lang="pl-PL" sz="2400" dirty="0" smtClean="0"/>
              <a:t>w </a:t>
            </a:r>
            <a:r>
              <a:rPr lang="pl-PL" sz="2400" dirty="0"/>
              <a:t>sprawie ograniczeń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lub </a:t>
            </a:r>
            <a:r>
              <a:rPr lang="pl-PL" sz="2400" dirty="0"/>
              <a:t>zakazów </a:t>
            </a:r>
            <a:r>
              <a:rPr lang="pl-PL" sz="2400" dirty="0" smtClean="0"/>
              <a:t>w </a:t>
            </a:r>
            <a:r>
              <a:rPr lang="pl-PL" sz="2400" dirty="0"/>
              <a:t>zakresie eksploatacji instalacji, w których następuje spalanie </a:t>
            </a:r>
            <a:r>
              <a:rPr lang="pl-PL" sz="2400" dirty="0" smtClean="0"/>
              <a:t>paliw: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r>
              <a:rPr lang="pl-PL" sz="2400" dirty="0" smtClean="0"/>
              <a:t>Uchwałę </a:t>
            </a:r>
            <a:r>
              <a:rPr lang="pl-PL" sz="2400" dirty="0"/>
              <a:t>XXXIX/941/17 w sprawie wprowadzenia, na obszarze województwa wielkopolskiego (bez Miasta Poznania i Miasta Kalisza), ograniczeń lub zakazów w zakresie eksploatacji instalacji, w których następuje spalanie paliw</a:t>
            </a:r>
            <a:r>
              <a:rPr lang="pl-PL" sz="2400" dirty="0" smtClean="0"/>
              <a:t>.</a:t>
            </a:r>
          </a:p>
          <a:p>
            <a:endParaRPr lang="pl-PL" sz="2400" dirty="0"/>
          </a:p>
          <a:p>
            <a:r>
              <a:rPr lang="pl-PL" sz="2400" dirty="0"/>
              <a:t>Uchwałę XXXIX/942/17 w sprawie wprowadzenia, na obszarze Miasta Poznania, ograniczeń lub zakazów w zakresie eksploatacji instalacji,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których następuje spalanie paliw</a:t>
            </a:r>
            <a:r>
              <a:rPr lang="pl-PL" sz="2400" dirty="0" smtClean="0"/>
              <a:t>.</a:t>
            </a:r>
          </a:p>
          <a:p>
            <a:endParaRPr lang="pl-PL" sz="2400" dirty="0"/>
          </a:p>
          <a:p>
            <a:r>
              <a:rPr lang="pl-PL" sz="2400" dirty="0"/>
              <a:t>Uchwałę XXXIX/943/17 w sprawie wprowadzenia, na obszarze Miasta Kalisza, ograniczeń lub zakazów w zakresie eksploatacji instalacji,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których następuje spalanie paliw.</a:t>
            </a:r>
          </a:p>
          <a:p>
            <a:pPr marL="0" indent="0" algn="just">
              <a:buNone/>
            </a:pP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4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336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/>
              <a:t>Uchwała popularnie nazywana „antysmogową”, </a:t>
            </a:r>
            <a:r>
              <a:rPr lang="pl-PL" sz="2000" dirty="0" smtClean="0"/>
              <a:t>z dniem 1 maja 2018 roku zakazuje </a:t>
            </a:r>
            <a:r>
              <a:rPr lang="pl-PL" sz="2000" dirty="0"/>
              <a:t>stosowania </a:t>
            </a:r>
            <a:r>
              <a:rPr lang="pl-PL" sz="2000" dirty="0" smtClean="0"/>
              <a:t>w </a:t>
            </a:r>
            <a:r>
              <a:rPr lang="pl-PL" sz="2000" dirty="0"/>
              <a:t>instalacjach grzewczych, takich jak kotły, piece, kominki, paliw złej jakości</a:t>
            </a:r>
            <a:r>
              <a:rPr lang="pl-PL" sz="2000" dirty="0" smtClean="0"/>
              <a:t>:</a:t>
            </a:r>
          </a:p>
          <a:p>
            <a:pPr marL="0" indent="0" algn="just">
              <a:buNone/>
            </a:pPr>
            <a:r>
              <a:rPr lang="pl-PL" sz="2000" dirty="0" smtClean="0"/>
              <a:t> </a:t>
            </a:r>
          </a:p>
          <a:p>
            <a:pPr marL="457200" indent="-457200" algn="just">
              <a:buAutoNum type="arabicPeriod"/>
            </a:pPr>
            <a:r>
              <a:rPr lang="pl-PL" sz="2000" dirty="0" smtClean="0"/>
              <a:t>Węgla </a:t>
            </a:r>
            <a:r>
              <a:rPr lang="pl-PL" sz="2000" dirty="0"/>
              <a:t>brunatnego oraz paliw stałych produkowanych z jego </a:t>
            </a:r>
            <a:r>
              <a:rPr lang="pl-PL" sz="2000" dirty="0" smtClean="0"/>
              <a:t>wykorzystaniem;</a:t>
            </a:r>
          </a:p>
          <a:p>
            <a:pPr marL="457200" indent="-457200" algn="just">
              <a:buAutoNum type="arabicPeriod"/>
            </a:pPr>
            <a:r>
              <a:rPr lang="pl-PL" sz="2000" dirty="0" smtClean="0"/>
              <a:t>Mułów </a:t>
            </a:r>
            <a:r>
              <a:rPr lang="pl-PL" sz="2000" dirty="0"/>
              <a:t>i flotokoncentratów węglowych oraz mieszanek produkowanych </a:t>
            </a:r>
            <a:br>
              <a:rPr lang="pl-PL" sz="2000" dirty="0"/>
            </a:br>
            <a:r>
              <a:rPr lang="pl-PL" sz="2000" dirty="0"/>
              <a:t>z ich </a:t>
            </a:r>
            <a:r>
              <a:rPr lang="pl-PL" sz="2000" dirty="0" smtClean="0"/>
              <a:t>wykorzystaniem;</a:t>
            </a:r>
          </a:p>
          <a:p>
            <a:pPr marL="457200" indent="-457200" algn="just">
              <a:buAutoNum type="arabicPeriod"/>
            </a:pPr>
            <a:r>
              <a:rPr lang="pl-PL" sz="2000" dirty="0" smtClean="0"/>
              <a:t>Paliw</a:t>
            </a:r>
            <a:r>
              <a:rPr lang="pl-PL" sz="2000" dirty="0"/>
              <a:t>, w których udział masowy węgla kamiennego o uziarnieniu poniżej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3 </a:t>
            </a:r>
            <a:r>
              <a:rPr lang="pl-PL" sz="2000" dirty="0"/>
              <a:t>mm wynosi więcej niż 15 % (miał najgorszej jakości</a:t>
            </a:r>
            <a:r>
              <a:rPr lang="pl-PL" sz="2000" dirty="0" smtClean="0"/>
              <a:t>);</a:t>
            </a:r>
          </a:p>
          <a:p>
            <a:pPr marL="457200" indent="-457200" algn="just">
              <a:buAutoNum type="arabicPeriod"/>
            </a:pPr>
            <a:r>
              <a:rPr lang="pl-PL" sz="2000" dirty="0" smtClean="0"/>
              <a:t>Węgla </a:t>
            </a:r>
            <a:r>
              <a:rPr lang="pl-PL" sz="2000" dirty="0"/>
              <a:t>kamiennego oraz paliw stałych produkowanych z wykorzystaniem tego węgla, nie spełniających któregokolwiek z poniższych parametrów jakościowych</a:t>
            </a:r>
            <a:r>
              <a:rPr lang="pl-PL" sz="2000" dirty="0" smtClean="0"/>
              <a:t>: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- wartość opałowa co najmniej 23 MJ/kg,</a:t>
            </a:r>
          </a:p>
          <a:p>
            <a:pPr marL="0" indent="0">
              <a:buNone/>
            </a:pPr>
            <a:r>
              <a:rPr lang="pl-PL" sz="2000" dirty="0"/>
              <a:t>- </a:t>
            </a:r>
            <a:r>
              <a:rPr lang="pl-PL" sz="2000" dirty="0" smtClean="0"/>
              <a:t>zawartość </a:t>
            </a:r>
            <a:r>
              <a:rPr lang="pl-PL" sz="2000" dirty="0"/>
              <a:t>popiołu nie więcej niż 10%,</a:t>
            </a:r>
          </a:p>
          <a:p>
            <a:pPr marL="0" indent="0">
              <a:buNone/>
            </a:pPr>
            <a:r>
              <a:rPr lang="pl-PL" sz="2000" dirty="0" smtClean="0"/>
              <a:t>- zawartość </a:t>
            </a:r>
            <a:r>
              <a:rPr lang="pl-PL" sz="2000" dirty="0"/>
              <a:t>siarki nie więcej niż 0,8 %; </a:t>
            </a:r>
          </a:p>
          <a:p>
            <a:pPr marL="0" indent="0">
              <a:buNone/>
            </a:pPr>
            <a:r>
              <a:rPr lang="pl-PL" sz="2000" dirty="0" smtClean="0"/>
              <a:t>5</a:t>
            </a:r>
            <a:r>
              <a:rPr lang="pl-PL" sz="2000" dirty="0"/>
              <a:t>.  </a:t>
            </a:r>
            <a:r>
              <a:rPr lang="pl-PL" sz="2000" dirty="0" smtClean="0"/>
              <a:t>  Biomasy </a:t>
            </a:r>
            <a:r>
              <a:rPr lang="pl-PL" sz="2000" dirty="0"/>
              <a:t>stałej, (drewno, </a:t>
            </a:r>
            <a:r>
              <a:rPr lang="pl-PL" sz="2000" dirty="0" err="1"/>
              <a:t>pelet</a:t>
            </a:r>
            <a:r>
              <a:rPr lang="pl-PL" sz="2000" dirty="0"/>
              <a:t>, słoma) której wilgotność w stanie roboczym </a:t>
            </a:r>
            <a:r>
              <a:rPr lang="pl-PL" sz="2000" dirty="0" smtClean="0"/>
              <a:t>   przekracza </a:t>
            </a:r>
            <a:r>
              <a:rPr lang="pl-PL" sz="2000" dirty="0"/>
              <a:t>20%.</a:t>
            </a:r>
          </a:p>
          <a:p>
            <a:pPr>
              <a:buFontTx/>
              <a:buChar char="-"/>
            </a:pP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3942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507288" cy="62646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4200" dirty="0"/>
              <a:t>Dopuszczone do stosowania urządzenia grzewcze:</a:t>
            </a:r>
          </a:p>
          <a:p>
            <a:pPr marL="0" indent="0">
              <a:buNone/>
            </a:pPr>
            <a:endParaRPr lang="pl-PL" sz="4200" dirty="0"/>
          </a:p>
          <a:p>
            <a:pPr marL="514350" indent="-514350">
              <a:buAutoNum type="arabicPeriod"/>
            </a:pPr>
            <a:r>
              <a:rPr lang="pl-PL" sz="4200" dirty="0"/>
              <a:t>Kotły:</a:t>
            </a:r>
          </a:p>
          <a:p>
            <a:r>
              <a:rPr lang="pl-PL" sz="4200" dirty="0"/>
              <a:t>muszą spełniać wymagania rozporządzenia Komisji UE (EKOPROJEKT*) 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4200" dirty="0" smtClean="0"/>
              <a:t>w </a:t>
            </a:r>
            <a:r>
              <a:rPr lang="pl-PL" sz="4200" dirty="0"/>
              <a:t>zakresie efektywności energetycznej i norm emisyjnych,</a:t>
            </a:r>
          </a:p>
          <a:p>
            <a:r>
              <a:rPr lang="pl-PL" sz="4200" dirty="0"/>
              <a:t>muszą zapewniać automatyczne podawanie paliwa,</a:t>
            </a:r>
          </a:p>
          <a:p>
            <a:r>
              <a:rPr lang="pl-PL" sz="4200" dirty="0"/>
              <a:t>nie mogą posiadać rusztu awaryjnego oraz elementów pozwalających jego </a:t>
            </a:r>
            <a:r>
              <a:rPr lang="pl-PL" sz="4200" dirty="0" smtClean="0"/>
              <a:t>zamontowanie.</a:t>
            </a:r>
            <a:endParaRPr lang="pl-PL" sz="4200" dirty="0"/>
          </a:p>
          <a:p>
            <a:endParaRPr lang="pl-PL" sz="4200" dirty="0"/>
          </a:p>
          <a:p>
            <a:pPr marL="0" indent="0">
              <a:buNone/>
            </a:pPr>
            <a:r>
              <a:rPr lang="pl-PL" sz="4200" dirty="0"/>
              <a:t>Powyższe wymagania będą obowiązywać od 1 stycznia 2024 roku dla kotłów bezklasowych (tzw. „kopciuchów</a:t>
            </a:r>
            <a:r>
              <a:rPr lang="pl-PL" sz="4200" dirty="0" smtClean="0"/>
              <a:t>”).</a:t>
            </a:r>
            <a:endParaRPr lang="pl-PL" sz="4200" dirty="0"/>
          </a:p>
          <a:p>
            <a:pPr marL="0" indent="0">
              <a:buNone/>
            </a:pPr>
            <a:endParaRPr lang="pl-PL" sz="4200" dirty="0"/>
          </a:p>
          <a:p>
            <a:pPr marL="0" indent="0">
              <a:lnSpc>
                <a:spcPct val="120000"/>
              </a:lnSpc>
              <a:buNone/>
            </a:pPr>
            <a:r>
              <a:rPr lang="pl-PL" sz="4200" dirty="0"/>
              <a:t>Okresem granicznym użytkowania kotłów klasy** 3 i 4 jest 1 stycznia 2028 </a:t>
            </a:r>
            <a:r>
              <a:rPr lang="pl-PL" sz="4200" dirty="0" smtClean="0"/>
              <a:t>roku. Kotły </a:t>
            </a:r>
            <a:r>
              <a:rPr lang="pl-PL" sz="4200" dirty="0"/>
              <a:t>5 klasy** przy zachowaniu pełnej sprawności eksploatacyjnej będą mogły być użytkowane bezterminowo.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500" dirty="0"/>
              <a:t>*EKOPROJEKT – wymagania </a:t>
            </a:r>
            <a:r>
              <a:rPr lang="pl-PL" sz="2500" dirty="0" err="1"/>
              <a:t>ekoprojektu</a:t>
            </a:r>
            <a:r>
              <a:rPr lang="pl-PL" sz="2500" dirty="0"/>
              <a:t> zostały przyjęte jednolicie dla całej Unii Europejskiej i wprowadzają dla kotłów i ogrzewaczy pomieszczeń minimalne normy emisji </a:t>
            </a:r>
            <a:r>
              <a:rPr lang="pl-PL" sz="2500" dirty="0" smtClean="0"/>
              <a:t>pyłu, </a:t>
            </a:r>
            <a:r>
              <a:rPr lang="pl-PL" sz="2500" dirty="0"/>
              <a:t>tlenku </a:t>
            </a:r>
            <a:r>
              <a:rPr lang="pl-PL" sz="2500" dirty="0" smtClean="0"/>
              <a:t>węgla, organicznych zanieczyszczeń gazowych oraz tlenków azotu a także normy efektywności energetycznej; dzięki temu urządzenia grzewcze zmniejszają zużycie paliwa i znacznie obniżają emisje zanieczyszczeń.</a:t>
            </a:r>
          </a:p>
          <a:p>
            <a:pPr marL="0" indent="0">
              <a:buNone/>
            </a:pPr>
            <a:r>
              <a:rPr lang="pl-PL" sz="2500" dirty="0" smtClean="0"/>
              <a:t>** klasa kotła zależy od jego sprawności i wielkości emisji powstających w trakcie spalania paliwa; im wyższa klasa tym ostrzejsze wskaźniki tych parametrów. </a:t>
            </a:r>
            <a:endParaRPr lang="pl-PL" sz="2500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64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000" dirty="0"/>
              <a:t>2</a:t>
            </a:r>
            <a:r>
              <a:rPr lang="pl-PL" sz="2200" dirty="0"/>
              <a:t>. Miejscowe ogrzewacze pomieszczeń (piece, kominki, kozy):</a:t>
            </a:r>
          </a:p>
          <a:p>
            <a:pPr marL="0" indent="0">
              <a:buNone/>
            </a:pPr>
            <a:endParaRPr lang="pl-PL" sz="2200" dirty="0"/>
          </a:p>
          <a:p>
            <a:r>
              <a:rPr lang="pl-PL" sz="2200" dirty="0" smtClean="0"/>
              <a:t>muszą </a:t>
            </a:r>
            <a:r>
              <a:rPr lang="pl-PL" sz="2200" dirty="0"/>
              <a:t>spełniać wymagania rozporządzenia Komisji UE (EKOPROJEKT*) </a:t>
            </a:r>
            <a:br>
              <a:rPr lang="pl-PL" sz="2200" dirty="0"/>
            </a:br>
            <a:r>
              <a:rPr lang="pl-PL" sz="2200" dirty="0"/>
              <a:t>w zakresie efektywności energetycznej i norm emisyjnych,</a:t>
            </a:r>
          </a:p>
          <a:p>
            <a:endParaRPr lang="pl-PL" sz="2200" dirty="0"/>
          </a:p>
          <a:p>
            <a:r>
              <a:rPr lang="pl-PL" sz="2200" dirty="0"/>
              <a:t>wymagania dla miejscowych ogrzewaczy pomieszczeń zainstalowanych przed 1 maja 2018 r. </a:t>
            </a:r>
            <a:r>
              <a:rPr lang="pl-PL" sz="2200" dirty="0" smtClean="0"/>
              <a:t>obowiązują </a:t>
            </a:r>
            <a:r>
              <a:rPr lang="pl-PL" sz="2200" dirty="0"/>
              <a:t>od 1 stycznia 2026 r. chyba że instalacje te będą:</a:t>
            </a:r>
          </a:p>
          <a:p>
            <a:pPr marL="0" indent="0">
              <a:buNone/>
            </a:pPr>
            <a:endParaRPr lang="pl-PL" sz="2200" dirty="0"/>
          </a:p>
          <a:p>
            <a:pPr lvl="1"/>
            <a:r>
              <a:rPr lang="pl-PL" sz="2200" dirty="0"/>
              <a:t>osiągać sprawność cieplną na poziomie co najmniej </a:t>
            </a:r>
            <a:r>
              <a:rPr lang="pl-PL" sz="2200" dirty="0" smtClean="0"/>
              <a:t>80 </a:t>
            </a:r>
            <a:r>
              <a:rPr lang="pl-PL" sz="2200" dirty="0"/>
              <a:t>%, lub</a:t>
            </a:r>
          </a:p>
          <a:p>
            <a:pPr lvl="1"/>
            <a:r>
              <a:rPr lang="pl-PL" sz="2200" dirty="0"/>
              <a:t>zostaną wyposażone w urządzenie zapewniające redukcje emisji pyłu </a:t>
            </a:r>
            <a:r>
              <a:rPr lang="pl-PL" sz="2200" dirty="0" smtClean="0"/>
              <a:t>(</a:t>
            </a:r>
            <a:r>
              <a:rPr lang="pl-PL" sz="2200" dirty="0"/>
              <a:t>elektrofiltry) do wartości określonych w rozporządzeniu Komisji UE (EKOPROJEKT</a:t>
            </a:r>
            <a:r>
              <a:rPr lang="pl-PL" sz="2200" dirty="0" smtClean="0"/>
              <a:t>*).</a:t>
            </a:r>
          </a:p>
          <a:p>
            <a:pPr lvl="1"/>
            <a:endParaRPr lang="pl-PL" sz="2000" dirty="0"/>
          </a:p>
          <a:p>
            <a:pPr lvl="1"/>
            <a:endParaRPr lang="pl-PL" sz="2000" dirty="0"/>
          </a:p>
          <a:p>
            <a:pPr marL="0" indent="0">
              <a:buNone/>
            </a:pPr>
            <a:r>
              <a:rPr lang="pl-PL" sz="1300" dirty="0" smtClean="0"/>
              <a:t>*EKOPROJEKT </a:t>
            </a:r>
            <a:r>
              <a:rPr lang="pl-PL" sz="1300" dirty="0"/>
              <a:t>– wymagania </a:t>
            </a:r>
            <a:r>
              <a:rPr lang="pl-PL" sz="1300" dirty="0" err="1"/>
              <a:t>ekoprojektu</a:t>
            </a:r>
            <a:r>
              <a:rPr lang="pl-PL" sz="1300" dirty="0"/>
              <a:t> zostały przyjęte jednolicie dla całej Unii Europejskiej i wprowadzają dla kotłów i ogrzewaczy pomieszczeń minimalne normy emisji </a:t>
            </a:r>
            <a:r>
              <a:rPr lang="pl-PL" sz="1300" dirty="0" smtClean="0"/>
              <a:t>pyłu, </a:t>
            </a:r>
            <a:r>
              <a:rPr lang="pl-PL" sz="1300" dirty="0"/>
              <a:t>tlenku </a:t>
            </a:r>
            <a:r>
              <a:rPr lang="pl-PL" sz="1300" dirty="0" smtClean="0"/>
              <a:t>węgla, </a:t>
            </a:r>
            <a:r>
              <a:rPr lang="pl-PL" sz="1300" dirty="0"/>
              <a:t>organicznych zanieczyszczeń gazowych </a:t>
            </a:r>
            <a:r>
              <a:rPr lang="pl-PL" sz="1300" dirty="0" smtClean="0"/>
              <a:t>oraz </a:t>
            </a:r>
            <a:r>
              <a:rPr lang="pl-PL" sz="1300" dirty="0"/>
              <a:t>tlenków azotu a także normy efektywności energetycznej; dzięki temu urządzenia grzewcze zmniejszają zużycie paliwa i znacznie obniżają emisje </a:t>
            </a:r>
            <a:r>
              <a:rPr lang="pl-PL" sz="1300" dirty="0" smtClean="0"/>
              <a:t>zanieczyszczeń</a:t>
            </a:r>
            <a:r>
              <a:rPr lang="pl-PL" sz="1300" dirty="0"/>
              <a:t>.</a:t>
            </a:r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r>
              <a:rPr lang="pl-PL" sz="900" dirty="0" smtClean="0"/>
              <a:t>Źródło danych: www.umww.pl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5866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172</Words>
  <Application>Microsoft Office PowerPoint</Application>
  <PresentationFormat>Pokaz na ekranie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Niska emisja –  palenie w kotłach CO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Niska emisja –  palenie w kotłach CO</dc:title>
  <dc:creator>Justyna Czepczyńska</dc:creator>
  <cp:lastModifiedBy>Justyna Czepczyńska</cp:lastModifiedBy>
  <cp:revision>199</cp:revision>
  <dcterms:created xsi:type="dcterms:W3CDTF">2019-01-02T08:04:51Z</dcterms:created>
  <dcterms:modified xsi:type="dcterms:W3CDTF">2019-01-11T10:44:51Z</dcterms:modified>
</cp:coreProperties>
</file>