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68" r:id="rId15"/>
    <p:sldId id="271" r:id="rId16"/>
    <p:sldId id="274" r:id="rId17"/>
    <p:sldId id="270" r:id="rId18"/>
    <p:sldId id="272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509543-95A7-4C4F-A77A-FBE20370ED1A}" type="datetimeFigureOut">
              <a:rPr lang="pl-PL" smtClean="0"/>
              <a:pPr/>
              <a:t>2019-05-13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5DC3A1-ECA3-46CD-9FD9-F69F8DB593E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DZIAŁALNOŚĆ PNIEWSKIEGO</a:t>
            </a:r>
            <a:br>
              <a:rPr lang="pl-PL" dirty="0" smtClean="0"/>
            </a:br>
            <a:r>
              <a:rPr lang="pl-PL" dirty="0" smtClean="0"/>
              <a:t>TBS SP. Z O.O.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2018/2019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PRZEPROWADZONE REMONTY</a:t>
            </a:r>
            <a:br>
              <a:rPr lang="pl-PL" dirty="0" smtClean="0"/>
            </a:br>
            <a:r>
              <a:rPr lang="pl-PL" sz="2000" dirty="0" smtClean="0"/>
              <a:t>przykłady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/>
          <a:lstStyle/>
          <a:p>
            <a:r>
              <a:rPr lang="pl-PL" dirty="0" smtClean="0"/>
              <a:t>Wymiana 64 okien – </a:t>
            </a:r>
            <a:r>
              <a:rPr lang="pl-PL" dirty="0" smtClean="0">
                <a:solidFill>
                  <a:srgbClr val="FF0000"/>
                </a:solidFill>
              </a:rPr>
              <a:t>99 900 </a:t>
            </a:r>
            <a:r>
              <a:rPr lang="pl-PL" dirty="0" smtClean="0"/>
              <a:t>zł</a:t>
            </a:r>
          </a:p>
          <a:p>
            <a:r>
              <a:rPr lang="pl-PL" dirty="0" smtClean="0"/>
              <a:t>Pozioma izolacja budynków: Wolności 11, Wolności 14, Wolności 15 kwota </a:t>
            </a:r>
            <a:r>
              <a:rPr lang="pl-PL" dirty="0" smtClean="0">
                <a:solidFill>
                  <a:srgbClr val="FF0000"/>
                </a:solidFill>
              </a:rPr>
              <a:t>23 943 </a:t>
            </a:r>
            <a:r>
              <a:rPr lang="pl-PL" dirty="0" smtClean="0"/>
              <a:t>zł</a:t>
            </a:r>
          </a:p>
          <a:p>
            <a:r>
              <a:rPr lang="pl-PL" dirty="0" smtClean="0"/>
              <a:t>Wymiana instalacji elektrycznej: Konińska 19/1, Konińska 8b/4, Szkolna 14/9, Mickiewicza 1, Wroniecka 14 </a:t>
            </a:r>
            <a:r>
              <a:rPr lang="pl-PL" dirty="0" smtClean="0"/>
              <a:t>a</a:t>
            </a:r>
            <a:r>
              <a:rPr lang="pl-PL" dirty="0" smtClean="0"/>
              <a:t>, </a:t>
            </a:r>
            <a:r>
              <a:rPr lang="pl-PL" dirty="0" smtClean="0"/>
              <a:t>Św. Ducha 15/7, Powstańców Wlkp. 3/6, Koszanowo …. Kwota </a:t>
            </a:r>
            <a:r>
              <a:rPr lang="pl-PL" dirty="0" smtClean="0">
                <a:solidFill>
                  <a:srgbClr val="FF0000"/>
                </a:solidFill>
              </a:rPr>
              <a:t>67 736 </a:t>
            </a:r>
            <a:r>
              <a:rPr lang="pl-PL" dirty="0" smtClean="0"/>
              <a:t>zł</a:t>
            </a:r>
          </a:p>
          <a:p>
            <a:r>
              <a:rPr lang="pl-PL" dirty="0" smtClean="0"/>
              <a:t>Piece kaflowe   Kwota  </a:t>
            </a:r>
            <a:r>
              <a:rPr lang="pl-PL" dirty="0" smtClean="0">
                <a:solidFill>
                  <a:srgbClr val="FF0000"/>
                </a:solidFill>
              </a:rPr>
              <a:t>6 930 </a:t>
            </a:r>
            <a:r>
              <a:rPr lang="pl-PL" dirty="0" smtClean="0"/>
              <a:t>zł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INWESTYCJE W TOKU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Lokale tymczasowe w Koninku 3 szt.</a:t>
            </a:r>
          </a:p>
          <a:p>
            <a:r>
              <a:rPr lang="pl-PL" dirty="0" smtClean="0"/>
              <a:t>Wolności 15</a:t>
            </a:r>
          </a:p>
          <a:p>
            <a:r>
              <a:rPr lang="pl-PL" dirty="0" smtClean="0"/>
              <a:t>Szkolna 2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LOKALE DO REMONTU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Wolności 14</a:t>
            </a:r>
          </a:p>
          <a:p>
            <a:r>
              <a:rPr lang="pl-PL" dirty="0" smtClean="0"/>
              <a:t>Dworcowa 27</a:t>
            </a:r>
          </a:p>
          <a:p>
            <a:r>
              <a:rPr lang="pl-PL" dirty="0" smtClean="0"/>
              <a:t>Dworcowa 25</a:t>
            </a:r>
          </a:p>
          <a:p>
            <a:r>
              <a:rPr lang="pl-PL" dirty="0" smtClean="0"/>
              <a:t>Szkolna 2</a:t>
            </a:r>
          </a:p>
          <a:p>
            <a:r>
              <a:rPr lang="pl-PL" dirty="0" smtClean="0"/>
              <a:t>Wroniecka 14</a:t>
            </a:r>
          </a:p>
          <a:p>
            <a:pPr algn="ctr">
              <a:buNone/>
            </a:pPr>
            <a:r>
              <a:rPr lang="pl-PL" dirty="0" smtClean="0"/>
              <a:t>BRAK OGRZEWANIA</a:t>
            </a:r>
          </a:p>
          <a:p>
            <a:pPr>
              <a:buNone/>
            </a:pPr>
            <a:r>
              <a:rPr lang="pl-PL" dirty="0" smtClean="0"/>
              <a:t>Wolności 14/ 7 i 3, Powstańców Wlkp. </a:t>
            </a:r>
            <a:r>
              <a:rPr lang="pl-PL" dirty="0" smtClean="0"/>
              <a:t>3/8, </a:t>
            </a:r>
            <a:r>
              <a:rPr lang="pl-PL" dirty="0" smtClean="0"/>
              <a:t>Wroniecka </a:t>
            </a:r>
            <a:r>
              <a:rPr lang="pl-PL" dirty="0" smtClean="0"/>
              <a:t>14a, 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TRUDNE DECYZJE …….?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WAWRZYŃCA  18/1 – sprzedaż lub remont</a:t>
            </a:r>
          </a:p>
          <a:p>
            <a:r>
              <a:rPr lang="pl-PL" dirty="0" smtClean="0"/>
              <a:t>WRONIECKA 1 – do rozebrania</a:t>
            </a:r>
          </a:p>
          <a:p>
            <a:r>
              <a:rPr lang="pl-PL" dirty="0" smtClean="0"/>
              <a:t>ŚW DUCHA 15 – do rozebrania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KOMISJA MIESZKANIOWA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Rodziny w rejestrze oczekujących: 76</a:t>
            </a:r>
          </a:p>
          <a:p>
            <a:r>
              <a:rPr lang="pl-PL" dirty="0" smtClean="0"/>
              <a:t>Przydzielonych lokali: 14 w tym relokacje</a:t>
            </a:r>
          </a:p>
          <a:p>
            <a:r>
              <a:rPr lang="pl-PL" dirty="0" smtClean="0"/>
              <a:t>3 rozpoczęte procedury eksmisji związane z przydzieleniem innych lokali</a:t>
            </a:r>
          </a:p>
          <a:p>
            <a:r>
              <a:rPr lang="pl-PL" dirty="0" smtClean="0"/>
              <a:t>Relokacja w związku ze stanem lokali 1+3+3 czekamy na lokale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PRZYDZIELONE LOKALE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Wolności 15/5; 15/1</a:t>
            </a:r>
          </a:p>
          <a:p>
            <a:r>
              <a:rPr lang="pl-PL" sz="2400" dirty="0" smtClean="0"/>
              <a:t>Wolności 14/7; 14/3; 14/1</a:t>
            </a:r>
          </a:p>
          <a:p>
            <a:r>
              <a:rPr lang="pl-PL" sz="2400" dirty="0" smtClean="0"/>
              <a:t>Strzelecka 2/5</a:t>
            </a:r>
          </a:p>
          <a:p>
            <a:r>
              <a:rPr lang="pl-PL" sz="2400" dirty="0" smtClean="0"/>
              <a:t>Szkolna 2/</a:t>
            </a:r>
            <a:r>
              <a:rPr lang="pl-PL" sz="2400" dirty="0" err="1" smtClean="0"/>
              <a:t>2</a:t>
            </a:r>
            <a:r>
              <a:rPr lang="pl-PL" sz="2400" dirty="0" smtClean="0"/>
              <a:t> ; </a:t>
            </a:r>
            <a:r>
              <a:rPr lang="pl-PL" sz="2400" dirty="0" err="1" smtClean="0"/>
              <a:t>2</a:t>
            </a:r>
            <a:r>
              <a:rPr lang="pl-PL" sz="2400" dirty="0" smtClean="0"/>
              <a:t>/5</a:t>
            </a:r>
          </a:p>
          <a:p>
            <a:r>
              <a:rPr lang="pl-PL" sz="2400" dirty="0" smtClean="0"/>
              <a:t>Wroniecka 43/5</a:t>
            </a:r>
          </a:p>
          <a:p>
            <a:r>
              <a:rPr lang="pl-PL" sz="2400" dirty="0" smtClean="0"/>
              <a:t>Poznańska 11/6</a:t>
            </a:r>
          </a:p>
          <a:p>
            <a:r>
              <a:rPr lang="pl-PL" sz="2400" dirty="0" smtClean="0"/>
              <a:t>Felickiego 23/4</a:t>
            </a:r>
          </a:p>
          <a:p>
            <a:r>
              <a:rPr lang="pl-PL" sz="2400" dirty="0" smtClean="0"/>
              <a:t>Wroniecka 14/1</a:t>
            </a:r>
          </a:p>
          <a:p>
            <a:r>
              <a:rPr lang="pl-PL" sz="2400" dirty="0" smtClean="0"/>
              <a:t>Wolności 9/4</a:t>
            </a:r>
          </a:p>
          <a:p>
            <a:r>
              <a:rPr lang="pl-PL" sz="2400" dirty="0" smtClean="0"/>
              <a:t>TBS – Radkowska 1/5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WOLNE MIESZKANIA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DWORCOWA 25/1, 27/5</a:t>
            </a:r>
          </a:p>
          <a:p>
            <a:r>
              <a:rPr lang="pl-PL" dirty="0" smtClean="0"/>
              <a:t>WOLNOŚCI 14/1</a:t>
            </a:r>
          </a:p>
          <a:p>
            <a:r>
              <a:rPr lang="pl-PL" dirty="0" smtClean="0"/>
              <a:t>FELICKIEGO 23/8</a:t>
            </a:r>
          </a:p>
          <a:p>
            <a:r>
              <a:rPr lang="pl-PL" dirty="0" smtClean="0"/>
              <a:t>WAWRZYŃCA 18/1 ?</a:t>
            </a:r>
          </a:p>
          <a:p>
            <a:r>
              <a:rPr lang="pl-PL" dirty="0" smtClean="0"/>
              <a:t>3 POZNAŃSKA 13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ZADŁUŻENIE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CZYNSZE                    237 550,62 ZŁ</a:t>
            </a:r>
          </a:p>
          <a:p>
            <a:r>
              <a:rPr lang="pl-PL" dirty="0" smtClean="0"/>
              <a:t>MEDIA                           22 342,09 ZŁ</a:t>
            </a:r>
          </a:p>
          <a:p>
            <a:r>
              <a:rPr lang="pl-PL" dirty="0" smtClean="0"/>
              <a:t>ODSETKI                      42 808,20 ZŁ</a:t>
            </a:r>
          </a:p>
          <a:p>
            <a:r>
              <a:rPr lang="pl-PL" dirty="0" smtClean="0"/>
              <a:t>SPRAWY SĄDOWE      83 707,54 ZŁ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WSPÓLNOTY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34 WSPÓLNOTY W TYM WSP. LOKALI NIEMIESZKALNYCH Targowa 14</a:t>
            </a:r>
          </a:p>
          <a:p>
            <a:r>
              <a:rPr lang="pl-PL" sz="2800" dirty="0" smtClean="0"/>
              <a:t>KWOTA NAKŁADÓW NA WSPÓLNOTACH </a:t>
            </a:r>
            <a:r>
              <a:rPr lang="pl-PL" sz="2800" dirty="0" smtClean="0">
                <a:solidFill>
                  <a:srgbClr val="0070C0"/>
                </a:solidFill>
              </a:rPr>
              <a:t>1 011 500,00 </a:t>
            </a:r>
            <a:r>
              <a:rPr lang="pl-PL" sz="2800" dirty="0" smtClean="0"/>
              <a:t>ZŁ</a:t>
            </a:r>
          </a:p>
          <a:p>
            <a:r>
              <a:rPr lang="pl-PL" sz="2800" dirty="0" smtClean="0"/>
              <a:t>TARGOWA 14 DODATKOWE MIEJSCA PARKINGOWE 8, ODWODNIENIE I UTWARDZENIE TERANU POD ALTANĘ, WODA NA ZEWNĄTRZ NA OGRÓD „JAWOR”</a:t>
            </a:r>
            <a:endParaRPr lang="pl-P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SIĘ ZAJMUJEMY?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WYNAJEM MIESZKAŃ I GARAŻY Z ZASOBU WŁASNEGO</a:t>
            </a:r>
          </a:p>
          <a:p>
            <a:r>
              <a:rPr lang="pl-PL" dirty="0" smtClean="0"/>
              <a:t>PRODUKCJA I SPRZEDAŻ CIEPŁA</a:t>
            </a:r>
          </a:p>
          <a:p>
            <a:r>
              <a:rPr lang="pl-PL" dirty="0" smtClean="0"/>
              <a:t>ZRZĄDZANIE ZASOBEM MIESZKANIOWYM GMINY</a:t>
            </a:r>
          </a:p>
          <a:p>
            <a:r>
              <a:rPr lang="pl-PL" dirty="0" smtClean="0"/>
              <a:t>ZARZĄDZANIE WSPÓLNOTAMI MIESZKANIOWYMI</a:t>
            </a:r>
          </a:p>
          <a:p>
            <a:r>
              <a:rPr lang="pl-PL" dirty="0" smtClean="0"/>
              <a:t>DZIAŁALNOŚĆ KOMISJI MIESZKANIOWEJ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FINANSE  PTBS sp. z o.o.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4000" dirty="0" smtClean="0"/>
              <a:t>PRZYCHODY</a:t>
            </a:r>
            <a:br>
              <a:rPr lang="pl-PL" sz="4000" dirty="0" smtClean="0"/>
            </a:br>
            <a:endParaRPr lang="pl-PL" sz="4000" dirty="0" smtClean="0"/>
          </a:p>
          <a:p>
            <a:pPr>
              <a:buNone/>
            </a:pPr>
            <a:r>
              <a:rPr lang="pl-PL" sz="4000" dirty="0" smtClean="0"/>
              <a:t>1 561 124,64 zł</a:t>
            </a:r>
            <a:endParaRPr lang="pl-PL" sz="40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4000" dirty="0" smtClean="0"/>
              <a:t>KOSZTY</a:t>
            </a:r>
            <a:br>
              <a:rPr lang="pl-PL" sz="4000" dirty="0" smtClean="0"/>
            </a:br>
            <a:endParaRPr lang="pl-PL" sz="4000" dirty="0" smtClean="0"/>
          </a:p>
          <a:p>
            <a:pPr>
              <a:buNone/>
            </a:pPr>
            <a:r>
              <a:rPr lang="pl-PL" sz="4000" dirty="0" smtClean="0"/>
              <a:t>1 560 513,29 zł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3600" dirty="0" smtClean="0"/>
              <a:t>ZYSK     611,35</a:t>
            </a:r>
            <a:endParaRPr lang="pl-PL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KREDYTÓW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BGK                         5 743 416,12 zł</a:t>
            </a:r>
          </a:p>
          <a:p>
            <a:r>
              <a:rPr lang="pl-PL" dirty="0" smtClean="0"/>
              <a:t>BS DUSZNIKI             126 587,00 zł</a:t>
            </a:r>
          </a:p>
          <a:p>
            <a:r>
              <a:rPr lang="pl-PL" dirty="0" smtClean="0"/>
              <a:t>GMINA PNIEWY           30 000,00 zł</a:t>
            </a:r>
          </a:p>
          <a:p>
            <a:endParaRPr lang="pl-PL" dirty="0" smtClean="0"/>
          </a:p>
          <a:p>
            <a:r>
              <a:rPr lang="pl-PL" dirty="0" smtClean="0"/>
              <a:t>Spłata w roku 2018     296 591,54 zł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ZASOBY PTBS sp. z o.o.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88 mieszkań</a:t>
            </a:r>
          </a:p>
          <a:p>
            <a:r>
              <a:rPr lang="pl-PL" dirty="0" smtClean="0"/>
              <a:t>Kotłownia w Chełmnie</a:t>
            </a:r>
          </a:p>
          <a:p>
            <a:r>
              <a:rPr lang="pl-PL" dirty="0" smtClean="0"/>
              <a:t>4 garaże </a:t>
            </a:r>
          </a:p>
          <a:p>
            <a:r>
              <a:rPr lang="pl-PL" dirty="0" smtClean="0"/>
              <a:t>Działki pod zabudowę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Działania w okresie sprawozdawczym zasób PTBS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WYMIANA </a:t>
            </a:r>
            <a:r>
              <a:rPr lang="pl-PL" dirty="0" smtClean="0"/>
              <a:t>RUROCIĄGU </a:t>
            </a:r>
            <a:r>
              <a:rPr lang="pl-PL" dirty="0" smtClean="0"/>
              <a:t>DO CIEPŁEJ WODY</a:t>
            </a:r>
          </a:p>
          <a:p>
            <a:r>
              <a:rPr lang="pl-PL" dirty="0" smtClean="0"/>
              <a:t>WYMIANA BALUSTRAD BALKONOWYCH W 12 MIESZKANIACH</a:t>
            </a:r>
          </a:p>
          <a:p>
            <a:r>
              <a:rPr lang="pl-PL" dirty="0" smtClean="0"/>
              <a:t>WYMIANA STOLARKI OKIENNEJ</a:t>
            </a:r>
          </a:p>
          <a:p>
            <a:r>
              <a:rPr lang="pl-PL" dirty="0" smtClean="0"/>
              <a:t>DOCIEPLANIE I ODWILGACANIE BUDYNKÓW</a:t>
            </a:r>
          </a:p>
          <a:p>
            <a:r>
              <a:rPr lang="pl-PL" dirty="0" smtClean="0"/>
              <a:t>ODTWORZENIE BAZY DANYCH PO ATAKU HAKERSKIM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ZASOBY MIESZKANIOWE GMINY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MIASTO        97 + 109 ( budynki wspólnot)</a:t>
            </a:r>
          </a:p>
          <a:p>
            <a:pPr>
              <a:buNone/>
            </a:pPr>
            <a:r>
              <a:rPr lang="pl-PL" dirty="0" smtClean="0"/>
              <a:t>WIEŚ            14 +     4</a:t>
            </a:r>
          </a:p>
          <a:p>
            <a:pPr>
              <a:buNone/>
            </a:pPr>
            <a:r>
              <a:rPr lang="pl-PL" dirty="0" smtClean="0"/>
              <a:t>SOCJALNE   27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POMIESZCZENIA TYMCZASOWE  3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STAWKI CZYNSZÓW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 zasobach TBS 10,10 i 11,10 zł /m ²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W zasobach Gminy</a:t>
            </a:r>
            <a:br>
              <a:rPr lang="pl-PL" dirty="0" smtClean="0"/>
            </a:br>
            <a:r>
              <a:rPr lang="pl-PL" dirty="0" smtClean="0"/>
              <a:t>- stawka bazowa                   4,75 zł/ m ²</a:t>
            </a:r>
            <a:br>
              <a:rPr lang="pl-PL" dirty="0" smtClean="0"/>
            </a:br>
            <a:r>
              <a:rPr lang="pl-PL" dirty="0" smtClean="0"/>
              <a:t>- średnia stawka                    6,18 zł/ m ² </a:t>
            </a:r>
            <a:br>
              <a:rPr lang="pl-PL" dirty="0" smtClean="0"/>
            </a:br>
            <a:r>
              <a:rPr lang="pl-PL" dirty="0" smtClean="0"/>
              <a:t>- stawka lokale socjalne        2,00 zł/ m ²</a:t>
            </a:r>
            <a:br>
              <a:rPr lang="pl-PL" dirty="0" smtClean="0"/>
            </a:br>
            <a:r>
              <a:rPr lang="pl-PL" dirty="0" smtClean="0"/>
              <a:t>- stawka lokale tymczasowe      ? zł/ m ² </a:t>
            </a:r>
          </a:p>
          <a:p>
            <a:r>
              <a:rPr lang="pl-PL" dirty="0" smtClean="0"/>
              <a:t>Dodatek mieszkaniowy  od 40 – 450 zł</a:t>
            </a:r>
            <a:br>
              <a:rPr lang="pl-PL" dirty="0" smtClean="0"/>
            </a:br>
            <a:r>
              <a:rPr lang="pl-PL" dirty="0" smtClean="0"/>
              <a:t> w sumie 4 443,55 zł w mieszkaniach gminnych ( 10 506 zł w sumie 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WYDATKI MIESZKANIOWE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ROK 2018</a:t>
            </a:r>
            <a:endParaRPr lang="pl-PL" dirty="0" smtClean="0"/>
          </a:p>
          <a:p>
            <a:r>
              <a:rPr lang="pl-PL" dirty="0" smtClean="0"/>
              <a:t>WYDATKI  REMONTOWE 599 789,76</a:t>
            </a:r>
          </a:p>
          <a:p>
            <a:r>
              <a:rPr lang="pl-PL" dirty="0" smtClean="0"/>
              <a:t>USŁUGI REMONTOWE       20 737,99</a:t>
            </a:r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ROK 2019</a:t>
            </a:r>
          </a:p>
          <a:p>
            <a:pPr>
              <a:buNone/>
            </a:pPr>
            <a:r>
              <a:rPr lang="pl-PL" dirty="0" smtClean="0"/>
              <a:t>DO KOŃCA KWIETNIA          168 874,03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318</TotalTime>
  <Words>431</Words>
  <Application>Microsoft Office PowerPoint</Application>
  <PresentationFormat>Pokaz na ekranie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Techniczny</vt:lpstr>
      <vt:lpstr>DZIAŁALNOŚĆ PNIEWSKIEGO TBS SP. Z O.O.</vt:lpstr>
      <vt:lpstr>CZYM SIĘ ZAJMUJEMY?</vt:lpstr>
      <vt:lpstr>FINANSE  PTBS sp. z o.o.</vt:lpstr>
      <vt:lpstr>OBSŁUGA KREDYTÓW</vt:lpstr>
      <vt:lpstr>ZASOBY PTBS sp. z o.o.</vt:lpstr>
      <vt:lpstr>Działania w okresie sprawozdawczym zasób PTBS</vt:lpstr>
      <vt:lpstr>ZASOBY MIESZKANIOWE GMINY</vt:lpstr>
      <vt:lpstr>STAWKI CZYNSZÓW</vt:lpstr>
      <vt:lpstr>WYDATKI MIESZKANIOWE </vt:lpstr>
      <vt:lpstr>PRZEPROWADZONE REMONTY przykłady</vt:lpstr>
      <vt:lpstr>INWESTYCJE W TOKU</vt:lpstr>
      <vt:lpstr>LOKALE DO REMONTU</vt:lpstr>
      <vt:lpstr>TRUDNE DECYZJE …….?</vt:lpstr>
      <vt:lpstr>KOMISJA MIESZKANIOWA</vt:lpstr>
      <vt:lpstr>PRZYDZIELONE LOKALE</vt:lpstr>
      <vt:lpstr>WOLNE MIESZKANIA</vt:lpstr>
      <vt:lpstr>ZADŁUŻENIE</vt:lpstr>
      <vt:lpstr>WSPÓLNOTY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DZIAŁALNOŚĆ PNIEWSKIEGO TBS SP. Z O.O.</dc:title>
  <dc:creator>Jarek</dc:creator>
  <cp:lastModifiedBy>Jarek</cp:lastModifiedBy>
  <cp:revision>35</cp:revision>
  <dcterms:created xsi:type="dcterms:W3CDTF">2019-05-07T10:54:04Z</dcterms:created>
  <dcterms:modified xsi:type="dcterms:W3CDTF">2019-05-13T12:03:12Z</dcterms:modified>
</cp:coreProperties>
</file>