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7.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18.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19.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20.xml" ContentType="application/vnd.openxmlformats-officedocument.presentationml.notesSlide+xml"/>
  <Override PartName="/ppt/charts/chart5.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6.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0" r:id="rId1"/>
  </p:sldMasterIdLst>
  <p:notesMasterIdLst>
    <p:notesMasterId r:id="rId33"/>
  </p:notesMasterIdLst>
  <p:sldIdLst>
    <p:sldId id="256" r:id="rId2"/>
    <p:sldId id="335" r:id="rId3"/>
    <p:sldId id="314" r:id="rId4"/>
    <p:sldId id="340" r:id="rId5"/>
    <p:sldId id="336" r:id="rId6"/>
    <p:sldId id="339" r:id="rId7"/>
    <p:sldId id="295" r:id="rId8"/>
    <p:sldId id="305" r:id="rId9"/>
    <p:sldId id="325" r:id="rId10"/>
    <p:sldId id="332" r:id="rId11"/>
    <p:sldId id="326" r:id="rId12"/>
    <p:sldId id="324" r:id="rId13"/>
    <p:sldId id="282" r:id="rId14"/>
    <p:sldId id="320" r:id="rId15"/>
    <p:sldId id="304" r:id="rId16"/>
    <p:sldId id="307" r:id="rId17"/>
    <p:sldId id="313" r:id="rId18"/>
    <p:sldId id="310" r:id="rId19"/>
    <p:sldId id="298" r:id="rId20"/>
    <p:sldId id="292" r:id="rId21"/>
    <p:sldId id="333" r:id="rId22"/>
    <p:sldId id="273" r:id="rId23"/>
    <p:sldId id="274" r:id="rId24"/>
    <p:sldId id="276" r:id="rId25"/>
    <p:sldId id="278" r:id="rId26"/>
    <p:sldId id="321" r:id="rId27"/>
    <p:sldId id="327" r:id="rId28"/>
    <p:sldId id="289" r:id="rId29"/>
    <p:sldId id="334" r:id="rId30"/>
    <p:sldId id="277" r:id="rId31"/>
    <p:sldId id="275" r:id="rId32"/>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6000"/>
    <a:srgbClr val="FCD904"/>
    <a:srgbClr val="C89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7872" autoAdjust="0"/>
  </p:normalViewPr>
  <p:slideViewPr>
    <p:cSldViewPr>
      <p:cViewPr varScale="1">
        <p:scale>
          <a:sx n="78" d="100"/>
          <a:sy n="78" d="100"/>
        </p:scale>
        <p:origin x="1037" y="72"/>
      </p:cViewPr>
      <p:guideLst>
        <p:guide orient="horz" pos="2160"/>
        <p:guide pos="2880"/>
      </p:guideLst>
    </p:cSldViewPr>
  </p:slideViewPr>
  <p:outlineViewPr>
    <p:cViewPr>
      <p:scale>
        <a:sx n="33" d="100"/>
        <a:sy n="33" d="100"/>
      </p:scale>
      <p:origin x="0" y="64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dirty="0"/>
          </a:p>
        </c:rich>
      </c:tx>
      <c:layout>
        <c:manualLayout>
          <c:xMode val="edge"/>
          <c:yMode val="edge"/>
          <c:x val="0.20022481993465463"/>
          <c:y val="2.5434804987144407E-3"/>
        </c:manualLayout>
      </c:layout>
      <c:overlay val="0"/>
    </c:title>
    <c:autoTitleDeleted val="0"/>
    <c:plotArea>
      <c:layout>
        <c:manualLayout>
          <c:layoutTarget val="inner"/>
          <c:xMode val="edge"/>
          <c:yMode val="edge"/>
          <c:x val="0.10151826885240525"/>
          <c:y val="5.8629958990063909E-2"/>
          <c:w val="0.8301352233222784"/>
          <c:h val="0.8671627065591746"/>
        </c:manualLayout>
      </c:layout>
      <c:barChart>
        <c:barDir val="col"/>
        <c:grouping val="stacked"/>
        <c:varyColors val="0"/>
        <c:ser>
          <c:idx val="0"/>
          <c:order val="0"/>
          <c:tx>
            <c:strRef>
              <c:f>Arkusz1!$B$1</c:f>
              <c:strCache>
                <c:ptCount val="1"/>
                <c:pt idx="0">
                  <c:v>Odpady zbierane na PSZOKU</c:v>
                </c:pt>
              </c:strCache>
            </c:strRef>
          </c:tx>
          <c:spPr>
            <a:solidFill>
              <a:srgbClr val="0070C0"/>
            </a:solidFill>
            <a:ln>
              <a:gradFill>
                <a:gsLst>
                  <a:gs pos="0">
                    <a:schemeClr val="accent1">
                      <a:lumMod val="50000"/>
                    </a:schemeClr>
                  </a:gs>
                  <a:gs pos="6000">
                    <a:schemeClr val="accent1">
                      <a:tint val="44500"/>
                      <a:satMod val="160000"/>
                    </a:schemeClr>
                  </a:gs>
                  <a:gs pos="100000">
                    <a:srgbClr val="FF0000"/>
                  </a:gs>
                </a:gsLst>
                <a:lin ang="5400000" scaled="0"/>
              </a:gradFill>
            </a:ln>
          </c:spPr>
          <c:invertIfNegative val="0"/>
          <c:dPt>
            <c:idx val="0"/>
            <c:invertIfNegative val="0"/>
            <c:bubble3D val="0"/>
          </c:dPt>
          <c:dPt>
            <c:idx val="1"/>
            <c:invertIfNegative val="0"/>
            <c:bubble3D val="0"/>
          </c:dPt>
          <c:dPt>
            <c:idx val="2"/>
            <c:invertIfNegative val="0"/>
            <c:bubble3D val="0"/>
          </c:dPt>
          <c:dLbls>
            <c:dLbl>
              <c:idx val="0"/>
              <c:layout>
                <c:manualLayout>
                  <c:x val="2.5229522667425557E-4"/>
                  <c:y val="-0.258775796248082"/>
                </c:manualLayout>
              </c:layout>
              <c:tx>
                <c:rich>
                  <a:bodyPr/>
                  <a:lstStyle/>
                  <a:p>
                    <a:r>
                      <a:rPr lang="en-US" dirty="0" smtClean="0"/>
                      <a:t>369,39 </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3.2545956107293511E-3"/>
                  <c:y val="-0.39761181929866085"/>
                </c:manualLayout>
              </c:layout>
              <c:tx>
                <c:rich>
                  <a:bodyPr/>
                  <a:lstStyle/>
                  <a:p>
                    <a:r>
                      <a:rPr lang="en-US" dirty="0" smtClean="0"/>
                      <a:t>560,91 </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3.942160966917292E-3"/>
                  <c:y val="-0.41883671540521261"/>
                </c:manualLayout>
              </c:layout>
              <c:tx>
                <c:rich>
                  <a:bodyPr/>
                  <a:lstStyle/>
                  <a:p>
                    <a:r>
                      <a:rPr lang="en-US" dirty="0" smtClean="0"/>
                      <a:t>599,78 </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3.2545956107292318E-3"/>
                  <c:y val="-0.40641619530197126"/>
                </c:manualLayout>
              </c:layout>
              <c:tx>
                <c:rich>
                  <a:bodyPr/>
                  <a:lstStyle/>
                  <a:p>
                    <a:r>
                      <a:rPr lang="en-US" dirty="0" smtClean="0"/>
                      <a:t>552,34</a:t>
                    </a:r>
                    <a:r>
                      <a:rPr lang="pl-PL" dirty="0" smtClean="0"/>
                      <a:t>  </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800" b="1" i="0" baseline="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Arkusz1!$A$2:$A$6</c:f>
              <c:strCache>
                <c:ptCount val="5"/>
                <c:pt idx="0">
                  <c:v>Rok 2015</c:v>
                </c:pt>
                <c:pt idx="1">
                  <c:v>Rok 2016</c:v>
                </c:pt>
                <c:pt idx="2">
                  <c:v>Rok 2017</c:v>
                </c:pt>
                <c:pt idx="3">
                  <c:v>Rok 2018</c:v>
                </c:pt>
                <c:pt idx="4">
                  <c:v>Rok 2019 </c:v>
                </c:pt>
              </c:strCache>
            </c:strRef>
          </c:cat>
          <c:val>
            <c:numRef>
              <c:f>Arkusz1!$B$2:$B$6</c:f>
              <c:numCache>
                <c:formatCode>General</c:formatCode>
                <c:ptCount val="5"/>
                <c:pt idx="0">
                  <c:v>369.39</c:v>
                </c:pt>
                <c:pt idx="1">
                  <c:v>560.91</c:v>
                </c:pt>
                <c:pt idx="2">
                  <c:v>599.78</c:v>
                </c:pt>
                <c:pt idx="3">
                  <c:v>552.34</c:v>
                </c:pt>
                <c:pt idx="4">
                  <c:v>496.65100000000001</c:v>
                </c:pt>
              </c:numCache>
            </c:numRef>
          </c:val>
        </c:ser>
        <c:dLbls>
          <c:showLegendKey val="0"/>
          <c:showVal val="0"/>
          <c:showCatName val="0"/>
          <c:showSerName val="0"/>
          <c:showPercent val="0"/>
          <c:showBubbleSize val="0"/>
        </c:dLbls>
        <c:gapWidth val="150"/>
        <c:overlap val="100"/>
        <c:axId val="316780400"/>
        <c:axId val="411936680"/>
      </c:barChart>
      <c:catAx>
        <c:axId val="316780400"/>
        <c:scaling>
          <c:orientation val="minMax"/>
        </c:scaling>
        <c:delete val="0"/>
        <c:axPos val="b"/>
        <c:numFmt formatCode="General" sourceLinked="0"/>
        <c:majorTickMark val="out"/>
        <c:minorTickMark val="none"/>
        <c:tickLblPos val="nextTo"/>
        <c:txPr>
          <a:bodyPr/>
          <a:lstStyle/>
          <a:p>
            <a:pPr>
              <a:defRPr sz="1600" b="1" i="0" baseline="0"/>
            </a:pPr>
            <a:endParaRPr lang="pl-PL"/>
          </a:p>
        </c:txPr>
        <c:crossAx val="411936680"/>
        <c:crosses val="autoZero"/>
        <c:auto val="1"/>
        <c:lblAlgn val="ctr"/>
        <c:lblOffset val="100"/>
        <c:noMultiLvlLbl val="0"/>
      </c:catAx>
      <c:valAx>
        <c:axId val="411936680"/>
        <c:scaling>
          <c:orientation val="minMax"/>
        </c:scaling>
        <c:delete val="0"/>
        <c:axPos val="l"/>
        <c:majorGridlines/>
        <c:numFmt formatCode="General" sourceLinked="1"/>
        <c:majorTickMark val="out"/>
        <c:minorTickMark val="none"/>
        <c:tickLblPos val="nextTo"/>
        <c:txPr>
          <a:bodyPr/>
          <a:lstStyle/>
          <a:p>
            <a:pPr>
              <a:defRPr sz="1600" b="1" i="0" baseline="0"/>
            </a:pPr>
            <a:endParaRPr lang="pl-PL"/>
          </a:p>
        </c:txPr>
        <c:crossAx val="316780400"/>
        <c:crosses val="autoZero"/>
        <c:crossBetween val="between"/>
      </c:valAx>
      <c:spPr>
        <a:solidFill>
          <a:srgbClr val="92D050"/>
        </a:solidFill>
      </c:spPr>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90395644988821"/>
          <c:y val="0.11628962472931112"/>
          <c:w val="0.52942329232906682"/>
          <c:h val="0.70009205406083941"/>
        </c:manualLayout>
      </c:layout>
      <c:pieChart>
        <c:varyColors val="1"/>
        <c:ser>
          <c:idx val="0"/>
          <c:order val="0"/>
          <c:tx>
            <c:strRef>
              <c:f>Arkusz1!$B$1</c:f>
              <c:strCache>
                <c:ptCount val="1"/>
                <c:pt idx="0">
                  <c:v>Ilość odpadów zbieranych selektywnie - cztery podstawowe frakcje odpadów.</c:v>
                </c:pt>
              </c:strCache>
            </c:strRef>
          </c:tx>
          <c:explosion val="2"/>
          <c:dPt>
            <c:idx val="0"/>
            <c:bubble3D val="1"/>
            <c:spPr>
              <a:solidFill>
                <a:srgbClr val="7E6000"/>
              </a:solidFill>
            </c:spPr>
          </c:dPt>
          <c:dPt>
            <c:idx val="1"/>
            <c:bubble3D val="1"/>
            <c:spPr>
              <a:solidFill>
                <a:srgbClr val="0070C0"/>
              </a:solidFill>
            </c:spPr>
          </c:dPt>
          <c:dPt>
            <c:idx val="2"/>
            <c:bubble3D val="1"/>
            <c:spPr>
              <a:solidFill>
                <a:srgbClr val="FCD904"/>
              </a:solidFill>
            </c:spPr>
          </c:dPt>
          <c:dPt>
            <c:idx val="3"/>
            <c:bubble3D val="1"/>
            <c:spPr>
              <a:solidFill>
                <a:srgbClr val="00B050"/>
              </a:solidFill>
            </c:spPr>
          </c:dPt>
          <c:dLbls>
            <c:dLbl>
              <c:idx val="0"/>
              <c:layout>
                <c:manualLayout>
                  <c:x val="-0.16016003207932342"/>
                  <c:y val="5.1675944761742365E-2"/>
                </c:manualLayout>
              </c:layout>
              <c:tx>
                <c:rich>
                  <a:bodyPr/>
                  <a:lstStyle/>
                  <a:p>
                    <a:r>
                      <a:rPr lang="en-US" dirty="0" smtClean="0"/>
                      <a:t>2</a:t>
                    </a:r>
                    <a:r>
                      <a:rPr lang="pl-PL" dirty="0" smtClean="0"/>
                      <a:t>22,60</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5.7242332555652767E-2"/>
                  <c:y val="-0.13482119727096648"/>
                </c:manualLayout>
              </c:layout>
              <c:tx>
                <c:rich>
                  <a:bodyPr/>
                  <a:lstStyle/>
                  <a:p>
                    <a:r>
                      <a:rPr lang="pl-PL" dirty="0" smtClean="0"/>
                      <a:t>79,90</a:t>
                    </a:r>
                    <a:r>
                      <a:rPr lang="en-US" dirty="0" smtClean="0"/>
                      <a:t> </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0.12803331875182269"/>
                  <c:y val="-0.15209064097167468"/>
                </c:manualLayout>
              </c:layout>
              <c:tx>
                <c:rich>
                  <a:bodyPr/>
                  <a:lstStyle/>
                  <a:p>
                    <a:r>
                      <a:rPr lang="en-US" dirty="0" smtClean="0"/>
                      <a:t>1</a:t>
                    </a:r>
                    <a:r>
                      <a:rPr lang="pl-PL" dirty="0" smtClean="0"/>
                      <a:t>96</a:t>
                    </a:r>
                    <a:r>
                      <a:rPr lang="en-US" dirty="0" smtClean="0"/>
                      <a:t>,</a:t>
                    </a:r>
                    <a:r>
                      <a:rPr lang="pl-PL" dirty="0" smtClean="0"/>
                      <a:t>60</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9.7983741615631378E-2"/>
                  <c:y val="0.17505041084351591"/>
                </c:manualLayout>
              </c:layout>
              <c:tx>
                <c:rich>
                  <a:bodyPr/>
                  <a:lstStyle/>
                  <a:p>
                    <a:r>
                      <a:rPr lang="en-US" dirty="0" smtClean="0"/>
                      <a:t>15</a:t>
                    </a:r>
                    <a:r>
                      <a:rPr lang="pl-PL" dirty="0" smtClean="0"/>
                      <a:t>6,40</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Arkusz1!$A$2:$A$5</c:f>
              <c:strCache>
                <c:ptCount val="4"/>
                <c:pt idx="0">
                  <c:v>Odpady biodegradowalne z uwzględnieniem bioodpadów</c:v>
                </c:pt>
                <c:pt idx="1">
                  <c:v>Papier i tektura</c:v>
                </c:pt>
                <c:pt idx="2">
                  <c:v>Metale i trworzywa sztuczne</c:v>
                </c:pt>
                <c:pt idx="3">
                  <c:v>Szkło</c:v>
                </c:pt>
              </c:strCache>
            </c:strRef>
          </c:cat>
          <c:val>
            <c:numRef>
              <c:f>Arkusz1!$B$2:$B$5</c:f>
              <c:numCache>
                <c:formatCode>General</c:formatCode>
                <c:ptCount val="4"/>
                <c:pt idx="0">
                  <c:v>264.2</c:v>
                </c:pt>
                <c:pt idx="1">
                  <c:v>82.31</c:v>
                </c:pt>
                <c:pt idx="2">
                  <c:v>179.04</c:v>
                </c:pt>
                <c:pt idx="3">
                  <c:v>156.41999999999999</c:v>
                </c:pt>
              </c:numCache>
            </c:numRef>
          </c:val>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pl-PL"/>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20"/>
      <c:rotY val="30"/>
      <c:rAngAx val="1"/>
    </c:view3D>
    <c:floor>
      <c:thickness val="0"/>
    </c:floor>
    <c:sideWall>
      <c:thickness val="0"/>
      <c:spPr>
        <a:solidFill>
          <a:srgbClr val="FFC000"/>
        </a:solidFill>
      </c:spPr>
    </c:sideWall>
    <c:backWall>
      <c:thickness val="0"/>
      <c:spPr>
        <a:solidFill>
          <a:srgbClr val="FFC000"/>
        </a:solidFill>
      </c:spPr>
    </c:backWall>
    <c:plotArea>
      <c:layout>
        <c:manualLayout>
          <c:layoutTarget val="inner"/>
          <c:xMode val="edge"/>
          <c:yMode val="edge"/>
          <c:x val="8.8089819090592394E-2"/>
          <c:y val="7.9165530111404453E-2"/>
          <c:w val="0.71629620881348044"/>
          <c:h val="0.79048421082598896"/>
        </c:manualLayout>
      </c:layout>
      <c:bar3DChart>
        <c:barDir val="col"/>
        <c:grouping val="stacked"/>
        <c:varyColors val="0"/>
        <c:ser>
          <c:idx val="0"/>
          <c:order val="0"/>
          <c:tx>
            <c:strRef>
              <c:f>Arkusz1!$B$1</c:f>
              <c:strCache>
                <c:ptCount val="1"/>
                <c:pt idx="0">
                  <c:v>zmieszane</c:v>
                </c:pt>
              </c:strCache>
            </c:strRef>
          </c:tx>
          <c:invertIfNegative val="0"/>
          <c:dLbls>
            <c:dLbl>
              <c:idx val="0"/>
              <c:layout>
                <c:manualLayout>
                  <c:x val="5.0654284508231317E-3"/>
                  <c:y val="4.6026131103250212E-2"/>
                </c:manualLayout>
              </c:layout>
              <c:tx>
                <c:rich>
                  <a:bodyPr/>
                  <a:lstStyle/>
                  <a:p>
                    <a:r>
                      <a:rPr lang="en-US" b="1" dirty="0" smtClean="0"/>
                      <a:t>2.319,6</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1"/>
              <c:tx>
                <c:rich>
                  <a:bodyPr/>
                  <a:lstStyle/>
                  <a:p>
                    <a:r>
                      <a:rPr lang="en-US" b="1" dirty="0" smtClean="0"/>
                      <a:t>1.502,96</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2"/>
              <c:tx>
                <c:rich>
                  <a:bodyPr/>
                  <a:lstStyle/>
                  <a:p>
                    <a:r>
                      <a:rPr lang="en-US" b="1" dirty="0" smtClean="0"/>
                      <a:t>1.560,7</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0"/>
                  <c:y val="9.6190441926914203E-3"/>
                </c:manualLayout>
              </c:layout>
              <c:tx>
                <c:rich>
                  <a:bodyPr/>
                  <a:lstStyle/>
                  <a:p>
                    <a:r>
                      <a:rPr lang="en-US" b="1" dirty="0" smtClean="0"/>
                      <a:t>1.717,8</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6.7539046010975093E-3"/>
                  <c:y val="8.7420055721411344E-2"/>
                </c:manualLayout>
              </c:layout>
              <c:tx>
                <c:rich>
                  <a:bodyPr/>
                  <a:lstStyle/>
                  <a:p>
                    <a:r>
                      <a:rPr lang="en-US" b="1" dirty="0" smtClean="0"/>
                      <a:t>2.895,9</a:t>
                    </a:r>
                    <a:endParaRPr lang="en-US" b="1" dirty="0"/>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1.6884761502743773E-3"/>
                  <c:y val="8.7630122682171754E-2"/>
                </c:manualLayout>
              </c:layout>
              <c:showLegendKey val="0"/>
              <c:showVal val="1"/>
              <c:showCatName val="0"/>
              <c:showSerName val="0"/>
              <c:showPercent val="0"/>
              <c:showBubbleSize val="0"/>
              <c:extLst>
                <c:ext xmlns:c15="http://schemas.microsoft.com/office/drawing/2012/chart" uri="{CE6537A1-D6FC-4f65-9D91-7224C49458BB}"/>
              </c:extLst>
            </c:dLbl>
            <c:dLbl>
              <c:idx val="7"/>
              <c:tx>
                <c:rich>
                  <a:bodyPr rot="-5400000" vert="horz"/>
                  <a:lstStyle/>
                  <a:p>
                    <a:pPr>
                      <a:defRPr/>
                    </a:pPr>
                    <a:r>
                      <a:rPr lang="en-US" b="1" dirty="0"/>
                      <a:t>2498,83</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5400000" vert="horz"/>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Arkusz1!$A$2:$A$9</c:f>
              <c:numCache>
                <c:formatCode>General</c:formatCode>
                <c:ptCount val="8"/>
                <c:pt idx="0">
                  <c:v>2012</c:v>
                </c:pt>
                <c:pt idx="1">
                  <c:v>2013</c:v>
                </c:pt>
                <c:pt idx="2">
                  <c:v>2014</c:v>
                </c:pt>
                <c:pt idx="3">
                  <c:v>2015</c:v>
                </c:pt>
                <c:pt idx="4">
                  <c:v>2016</c:v>
                </c:pt>
                <c:pt idx="5">
                  <c:v>2017</c:v>
                </c:pt>
                <c:pt idx="6">
                  <c:v>2018</c:v>
                </c:pt>
                <c:pt idx="7">
                  <c:v>2019</c:v>
                </c:pt>
              </c:numCache>
            </c:numRef>
          </c:cat>
          <c:val>
            <c:numRef>
              <c:f>Arkusz1!$B$2:$B$9</c:f>
              <c:numCache>
                <c:formatCode>General</c:formatCode>
                <c:ptCount val="8"/>
                <c:pt idx="0">
                  <c:v>2319.6</c:v>
                </c:pt>
                <c:pt idx="1">
                  <c:v>1502.96</c:v>
                </c:pt>
                <c:pt idx="2">
                  <c:v>1560.7</c:v>
                </c:pt>
                <c:pt idx="3">
                  <c:v>1717.8</c:v>
                </c:pt>
                <c:pt idx="4">
                  <c:v>2895.88</c:v>
                </c:pt>
                <c:pt idx="5">
                  <c:v>2933.02</c:v>
                </c:pt>
                <c:pt idx="6">
                  <c:v>2972.83</c:v>
                </c:pt>
                <c:pt idx="7">
                  <c:v>2498.83</c:v>
                </c:pt>
              </c:numCache>
            </c:numRef>
          </c:val>
        </c:ser>
        <c:ser>
          <c:idx val="1"/>
          <c:order val="1"/>
          <c:tx>
            <c:strRef>
              <c:f>Arkusz1!$C$1</c:f>
              <c:strCache>
                <c:ptCount val="1"/>
                <c:pt idx="0">
                  <c:v>selektywnie</c:v>
                </c:pt>
              </c:strCache>
            </c:strRef>
          </c:tx>
          <c:spPr>
            <a:solidFill>
              <a:srgbClr val="FF0000"/>
            </a:solidFill>
          </c:spPr>
          <c:invertIfNegative val="0"/>
          <c:dPt>
            <c:idx val="0"/>
            <c:invertIfNegative val="0"/>
            <c:bubble3D val="0"/>
          </c:dPt>
          <c:dPt>
            <c:idx val="1"/>
            <c:invertIfNegative val="0"/>
            <c:bubble3D val="0"/>
          </c:dPt>
          <c:dPt>
            <c:idx val="2"/>
            <c:invertIfNegative val="0"/>
            <c:bubble3D val="0"/>
          </c:dPt>
          <c:dPt>
            <c:idx val="3"/>
            <c:invertIfNegative val="0"/>
            <c:bubble3D val="0"/>
          </c:dPt>
          <c:dLbls>
            <c:dLbl>
              <c:idx val="0"/>
              <c:layout>
                <c:manualLayout>
                  <c:x val="1.9914693703868337E-3"/>
                  <c:y val="-3.1169652552552912E-2"/>
                </c:manualLayout>
              </c:layout>
              <c:tx>
                <c:rich>
                  <a:bodyPr/>
                  <a:lstStyle/>
                  <a:p>
                    <a:r>
                      <a:rPr lang="en-US" dirty="0" smtClean="0"/>
                      <a:t>155,3</a:t>
                    </a:r>
                    <a:r>
                      <a:rPr lang="pl-PL" dirty="0" smtClean="0"/>
                      <a:t>0</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1.0674028939095673E-2"/>
                  <c:y val="-3.8014819478975032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1398188828756543E-2"/>
                  <c:y val="-1.9932675873665522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4956198475121767E-2"/>
                  <c:y val="-6.6591123293104971E-4"/>
                </c:manualLayout>
              </c:layout>
              <c:tx>
                <c:rich>
                  <a:bodyPr/>
                  <a:lstStyle/>
                  <a:p>
                    <a:r>
                      <a:rPr lang="en-US" sz="1600" b="1" baseline="0" dirty="0" smtClean="0">
                        <a:solidFill>
                          <a:schemeClr val="tx1"/>
                        </a:solidFill>
                      </a:rPr>
                      <a:t>377,82</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layout>
                <c:manualLayout>
                  <c:x val="1.1398188828756543E-2"/>
                  <c:y val="9.7366802980190844E-3"/>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1.6581730304150714E-2"/>
                  <c:y val="2.5434804987144407E-3"/>
                </c:manualLayout>
              </c:layout>
              <c:showLegendKey val="0"/>
              <c:showVal val="1"/>
              <c:showCatName val="0"/>
              <c:showSerName val="0"/>
              <c:showPercent val="0"/>
              <c:showBubbleSize val="0"/>
              <c:extLst>
                <c:ext xmlns:c15="http://schemas.microsoft.com/office/drawing/2012/chart" uri="{CE6537A1-D6FC-4f65-9D91-7224C49458BB}"/>
              </c:extLst>
            </c:dLbl>
            <c:dLbl>
              <c:idx val="7"/>
              <c:tx>
                <c:rich>
                  <a:bodyPr/>
                  <a:lstStyle/>
                  <a:p>
                    <a:r>
                      <a:rPr lang="en-US" smtClean="0"/>
                      <a:t>655,55</a:t>
                    </a:r>
                    <a:endParaRPr lang="en-US"/>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600" b="1" baseline="0">
                    <a:solidFill>
                      <a:schemeClr val="tx1"/>
                    </a:solidFill>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Arkusz1!$A$2:$A$9</c:f>
              <c:numCache>
                <c:formatCode>General</c:formatCode>
                <c:ptCount val="8"/>
                <c:pt idx="0">
                  <c:v>2012</c:v>
                </c:pt>
                <c:pt idx="1">
                  <c:v>2013</c:v>
                </c:pt>
                <c:pt idx="2">
                  <c:v>2014</c:v>
                </c:pt>
                <c:pt idx="3">
                  <c:v>2015</c:v>
                </c:pt>
                <c:pt idx="4">
                  <c:v>2016</c:v>
                </c:pt>
                <c:pt idx="5">
                  <c:v>2017</c:v>
                </c:pt>
                <c:pt idx="6">
                  <c:v>2018</c:v>
                </c:pt>
                <c:pt idx="7">
                  <c:v>2019</c:v>
                </c:pt>
              </c:numCache>
            </c:numRef>
          </c:cat>
          <c:val>
            <c:numRef>
              <c:f>Arkusz1!$C$2:$C$9</c:f>
              <c:numCache>
                <c:formatCode>General</c:formatCode>
                <c:ptCount val="8"/>
                <c:pt idx="0">
                  <c:v>155.30000000000001</c:v>
                </c:pt>
                <c:pt idx="1">
                  <c:v>629.96</c:v>
                </c:pt>
                <c:pt idx="2">
                  <c:v>746.08</c:v>
                </c:pt>
                <c:pt idx="3">
                  <c:v>653.08000000000004</c:v>
                </c:pt>
                <c:pt idx="4">
                  <c:v>799.34100000000001</c:v>
                </c:pt>
                <c:pt idx="5">
                  <c:v>837.67</c:v>
                </c:pt>
                <c:pt idx="6">
                  <c:v>678.31</c:v>
                </c:pt>
                <c:pt idx="7">
                  <c:v>655.55899999999997</c:v>
                </c:pt>
              </c:numCache>
            </c:numRef>
          </c:val>
        </c:ser>
        <c:ser>
          <c:idx val="2"/>
          <c:order val="2"/>
          <c:tx>
            <c:strRef>
              <c:f>Arkusz1!$D$1</c:f>
              <c:strCache>
                <c:ptCount val="1"/>
                <c:pt idx="0">
                  <c:v>PSZOK</c:v>
                </c:pt>
              </c:strCache>
            </c:strRef>
          </c:tx>
          <c:spPr>
            <a:solidFill>
              <a:schemeClr val="tx1"/>
            </a:solidFill>
          </c:spPr>
          <c:invertIfNegative val="0"/>
          <c:dLbls>
            <c:dLbl>
              <c:idx val="5"/>
              <c:layout>
                <c:manualLayout>
                  <c:x val="1.6341609757226615E-2"/>
                  <c:y val="-1.5538262558485031E-2"/>
                </c:manualLayout>
              </c:layout>
              <c:tx>
                <c:rich>
                  <a:bodyPr/>
                  <a:lstStyle/>
                  <a:p>
                    <a:r>
                      <a:rPr lang="en-US" dirty="0" smtClean="0"/>
                      <a:t>599,78</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6"/>
              <c:tx>
                <c:rich>
                  <a:bodyPr/>
                  <a:lstStyle/>
                  <a:p>
                    <a:r>
                      <a:rPr lang="en-US" smtClean="0"/>
                      <a:t>552,34</a:t>
                    </a:r>
                    <a:endParaRPr lang="en-US"/>
                  </a:p>
                </c:rich>
              </c:tx>
              <c:showLegendKey val="0"/>
              <c:showVal val="1"/>
              <c:showCatName val="0"/>
              <c:showSerName val="0"/>
              <c:showPercent val="0"/>
              <c:showBubbleSize val="0"/>
              <c:extLst>
                <c:ext xmlns:c15="http://schemas.microsoft.com/office/drawing/2012/chart" uri="{CE6537A1-D6FC-4f65-9D91-7224C49458BB}"/>
              </c:extLst>
            </c:dLbl>
            <c:dLbl>
              <c:idx val="7"/>
              <c:layout>
                <c:manualLayout>
                  <c:x val="2.1103901691823142E-2"/>
                  <c:y val="-2.4572825454351736E-2"/>
                </c:manualLayout>
              </c:layout>
              <c:tx>
                <c:rich>
                  <a:bodyPr/>
                  <a:lstStyle/>
                  <a:p>
                    <a:r>
                      <a:rPr lang="pl-PL" baseline="0" dirty="0" smtClean="0">
                        <a:solidFill>
                          <a:schemeClr val="bg1"/>
                        </a:solidFill>
                      </a:rPr>
                      <a:t>516,93</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b="1" baseline="0">
                    <a:solidFill>
                      <a:schemeClr val="bg1"/>
                    </a:solidFill>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Arkusz1!$A$2:$A$9</c:f>
              <c:numCache>
                <c:formatCode>General</c:formatCode>
                <c:ptCount val="8"/>
                <c:pt idx="0">
                  <c:v>2012</c:v>
                </c:pt>
                <c:pt idx="1">
                  <c:v>2013</c:v>
                </c:pt>
                <c:pt idx="2">
                  <c:v>2014</c:v>
                </c:pt>
                <c:pt idx="3">
                  <c:v>2015</c:v>
                </c:pt>
                <c:pt idx="4">
                  <c:v>2016</c:v>
                </c:pt>
                <c:pt idx="5">
                  <c:v>2017</c:v>
                </c:pt>
                <c:pt idx="6">
                  <c:v>2018</c:v>
                </c:pt>
                <c:pt idx="7">
                  <c:v>2019</c:v>
                </c:pt>
              </c:numCache>
            </c:numRef>
          </c:cat>
          <c:val>
            <c:numRef>
              <c:f>Arkusz1!$D$2:$D$9</c:f>
              <c:numCache>
                <c:formatCode>General</c:formatCode>
                <c:ptCount val="8"/>
                <c:pt idx="3">
                  <c:v>377.82</c:v>
                </c:pt>
                <c:pt idx="4">
                  <c:v>560.91</c:v>
                </c:pt>
                <c:pt idx="5">
                  <c:v>599.78200000000004</c:v>
                </c:pt>
                <c:pt idx="6">
                  <c:v>552.34299999999996</c:v>
                </c:pt>
                <c:pt idx="7">
                  <c:v>496.65100000000001</c:v>
                </c:pt>
              </c:numCache>
            </c:numRef>
          </c:val>
        </c:ser>
        <c:dLbls>
          <c:showLegendKey val="0"/>
          <c:showVal val="0"/>
          <c:showCatName val="0"/>
          <c:showSerName val="0"/>
          <c:showPercent val="0"/>
          <c:showBubbleSize val="0"/>
        </c:dLbls>
        <c:gapWidth val="150"/>
        <c:shape val="box"/>
        <c:axId val="411835560"/>
        <c:axId val="411835944"/>
        <c:axId val="0"/>
      </c:bar3DChart>
      <c:dateAx>
        <c:axId val="411835560"/>
        <c:scaling>
          <c:orientation val="minMax"/>
        </c:scaling>
        <c:delete val="0"/>
        <c:axPos val="b"/>
        <c:numFmt formatCode="General" sourceLinked="0"/>
        <c:majorTickMark val="out"/>
        <c:minorTickMark val="out"/>
        <c:tickLblPos val="nextTo"/>
        <c:crossAx val="411835944"/>
        <c:crosses val="autoZero"/>
        <c:auto val="0"/>
        <c:lblOffset val="100"/>
        <c:baseTimeUnit val="days"/>
      </c:dateAx>
      <c:valAx>
        <c:axId val="411835944"/>
        <c:scaling>
          <c:orientation val="minMax"/>
        </c:scaling>
        <c:delete val="0"/>
        <c:axPos val="l"/>
        <c:majorGridlines/>
        <c:numFmt formatCode="General" sourceLinked="1"/>
        <c:majorTickMark val="out"/>
        <c:minorTickMark val="none"/>
        <c:tickLblPos val="nextTo"/>
        <c:crossAx val="411835560"/>
        <c:crosses val="autoZero"/>
        <c:crossBetween val="between"/>
      </c:valAx>
    </c:plotArea>
    <c:legend>
      <c:legendPos val="r"/>
      <c:layout>
        <c:manualLayout>
          <c:xMode val="edge"/>
          <c:yMode val="edge"/>
          <c:x val="0.80239835678257454"/>
          <c:y val="0.17836006791693754"/>
          <c:w val="0.18855706305152503"/>
          <c:h val="0.46647361972973422"/>
        </c:manualLayout>
      </c:layout>
      <c:overlay val="0"/>
    </c:legend>
    <c:plotVisOnly val="1"/>
    <c:dispBlanksAs val="gap"/>
    <c:showDLblsOverMax val="0"/>
  </c:chart>
  <c:txPr>
    <a:bodyPr/>
    <a:lstStyle/>
    <a:p>
      <a:pPr>
        <a:defRPr sz="1800"/>
      </a:pPr>
      <a:endParaRPr lang="pl-PL"/>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250418646455734E-2"/>
          <c:y val="7.6908277206895026E-2"/>
          <c:w val="0.68291408969739242"/>
          <c:h val="0.77188254192234884"/>
        </c:manualLayout>
      </c:layout>
      <c:barChart>
        <c:barDir val="col"/>
        <c:grouping val="clustered"/>
        <c:varyColors val="0"/>
        <c:ser>
          <c:idx val="0"/>
          <c:order val="0"/>
          <c:tx>
            <c:strRef>
              <c:f>Arkusz1!$B$1</c:f>
              <c:strCache>
                <c:ptCount val="1"/>
                <c:pt idx="0">
                  <c:v>Odpady zmieszane</c:v>
                </c:pt>
              </c:strCache>
            </c:strRef>
          </c:tx>
          <c:invertIfNegative val="0"/>
          <c:dLbls>
            <c:dLbl>
              <c:idx val="0"/>
              <c:tx>
                <c:rich>
                  <a:bodyPr/>
                  <a:lstStyle/>
                  <a:p>
                    <a:r>
                      <a:rPr lang="en-US" dirty="0" smtClean="0"/>
                      <a:t>138</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1"/>
              <c:tx>
                <c:rich>
                  <a:bodyPr/>
                  <a:lstStyle/>
                  <a:p>
                    <a:r>
                      <a:rPr lang="en-US" dirty="0" smtClean="0"/>
                      <a:t>143</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2"/>
              <c:tx>
                <c:rich>
                  <a:bodyPr/>
                  <a:lstStyle/>
                  <a:p>
                    <a:r>
                      <a:rPr lang="en-US" dirty="0" smtClean="0"/>
                      <a:t>158 </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8.0114668693042103E-3"/>
                  <c:y val="9.9192143773935634E-3"/>
                </c:manualLayout>
              </c:layout>
              <c:tx>
                <c:rich>
                  <a:bodyPr/>
                  <a:lstStyle/>
                  <a:p>
                    <a:r>
                      <a:rPr lang="en-US" dirty="0" smtClean="0"/>
                      <a:t>269</a:t>
                    </a:r>
                    <a:r>
                      <a:rPr lang="pl-PL" dirty="0" smtClean="0"/>
                      <a:t> </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Arkusz1!$A$2:$A$8</c:f>
              <c:strCache>
                <c:ptCount val="7"/>
                <c:pt idx="0">
                  <c:v>2013r. </c:v>
                </c:pt>
                <c:pt idx="1">
                  <c:v>2014r.</c:v>
                </c:pt>
                <c:pt idx="2">
                  <c:v>2015r.</c:v>
                </c:pt>
                <c:pt idx="3">
                  <c:v>2016r. </c:v>
                </c:pt>
                <c:pt idx="4">
                  <c:v>2017r.</c:v>
                </c:pt>
                <c:pt idx="5">
                  <c:v>2018r.</c:v>
                </c:pt>
                <c:pt idx="6">
                  <c:v>2019r</c:v>
                </c:pt>
              </c:strCache>
            </c:strRef>
          </c:cat>
          <c:val>
            <c:numRef>
              <c:f>Arkusz1!$B$2:$B$8</c:f>
              <c:numCache>
                <c:formatCode>General</c:formatCode>
                <c:ptCount val="7"/>
                <c:pt idx="0">
                  <c:v>138</c:v>
                </c:pt>
                <c:pt idx="1">
                  <c:v>143</c:v>
                </c:pt>
                <c:pt idx="2">
                  <c:v>158</c:v>
                </c:pt>
                <c:pt idx="3">
                  <c:v>265</c:v>
                </c:pt>
                <c:pt idx="4">
                  <c:v>268</c:v>
                </c:pt>
                <c:pt idx="5">
                  <c:v>269</c:v>
                </c:pt>
                <c:pt idx="6">
                  <c:v>250</c:v>
                </c:pt>
              </c:numCache>
            </c:numRef>
          </c:val>
        </c:ser>
        <c:ser>
          <c:idx val="1"/>
          <c:order val="1"/>
          <c:tx>
            <c:strRef>
              <c:f>Arkusz1!$C$1</c:f>
              <c:strCache>
                <c:ptCount val="1"/>
                <c:pt idx="0">
                  <c:v>Odpady selektywne</c:v>
                </c:pt>
              </c:strCache>
            </c:strRef>
          </c:tx>
          <c:spPr>
            <a:solidFill>
              <a:srgbClr val="FF0000"/>
            </a:solidFill>
          </c:spPr>
          <c:invertIfNegative val="0"/>
          <c:dLbls>
            <c:dLbl>
              <c:idx val="0"/>
              <c:layout>
                <c:manualLayout>
                  <c:x val="1.762522711246926E-2"/>
                  <c:y val="1.040163706089252E-2"/>
                </c:manualLayout>
              </c:layout>
              <c:tx>
                <c:rich>
                  <a:bodyPr/>
                  <a:lstStyle/>
                  <a:p>
                    <a:pPr>
                      <a:defRPr sz="1800" baseline="0"/>
                    </a:pPr>
                    <a:r>
                      <a:rPr lang="en-US" sz="1800" baseline="0" dirty="0" smtClean="0"/>
                      <a:t>57 </a:t>
                    </a:r>
                    <a:endParaRPr lang="en-US" sz="1800" baseline="0" dirty="0"/>
                  </a:p>
                </c:rich>
              </c:tx>
              <c:spPr/>
              <c:showLegendKey val="0"/>
              <c:showVal val="1"/>
              <c:showCatName val="0"/>
              <c:showSerName val="0"/>
              <c:showPercent val="0"/>
              <c:showBubbleSize val="0"/>
              <c:extLst>
                <c:ext xmlns:c15="http://schemas.microsoft.com/office/drawing/2012/chart" uri="{CE6537A1-D6FC-4f65-9D91-7224C49458BB}"/>
              </c:extLst>
            </c:dLbl>
            <c:dLbl>
              <c:idx val="1"/>
              <c:layout>
                <c:manualLayout>
                  <c:x val="1.9227520486330103E-2"/>
                  <c:y val="1.7497129676154573E-2"/>
                </c:manualLayout>
              </c:layout>
              <c:tx>
                <c:rich>
                  <a:bodyPr/>
                  <a:lstStyle/>
                  <a:p>
                    <a:pPr>
                      <a:defRPr sz="1800" baseline="0"/>
                    </a:pPr>
                    <a:r>
                      <a:rPr lang="en-US" sz="1800" baseline="0" dirty="0" smtClean="0"/>
                      <a:t>68 </a:t>
                    </a:r>
                    <a:endParaRPr lang="en-US" sz="1800" baseline="0" dirty="0"/>
                  </a:p>
                </c:rich>
              </c:tx>
              <c:spPr/>
              <c:showLegendKey val="0"/>
              <c:showVal val="1"/>
              <c:showCatName val="0"/>
              <c:showSerName val="0"/>
              <c:showPercent val="0"/>
              <c:showBubbleSize val="0"/>
              <c:extLst>
                <c:ext xmlns:c15="http://schemas.microsoft.com/office/drawing/2012/chart" uri="{CE6537A1-D6FC-4f65-9D91-7224C49458BB}"/>
              </c:extLst>
            </c:dLbl>
            <c:dLbl>
              <c:idx val="2"/>
              <c:layout>
                <c:manualLayout>
                  <c:x val="1.9227520486330103E-2"/>
                  <c:y val="-7.0952322684279994E-3"/>
                </c:manualLayout>
              </c:layout>
              <c:tx>
                <c:rich>
                  <a:bodyPr/>
                  <a:lstStyle/>
                  <a:p>
                    <a:pPr>
                      <a:defRPr sz="1800" baseline="0"/>
                    </a:pPr>
                    <a:r>
                      <a:rPr lang="en-US" sz="1800" baseline="0" dirty="0" smtClean="0"/>
                      <a:t>94 </a:t>
                    </a:r>
                    <a:endParaRPr lang="en-US" sz="1800" baseline="0" dirty="0"/>
                  </a:p>
                </c:rich>
              </c:tx>
              <c:spPr/>
              <c:showLegendKey val="0"/>
              <c:showVal val="1"/>
              <c:showCatName val="0"/>
              <c:showSerName val="0"/>
              <c:showPercent val="0"/>
              <c:showBubbleSize val="0"/>
              <c:extLst>
                <c:ext xmlns:c15="http://schemas.microsoft.com/office/drawing/2012/chart" uri="{CE6537A1-D6FC-4f65-9D91-7224C49458BB}"/>
              </c:extLst>
            </c:dLbl>
            <c:dLbl>
              <c:idx val="3"/>
              <c:layout>
                <c:manualLayout>
                  <c:x val="2.0829813860190945E-2"/>
                  <c:y val="9.9192143773936241E-3"/>
                </c:manualLayout>
              </c:layout>
              <c:tx>
                <c:rich>
                  <a:bodyPr/>
                  <a:lstStyle/>
                  <a:p>
                    <a:pPr>
                      <a:defRPr sz="1800"/>
                    </a:pPr>
                    <a:r>
                      <a:rPr lang="en-US" sz="1800" dirty="0" smtClean="0"/>
                      <a:t>124 </a:t>
                    </a:r>
                    <a:endParaRPr lang="en-US" sz="1800" dirty="0"/>
                  </a:p>
                </c:rich>
              </c:tx>
              <c:spPr/>
              <c:showLegendKey val="0"/>
              <c:showVal val="1"/>
              <c:showCatName val="0"/>
              <c:showSerName val="0"/>
              <c:showPercent val="0"/>
              <c:showBubbleSize val="0"/>
              <c:extLst>
                <c:ext xmlns:c15="http://schemas.microsoft.com/office/drawing/2012/chart" uri="{CE6537A1-D6FC-4f65-9D91-7224C49458BB}"/>
              </c:extLst>
            </c:dLbl>
            <c:dLbl>
              <c:idx val="4"/>
              <c:layout>
                <c:manualLayout>
                  <c:x val="1.1215927452193306E-2"/>
                  <c:y val="-3.306456861831332E-2"/>
                </c:manualLayout>
              </c:layout>
              <c:tx>
                <c:rich>
                  <a:bodyPr/>
                  <a:lstStyle/>
                  <a:p>
                    <a:r>
                      <a:rPr lang="en-US" dirty="0" smtClean="0"/>
                      <a:t>131 </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5"/>
              <c:tx>
                <c:rich>
                  <a:bodyPr/>
                  <a:lstStyle/>
                  <a:p>
                    <a:r>
                      <a:rPr lang="en-US" dirty="0" smtClean="0"/>
                      <a:t>112 </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6"/>
              <c:tx>
                <c:rich>
                  <a:bodyPr/>
                  <a:lstStyle/>
                  <a:p>
                    <a:r>
                      <a:rPr lang="pl-PL" dirty="0" smtClean="0"/>
                      <a:t>104</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Arkusz1!$A$2:$A$8</c:f>
              <c:strCache>
                <c:ptCount val="7"/>
                <c:pt idx="0">
                  <c:v>2013r. </c:v>
                </c:pt>
                <c:pt idx="1">
                  <c:v>2014r.</c:v>
                </c:pt>
                <c:pt idx="2">
                  <c:v>2015r.</c:v>
                </c:pt>
                <c:pt idx="3">
                  <c:v>2016r. </c:v>
                </c:pt>
                <c:pt idx="4">
                  <c:v>2017r.</c:v>
                </c:pt>
                <c:pt idx="5">
                  <c:v>2018r.</c:v>
                </c:pt>
                <c:pt idx="6">
                  <c:v>2019r</c:v>
                </c:pt>
              </c:strCache>
            </c:strRef>
          </c:cat>
          <c:val>
            <c:numRef>
              <c:f>Arkusz1!$C$2:$C$8</c:f>
              <c:numCache>
                <c:formatCode>General</c:formatCode>
                <c:ptCount val="7"/>
                <c:pt idx="0">
                  <c:v>57</c:v>
                </c:pt>
                <c:pt idx="1">
                  <c:v>68</c:v>
                </c:pt>
                <c:pt idx="2">
                  <c:v>94</c:v>
                </c:pt>
                <c:pt idx="3">
                  <c:v>124</c:v>
                </c:pt>
                <c:pt idx="4">
                  <c:v>131</c:v>
                </c:pt>
                <c:pt idx="5">
                  <c:v>112</c:v>
                </c:pt>
                <c:pt idx="6">
                  <c:v>100</c:v>
                </c:pt>
              </c:numCache>
            </c:numRef>
          </c:val>
        </c:ser>
        <c:dLbls>
          <c:showLegendKey val="0"/>
          <c:showVal val="0"/>
          <c:showCatName val="0"/>
          <c:showSerName val="0"/>
          <c:showPercent val="0"/>
          <c:showBubbleSize val="0"/>
        </c:dLbls>
        <c:gapWidth val="150"/>
        <c:axId val="411715400"/>
        <c:axId val="411768496"/>
      </c:barChart>
      <c:catAx>
        <c:axId val="411715400"/>
        <c:scaling>
          <c:orientation val="minMax"/>
        </c:scaling>
        <c:delete val="0"/>
        <c:axPos val="b"/>
        <c:numFmt formatCode="General" sourceLinked="0"/>
        <c:majorTickMark val="out"/>
        <c:minorTickMark val="none"/>
        <c:tickLblPos val="nextTo"/>
        <c:txPr>
          <a:bodyPr/>
          <a:lstStyle/>
          <a:p>
            <a:pPr>
              <a:defRPr sz="1400"/>
            </a:pPr>
            <a:endParaRPr lang="pl-PL"/>
          </a:p>
        </c:txPr>
        <c:crossAx val="411768496"/>
        <c:crossesAt val="0"/>
        <c:auto val="1"/>
        <c:lblAlgn val="ctr"/>
        <c:lblOffset val="100"/>
        <c:noMultiLvlLbl val="0"/>
      </c:catAx>
      <c:valAx>
        <c:axId val="411768496"/>
        <c:scaling>
          <c:orientation val="minMax"/>
        </c:scaling>
        <c:delete val="0"/>
        <c:axPos val="l"/>
        <c:majorGridlines/>
        <c:numFmt formatCode="General" sourceLinked="1"/>
        <c:majorTickMark val="out"/>
        <c:minorTickMark val="none"/>
        <c:tickLblPos val="nextTo"/>
        <c:txPr>
          <a:bodyPr/>
          <a:lstStyle/>
          <a:p>
            <a:pPr>
              <a:defRPr sz="1590" baseline="0"/>
            </a:pPr>
            <a:endParaRPr lang="pl-PL"/>
          </a:p>
        </c:txPr>
        <c:crossAx val="411715400"/>
        <c:crosses val="autoZero"/>
        <c:crossBetween val="between"/>
      </c:valAx>
      <c:spPr>
        <a:solidFill>
          <a:srgbClr val="92D050"/>
        </a:solidFill>
      </c:spPr>
    </c:plotArea>
    <c:legend>
      <c:legendPos val="r"/>
      <c:layout>
        <c:manualLayout>
          <c:xMode val="edge"/>
          <c:yMode val="edge"/>
          <c:x val="0.78180120232562156"/>
          <c:y val="0.414334696682921"/>
          <c:w val="0.21819879767437839"/>
          <c:h val="0.40939175169160358"/>
        </c:manualLayout>
      </c:layout>
      <c:overlay val="0"/>
    </c:legend>
    <c:plotVisOnly val="1"/>
    <c:dispBlanksAs val="gap"/>
    <c:showDLblsOverMax val="0"/>
  </c:chart>
  <c:txPr>
    <a:bodyPr/>
    <a:lstStyle/>
    <a:p>
      <a:pPr>
        <a:defRPr sz="1800"/>
      </a:pPr>
      <a:endParaRPr lang="pl-PL"/>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Arkusz1!$B$1</c:f>
              <c:strCache>
                <c:ptCount val="1"/>
                <c:pt idx="0">
                  <c:v>Ilośc odpadów na mieszkańca w kg</c:v>
                </c:pt>
              </c:strCache>
            </c:strRef>
          </c:tx>
          <c:marker>
            <c:symbol val="none"/>
          </c:marker>
          <c:cat>
            <c:numRef>
              <c:f>Arkusz1!$A$2:$A$8</c:f>
              <c:numCache>
                <c:formatCode>General</c:formatCode>
                <c:ptCount val="7"/>
                <c:pt idx="0">
                  <c:v>2013</c:v>
                </c:pt>
                <c:pt idx="1">
                  <c:v>2014</c:v>
                </c:pt>
                <c:pt idx="2">
                  <c:v>2015</c:v>
                </c:pt>
                <c:pt idx="3">
                  <c:v>2016</c:v>
                </c:pt>
                <c:pt idx="4">
                  <c:v>2017</c:v>
                </c:pt>
                <c:pt idx="5">
                  <c:v>2018</c:v>
                </c:pt>
                <c:pt idx="6">
                  <c:v>2019</c:v>
                </c:pt>
              </c:numCache>
            </c:numRef>
          </c:cat>
          <c:val>
            <c:numRef>
              <c:f>Arkusz1!$B$2:$B$8</c:f>
              <c:numCache>
                <c:formatCode>General</c:formatCode>
                <c:ptCount val="7"/>
                <c:pt idx="0">
                  <c:v>195</c:v>
                </c:pt>
                <c:pt idx="1">
                  <c:v>211</c:v>
                </c:pt>
                <c:pt idx="2">
                  <c:v>252</c:v>
                </c:pt>
                <c:pt idx="3">
                  <c:v>389</c:v>
                </c:pt>
                <c:pt idx="4">
                  <c:v>399</c:v>
                </c:pt>
                <c:pt idx="5">
                  <c:v>381</c:v>
                </c:pt>
                <c:pt idx="6">
                  <c:v>326</c:v>
                </c:pt>
              </c:numCache>
            </c:numRef>
          </c:val>
          <c:smooth val="0"/>
        </c:ser>
        <c:dLbls>
          <c:showLegendKey val="0"/>
          <c:showVal val="0"/>
          <c:showCatName val="0"/>
          <c:showSerName val="0"/>
          <c:showPercent val="0"/>
          <c:showBubbleSize val="0"/>
        </c:dLbls>
        <c:smooth val="0"/>
        <c:axId val="412505720"/>
        <c:axId val="412506104"/>
      </c:lineChart>
      <c:catAx>
        <c:axId val="412505720"/>
        <c:scaling>
          <c:orientation val="minMax"/>
        </c:scaling>
        <c:delete val="0"/>
        <c:axPos val="b"/>
        <c:numFmt formatCode="General" sourceLinked="1"/>
        <c:majorTickMark val="out"/>
        <c:minorTickMark val="none"/>
        <c:tickLblPos val="nextTo"/>
        <c:crossAx val="412506104"/>
        <c:crosses val="autoZero"/>
        <c:auto val="1"/>
        <c:lblAlgn val="ctr"/>
        <c:lblOffset val="100"/>
        <c:noMultiLvlLbl val="0"/>
      </c:catAx>
      <c:valAx>
        <c:axId val="412506104"/>
        <c:scaling>
          <c:orientation val="minMax"/>
        </c:scaling>
        <c:delete val="0"/>
        <c:axPos val="l"/>
        <c:majorGridlines/>
        <c:numFmt formatCode="General" sourceLinked="1"/>
        <c:majorTickMark val="out"/>
        <c:minorTickMark val="none"/>
        <c:tickLblPos val="nextTo"/>
        <c:crossAx val="412505720"/>
        <c:crosses val="autoZero"/>
        <c:crossBetween val="between"/>
      </c:valAx>
      <c:spPr>
        <a:solidFill>
          <a:srgbClr val="92D050"/>
        </a:solidFill>
      </c:spPr>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Arkusz1!$B$1</c:f>
              <c:strCache>
                <c:ptCount val="1"/>
                <c:pt idx="0">
                  <c:v>Dochody </c:v>
                </c:pt>
              </c:strCache>
            </c:strRef>
          </c:tx>
          <c:invertIfNegative val="0"/>
          <c:cat>
            <c:strRef>
              <c:f>Arkusz1!$A$2:$A$5</c:f>
              <c:strCache>
                <c:ptCount val="4"/>
                <c:pt idx="0">
                  <c:v>Rok 2016 </c:v>
                </c:pt>
                <c:pt idx="1">
                  <c:v>Rok 2017 </c:v>
                </c:pt>
                <c:pt idx="2">
                  <c:v>Rok 2018 </c:v>
                </c:pt>
                <c:pt idx="3">
                  <c:v>Rok 2019 </c:v>
                </c:pt>
              </c:strCache>
            </c:strRef>
          </c:cat>
          <c:val>
            <c:numRef>
              <c:f>Arkusz1!$B$2:$B$5</c:f>
              <c:numCache>
                <c:formatCode>#,##0.00</c:formatCode>
                <c:ptCount val="4"/>
                <c:pt idx="0">
                  <c:v>1563914.21</c:v>
                </c:pt>
                <c:pt idx="1">
                  <c:v>1565059.58</c:v>
                </c:pt>
                <c:pt idx="2">
                  <c:v>1593221.28</c:v>
                </c:pt>
                <c:pt idx="3">
                  <c:v>1767185.93</c:v>
                </c:pt>
              </c:numCache>
            </c:numRef>
          </c:val>
        </c:ser>
        <c:ser>
          <c:idx val="1"/>
          <c:order val="1"/>
          <c:tx>
            <c:strRef>
              <c:f>Arkusz1!$C$1</c:f>
              <c:strCache>
                <c:ptCount val="1"/>
                <c:pt idx="0">
                  <c:v>Wydatki </c:v>
                </c:pt>
              </c:strCache>
            </c:strRef>
          </c:tx>
          <c:spPr>
            <a:solidFill>
              <a:srgbClr val="FF0000"/>
            </a:solidFill>
          </c:spPr>
          <c:invertIfNegative val="0"/>
          <c:cat>
            <c:strRef>
              <c:f>Arkusz1!$A$2:$A$5</c:f>
              <c:strCache>
                <c:ptCount val="4"/>
                <c:pt idx="0">
                  <c:v>Rok 2016 </c:v>
                </c:pt>
                <c:pt idx="1">
                  <c:v>Rok 2017 </c:v>
                </c:pt>
                <c:pt idx="2">
                  <c:v>Rok 2018 </c:v>
                </c:pt>
                <c:pt idx="3">
                  <c:v>Rok 2019 </c:v>
                </c:pt>
              </c:strCache>
            </c:strRef>
          </c:cat>
          <c:val>
            <c:numRef>
              <c:f>Arkusz1!$C$2:$C$5</c:f>
              <c:numCache>
                <c:formatCode>#,##0.00</c:formatCode>
                <c:ptCount val="4"/>
                <c:pt idx="0">
                  <c:v>1378379.94</c:v>
                </c:pt>
                <c:pt idx="1">
                  <c:v>1448921.92</c:v>
                </c:pt>
                <c:pt idx="2">
                  <c:v>1839508.53</c:v>
                </c:pt>
                <c:pt idx="3">
                  <c:v>1832713.53</c:v>
                </c:pt>
              </c:numCache>
            </c:numRef>
          </c:val>
        </c:ser>
        <c:dLbls>
          <c:showLegendKey val="0"/>
          <c:showVal val="0"/>
          <c:showCatName val="0"/>
          <c:showSerName val="0"/>
          <c:showPercent val="0"/>
          <c:showBubbleSize val="0"/>
        </c:dLbls>
        <c:gapWidth val="150"/>
        <c:axId val="412893352"/>
        <c:axId val="412893744"/>
      </c:barChart>
      <c:catAx>
        <c:axId val="412893352"/>
        <c:scaling>
          <c:orientation val="minMax"/>
        </c:scaling>
        <c:delete val="0"/>
        <c:axPos val="b"/>
        <c:numFmt formatCode="General" sourceLinked="0"/>
        <c:majorTickMark val="out"/>
        <c:minorTickMark val="none"/>
        <c:tickLblPos val="nextTo"/>
        <c:crossAx val="412893744"/>
        <c:crosses val="autoZero"/>
        <c:auto val="1"/>
        <c:lblAlgn val="ctr"/>
        <c:lblOffset val="100"/>
        <c:noMultiLvlLbl val="0"/>
      </c:catAx>
      <c:valAx>
        <c:axId val="412893744"/>
        <c:scaling>
          <c:orientation val="minMax"/>
        </c:scaling>
        <c:delete val="0"/>
        <c:axPos val="l"/>
        <c:majorGridlines/>
        <c:numFmt formatCode="#,##0.00" sourceLinked="1"/>
        <c:majorTickMark val="out"/>
        <c:minorTickMark val="none"/>
        <c:tickLblPos val="nextTo"/>
        <c:crossAx val="412893352"/>
        <c:crosses val="autoZero"/>
        <c:crossBetween val="between"/>
      </c:valAx>
      <c:spPr>
        <a:solidFill>
          <a:srgbClr val="92D050"/>
        </a:solidFill>
      </c:spPr>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0.04656</cdr:x>
      <cdr:y>0</cdr:y>
    </cdr:from>
    <cdr:to>
      <cdr:x>0.11358</cdr:x>
      <cdr:y>0.05479</cdr:y>
    </cdr:to>
    <cdr:sp macro="" textlink="">
      <cdr:nvSpPr>
        <cdr:cNvPr id="3" name="pole tekstowe 2"/>
        <cdr:cNvSpPr txBox="1"/>
      </cdr:nvSpPr>
      <cdr:spPr>
        <a:xfrm xmlns:a="http://schemas.openxmlformats.org/drawingml/2006/main">
          <a:off x="363370" y="0"/>
          <a:ext cx="523048" cy="2722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400" dirty="0" smtClean="0"/>
            <a:t>Mg</a:t>
          </a:r>
          <a:endParaRPr lang="pl-PL" sz="1400" dirty="0"/>
        </a:p>
      </cdr:txBody>
    </cdr:sp>
  </cdr:relSizeAnchor>
</c:userShapes>
</file>

<file path=ppt/drawings/drawing2.xml><?xml version="1.0" encoding="utf-8"?>
<c:userShapes xmlns:c="http://schemas.openxmlformats.org/drawingml/2006/chart">
  <cdr:relSizeAnchor xmlns:cdr="http://schemas.openxmlformats.org/drawingml/2006/chartDrawing">
    <cdr:from>
      <cdr:x>0.11501</cdr:x>
      <cdr:y>0.79093</cdr:y>
    </cdr:from>
    <cdr:to>
      <cdr:x>0.22612</cdr:x>
      <cdr:y>1</cdr:y>
    </cdr:to>
    <cdr:sp macro="" textlink="">
      <cdr:nvSpPr>
        <cdr:cNvPr id="2" name="pole tekstowe 1"/>
        <cdr:cNvSpPr txBox="1"/>
      </cdr:nvSpPr>
      <cdr:spPr>
        <a:xfrm xmlns:a="http://schemas.openxmlformats.org/drawingml/2006/main">
          <a:off x="946448" y="426868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0.01001</cdr:x>
      <cdr:y>0.86077</cdr:y>
    </cdr:from>
    <cdr:to>
      <cdr:x>0.29</cdr:x>
      <cdr:y>1</cdr:y>
    </cdr:to>
    <cdr:sp macro="" textlink="">
      <cdr:nvSpPr>
        <cdr:cNvPr id="3" name="pole tekstowe 2"/>
        <cdr:cNvSpPr txBox="1"/>
      </cdr:nvSpPr>
      <cdr:spPr>
        <a:xfrm xmlns:a="http://schemas.openxmlformats.org/drawingml/2006/main">
          <a:off x="82352" y="3764632"/>
          <a:ext cx="2304256" cy="6089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0.02625</cdr:x>
      <cdr:y>0.79093</cdr:y>
    </cdr:from>
    <cdr:to>
      <cdr:x>0.18375</cdr:x>
      <cdr:y>1</cdr:y>
    </cdr:to>
    <cdr:sp macro="" textlink="">
      <cdr:nvSpPr>
        <cdr:cNvPr id="4" name="pole tekstowe 3"/>
        <cdr:cNvSpPr txBox="1"/>
      </cdr:nvSpPr>
      <cdr:spPr>
        <a:xfrm xmlns:a="http://schemas.openxmlformats.org/drawingml/2006/main">
          <a:off x="216024" y="3459163"/>
          <a:ext cx="129614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600" dirty="0" smtClean="0">
            <a:solidFill>
              <a:schemeClr val="tx2"/>
            </a:solidFill>
          </a:endParaRPr>
        </a:p>
        <a:p xmlns:a="http://schemas.openxmlformats.org/drawingml/2006/main">
          <a:r>
            <a:rPr lang="pl-PL" sz="1600" dirty="0" smtClean="0">
              <a:solidFill>
                <a:schemeClr val="tx1"/>
              </a:solidFill>
            </a:rPr>
            <a:t>Łącznie razem :</a:t>
          </a:r>
        </a:p>
        <a:p xmlns:a="http://schemas.openxmlformats.org/drawingml/2006/main">
          <a:r>
            <a:rPr lang="pl-PL" sz="1600" b="1" dirty="0" smtClean="0">
              <a:solidFill>
                <a:schemeClr val="tx1"/>
              </a:solidFill>
            </a:rPr>
            <a:t>655,50 Mg </a:t>
          </a:r>
        </a:p>
        <a:p xmlns:a="http://schemas.openxmlformats.org/drawingml/2006/main">
          <a:r>
            <a:rPr lang="pl-PL" sz="1100" dirty="0" smtClean="0"/>
            <a:t> </a:t>
          </a:r>
        </a:p>
        <a:p xmlns:a="http://schemas.openxmlformats.org/drawingml/2006/main">
          <a:endParaRPr lang="pl-PL"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0.06179</cdr:x>
      <cdr:y>0.8552</cdr:y>
    </cdr:from>
    <cdr:to>
      <cdr:x>1</cdr:x>
      <cdr:y>1</cdr:y>
    </cdr:to>
    <cdr:sp macro="" textlink="">
      <cdr:nvSpPr>
        <cdr:cNvPr id="2" name="pole tekstowe 1"/>
        <cdr:cNvSpPr txBox="1"/>
      </cdr:nvSpPr>
      <cdr:spPr>
        <a:xfrm xmlns:a="http://schemas.openxmlformats.org/drawingml/2006/main">
          <a:off x="581323" y="4993158"/>
          <a:ext cx="7056784" cy="7647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0.04857</cdr:x>
      <cdr:y>0.79548</cdr:y>
    </cdr:from>
    <cdr:to>
      <cdr:x>0.96763</cdr:x>
      <cdr:y>1</cdr:y>
    </cdr:to>
    <cdr:sp macro="" textlink="">
      <cdr:nvSpPr>
        <cdr:cNvPr id="3" name="pole tekstowe 2"/>
        <cdr:cNvSpPr txBox="1"/>
      </cdr:nvSpPr>
      <cdr:spPr>
        <a:xfrm xmlns:a="http://schemas.openxmlformats.org/drawingml/2006/main">
          <a:off x="365299" y="4201070"/>
          <a:ext cx="6912768" cy="10801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0.44444</cdr:x>
      <cdr:y>0.26392</cdr:y>
    </cdr:from>
    <cdr:to>
      <cdr:x>0.56889</cdr:x>
      <cdr:y>0.33753</cdr:y>
    </cdr:to>
    <cdr:sp macro="" textlink="">
      <cdr:nvSpPr>
        <cdr:cNvPr id="4" name="pole tekstowe 3"/>
        <cdr:cNvSpPr txBox="1"/>
      </cdr:nvSpPr>
      <cdr:spPr>
        <a:xfrm xmlns:a="http://schemas.openxmlformats.org/drawingml/2006/main">
          <a:off x="3744415" y="1032718"/>
          <a:ext cx="1048483" cy="2880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800" b="1" dirty="0" smtClean="0">
              <a:solidFill>
                <a:schemeClr val="tx1"/>
              </a:solidFill>
            </a:rPr>
            <a:t>799,39</a:t>
          </a:r>
          <a:r>
            <a:rPr lang="pl-PL" sz="1800" dirty="0" smtClean="0"/>
            <a:t> </a:t>
          </a:r>
          <a:endParaRPr lang="pl-PL" sz="1800" dirty="0"/>
        </a:p>
      </cdr:txBody>
    </cdr:sp>
  </cdr:relSizeAnchor>
  <cdr:relSizeAnchor xmlns:cdr="http://schemas.openxmlformats.org/drawingml/2006/chartDrawing">
    <cdr:from>
      <cdr:x>0.29915</cdr:x>
      <cdr:y>0.06188</cdr:y>
    </cdr:from>
    <cdr:to>
      <cdr:x>0.42735</cdr:x>
      <cdr:y>0.16536</cdr:y>
    </cdr:to>
    <cdr:sp macro="" textlink="">
      <cdr:nvSpPr>
        <cdr:cNvPr id="5" name="pole tekstowe 4"/>
        <cdr:cNvSpPr txBox="1"/>
      </cdr:nvSpPr>
      <cdr:spPr>
        <a:xfrm xmlns:a="http://schemas.openxmlformats.org/drawingml/2006/main">
          <a:off x="2520279" y="308966"/>
          <a:ext cx="1080076" cy="51669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pl-PL" sz="18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0.45483</cdr:x>
      <cdr:y>0.0644</cdr:y>
    </cdr:from>
    <cdr:to>
      <cdr:x>0.57293</cdr:x>
      <cdr:y>0.17114</cdr:y>
    </cdr:to>
    <cdr:sp macro="" textlink="">
      <cdr:nvSpPr>
        <cdr:cNvPr id="2" name="pole tekstowe 1"/>
        <cdr:cNvSpPr txBox="1"/>
      </cdr:nvSpPr>
      <cdr:spPr>
        <a:xfrm xmlns:a="http://schemas.openxmlformats.org/drawingml/2006/main">
          <a:off x="3605024" y="247373"/>
          <a:ext cx="936077" cy="40999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800" dirty="0">
              <a:latin typeface="Arial" panose="020B0604020202020204" pitchFamily="34" charset="0"/>
              <a:cs typeface="Arial" panose="020B0604020202020204" pitchFamily="34" charset="0"/>
            </a:rPr>
            <a:t>2</a:t>
          </a:r>
          <a:r>
            <a:rPr lang="pl-PL" sz="1800" dirty="0" smtClean="0">
              <a:latin typeface="Arial" panose="020B0604020202020204" pitchFamily="34" charset="0"/>
              <a:cs typeface="Arial" panose="020B0604020202020204" pitchFamily="34" charset="0"/>
            </a:rPr>
            <a:t>68 </a:t>
          </a:r>
          <a:endParaRPr lang="pl-PL"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0.65411</cdr:x>
      <cdr:y>0.09374</cdr:y>
    </cdr:from>
    <cdr:to>
      <cdr:x>0.7813</cdr:x>
      <cdr:y>0.1773</cdr:y>
    </cdr:to>
    <cdr:sp macro="" textlink="">
      <cdr:nvSpPr>
        <cdr:cNvPr id="3" name="pole tekstowe 2"/>
        <cdr:cNvSpPr txBox="1"/>
      </cdr:nvSpPr>
      <cdr:spPr>
        <a:xfrm xmlns:a="http://schemas.openxmlformats.org/drawingml/2006/main">
          <a:off x="5184567" y="360058"/>
          <a:ext cx="1008125" cy="3209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800" dirty="0" smtClean="0">
              <a:latin typeface="Arial" panose="020B0604020202020204" pitchFamily="34" charset="0"/>
              <a:cs typeface="Arial" panose="020B0604020202020204" pitchFamily="34" charset="0"/>
            </a:rPr>
            <a:t>222  </a:t>
          </a:r>
          <a:endParaRPr lang="pl-PL" sz="1100" dirty="0"/>
        </a:p>
      </cdr:txBody>
    </cdr:sp>
  </cdr:relSizeAnchor>
  <cdr:relSizeAnchor xmlns:cdr="http://schemas.openxmlformats.org/drawingml/2006/chartDrawing">
    <cdr:from>
      <cdr:x>0.05509</cdr:x>
      <cdr:y>0.07499</cdr:y>
    </cdr:from>
    <cdr:to>
      <cdr:x>0.17046</cdr:x>
      <cdr:y>0.31305</cdr:y>
    </cdr:to>
    <cdr:sp macro="" textlink="">
      <cdr:nvSpPr>
        <cdr:cNvPr id="4" name="pole tekstowe 3"/>
        <cdr:cNvSpPr txBox="1"/>
      </cdr:nvSpPr>
      <cdr:spPr>
        <a:xfrm xmlns:a="http://schemas.openxmlformats.org/drawingml/2006/main">
          <a:off x="436672" y="28803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cdr:x>
      <cdr:y>0</cdr:y>
    </cdr:from>
    <cdr:to>
      <cdr:x>0.11537</cdr:x>
      <cdr:y>0.23806</cdr:y>
    </cdr:to>
    <cdr:sp macro="" textlink="">
      <cdr:nvSpPr>
        <cdr:cNvPr id="5" name="pole tekstowe 4"/>
        <cdr:cNvSpPr txBox="1"/>
      </cdr:nvSpPr>
      <cdr:spPr>
        <a:xfrm xmlns:a="http://schemas.openxmlformats.org/drawingml/2006/main">
          <a:off x="0" y="-119675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0.0566</cdr:x>
      <cdr:y>0.05769</cdr:y>
    </cdr:from>
    <cdr:to>
      <cdr:x>0.1764</cdr:x>
      <cdr:y>0.3019</cdr:y>
    </cdr:to>
    <cdr:sp macro="" textlink="">
      <cdr:nvSpPr>
        <cdr:cNvPr id="6" name="pole tekstowe 5"/>
        <cdr:cNvSpPr txBox="1"/>
      </cdr:nvSpPr>
      <cdr:spPr>
        <a:xfrm xmlns:a="http://schemas.openxmlformats.org/drawingml/2006/main">
          <a:off x="432048" y="21602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0.0283</cdr:x>
      <cdr:y>0.01923</cdr:y>
    </cdr:from>
    <cdr:to>
      <cdr:x>0.1481</cdr:x>
      <cdr:y>0.26343</cdr:y>
    </cdr:to>
    <cdr:sp macro="" textlink="">
      <cdr:nvSpPr>
        <cdr:cNvPr id="7" name="pole tekstowe 6"/>
        <cdr:cNvSpPr txBox="1"/>
      </cdr:nvSpPr>
      <cdr:spPr>
        <a:xfrm xmlns:a="http://schemas.openxmlformats.org/drawingml/2006/main">
          <a:off x="216024" y="7200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cdr:x>
      <cdr:y>0</cdr:y>
    </cdr:from>
    <cdr:to>
      <cdr:x>0.1198</cdr:x>
      <cdr:y>0.2442</cdr:y>
    </cdr:to>
    <cdr:sp macro="" textlink="">
      <cdr:nvSpPr>
        <cdr:cNvPr id="8" name="pole tekstowe 7"/>
        <cdr:cNvSpPr txBox="1"/>
      </cdr:nvSpPr>
      <cdr:spPr>
        <a:xfrm xmlns:a="http://schemas.openxmlformats.org/drawingml/2006/main">
          <a:off x="0" y="-119675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KG </a:t>
          </a:r>
          <a:endParaRPr lang="pl-PL"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6"/>
            <a:ext cx="2946400" cy="496333"/>
          </a:xfrm>
          <a:prstGeom prst="rect">
            <a:avLst/>
          </a:prstGeom>
        </p:spPr>
        <p:txBody>
          <a:bodyPr vert="horz" lIns="91644" tIns="45819" rIns="91644" bIns="45819" rtlCol="0"/>
          <a:lstStyle>
            <a:lvl1pPr algn="l">
              <a:defRPr sz="1200"/>
            </a:lvl1pPr>
          </a:lstStyle>
          <a:p>
            <a:endParaRPr lang="pl-PL"/>
          </a:p>
        </p:txBody>
      </p:sp>
      <p:sp>
        <p:nvSpPr>
          <p:cNvPr id="3" name="Symbol zastępczy daty 2"/>
          <p:cNvSpPr>
            <a:spLocks noGrp="1"/>
          </p:cNvSpPr>
          <p:nvPr>
            <p:ph type="dt" idx="1"/>
          </p:nvPr>
        </p:nvSpPr>
        <p:spPr>
          <a:xfrm>
            <a:off x="3849688" y="6"/>
            <a:ext cx="2946400" cy="496333"/>
          </a:xfrm>
          <a:prstGeom prst="rect">
            <a:avLst/>
          </a:prstGeom>
        </p:spPr>
        <p:txBody>
          <a:bodyPr vert="horz" lIns="91644" tIns="45819" rIns="91644" bIns="45819" rtlCol="0"/>
          <a:lstStyle>
            <a:lvl1pPr algn="r">
              <a:defRPr sz="1200"/>
            </a:lvl1pPr>
          </a:lstStyle>
          <a:p>
            <a:fld id="{0FB7DBD7-C3F9-4556-9F74-BFC014DE7328}" type="datetimeFigureOut">
              <a:rPr lang="pl-PL" smtClean="0"/>
              <a:t>2020-06-24</a:t>
            </a:fld>
            <a:endParaRPr lang="pl-PL"/>
          </a:p>
        </p:txBody>
      </p:sp>
      <p:sp>
        <p:nvSpPr>
          <p:cNvPr id="4" name="Symbol zastępczy obrazu slajdu 3"/>
          <p:cNvSpPr>
            <a:spLocks noGrp="1" noRot="1" noChangeAspect="1"/>
          </p:cNvSpPr>
          <p:nvPr>
            <p:ph type="sldImg" idx="2"/>
          </p:nvPr>
        </p:nvSpPr>
        <p:spPr>
          <a:xfrm>
            <a:off x="917575" y="746125"/>
            <a:ext cx="4962525" cy="3722688"/>
          </a:xfrm>
          <a:prstGeom prst="rect">
            <a:avLst/>
          </a:prstGeom>
          <a:noFill/>
          <a:ln w="12700">
            <a:solidFill>
              <a:prstClr val="black"/>
            </a:solidFill>
          </a:ln>
        </p:spPr>
        <p:txBody>
          <a:bodyPr vert="horz" lIns="91644" tIns="45819" rIns="91644" bIns="45819" rtlCol="0" anchor="ctr"/>
          <a:lstStyle/>
          <a:p>
            <a:endParaRPr lang="pl-PL"/>
          </a:p>
        </p:txBody>
      </p:sp>
      <p:sp>
        <p:nvSpPr>
          <p:cNvPr id="5" name="Symbol zastępczy notatek 4"/>
          <p:cNvSpPr>
            <a:spLocks noGrp="1"/>
          </p:cNvSpPr>
          <p:nvPr>
            <p:ph type="body" sz="quarter" idx="3"/>
          </p:nvPr>
        </p:nvSpPr>
        <p:spPr>
          <a:xfrm>
            <a:off x="679450" y="4715952"/>
            <a:ext cx="5438775" cy="4466986"/>
          </a:xfrm>
          <a:prstGeom prst="rect">
            <a:avLst/>
          </a:prstGeom>
        </p:spPr>
        <p:txBody>
          <a:bodyPr vert="horz" lIns="91644" tIns="45819" rIns="91644" bIns="45819"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717"/>
            <a:ext cx="2946400" cy="496333"/>
          </a:xfrm>
          <a:prstGeom prst="rect">
            <a:avLst/>
          </a:prstGeom>
        </p:spPr>
        <p:txBody>
          <a:bodyPr vert="horz" lIns="91644" tIns="45819" rIns="91644" bIns="45819"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8717"/>
            <a:ext cx="2946400" cy="496333"/>
          </a:xfrm>
          <a:prstGeom prst="rect">
            <a:avLst/>
          </a:prstGeom>
        </p:spPr>
        <p:txBody>
          <a:bodyPr vert="horz" lIns="91644" tIns="45819" rIns="91644" bIns="45819" rtlCol="0" anchor="b"/>
          <a:lstStyle>
            <a:lvl1pPr algn="r">
              <a:defRPr sz="1200"/>
            </a:lvl1pPr>
          </a:lstStyle>
          <a:p>
            <a:fld id="{1394B7AA-A92C-4458-B689-042B619668B1}" type="slidenum">
              <a:rPr lang="pl-PL" smtClean="0"/>
              <a:t>‹#›</a:t>
            </a:fld>
            <a:endParaRPr lang="pl-PL"/>
          </a:p>
        </p:txBody>
      </p:sp>
    </p:spTree>
    <p:extLst>
      <p:ext uri="{BB962C8B-B14F-4D97-AF65-F5344CB8AC3E}">
        <p14:creationId xmlns:p14="http://schemas.microsoft.com/office/powerpoint/2010/main" val="3140551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a:t>
            </a:fld>
            <a:endParaRPr lang="pl-PL"/>
          </a:p>
        </p:txBody>
      </p:sp>
    </p:spTree>
    <p:extLst>
      <p:ext uri="{BB962C8B-B14F-4D97-AF65-F5344CB8AC3E}">
        <p14:creationId xmlns:p14="http://schemas.microsoft.com/office/powerpoint/2010/main" val="1729119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11</a:t>
            </a:fld>
            <a:endParaRPr lang="pl-PL"/>
          </a:p>
        </p:txBody>
      </p:sp>
    </p:spTree>
    <p:extLst>
      <p:ext uri="{BB962C8B-B14F-4D97-AF65-F5344CB8AC3E}">
        <p14:creationId xmlns:p14="http://schemas.microsoft.com/office/powerpoint/2010/main" val="616140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12</a:t>
            </a:fld>
            <a:endParaRPr lang="pl-PL"/>
          </a:p>
        </p:txBody>
      </p:sp>
    </p:spTree>
    <p:extLst>
      <p:ext uri="{BB962C8B-B14F-4D97-AF65-F5344CB8AC3E}">
        <p14:creationId xmlns:p14="http://schemas.microsoft.com/office/powerpoint/2010/main" val="4129249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13</a:t>
            </a:fld>
            <a:endParaRPr lang="pl-PL"/>
          </a:p>
        </p:txBody>
      </p:sp>
    </p:spTree>
    <p:extLst>
      <p:ext uri="{BB962C8B-B14F-4D97-AF65-F5344CB8AC3E}">
        <p14:creationId xmlns:p14="http://schemas.microsoft.com/office/powerpoint/2010/main" val="1577683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14</a:t>
            </a:fld>
            <a:endParaRPr lang="pl-PL"/>
          </a:p>
        </p:txBody>
      </p:sp>
    </p:spTree>
    <p:extLst>
      <p:ext uri="{BB962C8B-B14F-4D97-AF65-F5344CB8AC3E}">
        <p14:creationId xmlns:p14="http://schemas.microsoft.com/office/powerpoint/2010/main" val="3093209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15</a:t>
            </a:fld>
            <a:endParaRPr lang="pl-PL"/>
          </a:p>
        </p:txBody>
      </p:sp>
    </p:spTree>
    <p:extLst>
      <p:ext uri="{BB962C8B-B14F-4D97-AF65-F5344CB8AC3E}">
        <p14:creationId xmlns:p14="http://schemas.microsoft.com/office/powerpoint/2010/main" val="42371922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16</a:t>
            </a:fld>
            <a:endParaRPr lang="pl-PL"/>
          </a:p>
        </p:txBody>
      </p:sp>
    </p:spTree>
    <p:extLst>
      <p:ext uri="{BB962C8B-B14F-4D97-AF65-F5344CB8AC3E}">
        <p14:creationId xmlns:p14="http://schemas.microsoft.com/office/powerpoint/2010/main" val="1115576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17</a:t>
            </a:fld>
            <a:endParaRPr lang="pl-PL"/>
          </a:p>
        </p:txBody>
      </p:sp>
    </p:spTree>
    <p:extLst>
      <p:ext uri="{BB962C8B-B14F-4D97-AF65-F5344CB8AC3E}">
        <p14:creationId xmlns:p14="http://schemas.microsoft.com/office/powerpoint/2010/main" val="3989013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18</a:t>
            </a:fld>
            <a:endParaRPr lang="pl-PL"/>
          </a:p>
        </p:txBody>
      </p:sp>
    </p:spTree>
    <p:extLst>
      <p:ext uri="{BB962C8B-B14F-4D97-AF65-F5344CB8AC3E}">
        <p14:creationId xmlns:p14="http://schemas.microsoft.com/office/powerpoint/2010/main" val="2012808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394B7AA-A92C-4458-B689-042B619668B1}" type="slidenum">
              <a:rPr lang="pl-PL" smtClean="0"/>
              <a:t>19</a:t>
            </a:fld>
            <a:endParaRPr lang="pl-PL"/>
          </a:p>
        </p:txBody>
      </p:sp>
    </p:spTree>
    <p:extLst>
      <p:ext uri="{BB962C8B-B14F-4D97-AF65-F5344CB8AC3E}">
        <p14:creationId xmlns:p14="http://schemas.microsoft.com/office/powerpoint/2010/main" val="40101419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20</a:t>
            </a:fld>
            <a:endParaRPr lang="pl-PL"/>
          </a:p>
        </p:txBody>
      </p:sp>
    </p:spTree>
    <p:extLst>
      <p:ext uri="{BB962C8B-B14F-4D97-AF65-F5344CB8AC3E}">
        <p14:creationId xmlns:p14="http://schemas.microsoft.com/office/powerpoint/2010/main" val="1596022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a:t>
            </a:fld>
            <a:endParaRPr lang="pl-PL"/>
          </a:p>
        </p:txBody>
      </p:sp>
    </p:spTree>
    <p:extLst>
      <p:ext uri="{BB962C8B-B14F-4D97-AF65-F5344CB8AC3E}">
        <p14:creationId xmlns:p14="http://schemas.microsoft.com/office/powerpoint/2010/main" val="25291545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21</a:t>
            </a:fld>
            <a:endParaRPr lang="pl-PL"/>
          </a:p>
        </p:txBody>
      </p:sp>
    </p:spTree>
    <p:extLst>
      <p:ext uri="{BB962C8B-B14F-4D97-AF65-F5344CB8AC3E}">
        <p14:creationId xmlns:p14="http://schemas.microsoft.com/office/powerpoint/2010/main" val="5379622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22</a:t>
            </a:fld>
            <a:endParaRPr lang="pl-PL"/>
          </a:p>
        </p:txBody>
      </p:sp>
    </p:spTree>
    <p:extLst>
      <p:ext uri="{BB962C8B-B14F-4D97-AF65-F5344CB8AC3E}">
        <p14:creationId xmlns:p14="http://schemas.microsoft.com/office/powerpoint/2010/main" val="9074390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23</a:t>
            </a:fld>
            <a:endParaRPr lang="pl-PL"/>
          </a:p>
        </p:txBody>
      </p:sp>
    </p:spTree>
    <p:extLst>
      <p:ext uri="{BB962C8B-B14F-4D97-AF65-F5344CB8AC3E}">
        <p14:creationId xmlns:p14="http://schemas.microsoft.com/office/powerpoint/2010/main" val="324575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24</a:t>
            </a:fld>
            <a:endParaRPr lang="pl-PL"/>
          </a:p>
        </p:txBody>
      </p:sp>
    </p:spTree>
    <p:extLst>
      <p:ext uri="{BB962C8B-B14F-4D97-AF65-F5344CB8AC3E}">
        <p14:creationId xmlns:p14="http://schemas.microsoft.com/office/powerpoint/2010/main" val="36059531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25</a:t>
            </a:fld>
            <a:endParaRPr lang="pl-PL"/>
          </a:p>
        </p:txBody>
      </p:sp>
    </p:spTree>
    <p:extLst>
      <p:ext uri="{BB962C8B-B14F-4D97-AF65-F5344CB8AC3E}">
        <p14:creationId xmlns:p14="http://schemas.microsoft.com/office/powerpoint/2010/main" val="14346534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26</a:t>
            </a:fld>
            <a:endParaRPr lang="pl-PL"/>
          </a:p>
        </p:txBody>
      </p:sp>
    </p:spTree>
    <p:extLst>
      <p:ext uri="{BB962C8B-B14F-4D97-AF65-F5344CB8AC3E}">
        <p14:creationId xmlns:p14="http://schemas.microsoft.com/office/powerpoint/2010/main" val="7301206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27</a:t>
            </a:fld>
            <a:endParaRPr lang="pl-PL"/>
          </a:p>
        </p:txBody>
      </p:sp>
    </p:spTree>
    <p:extLst>
      <p:ext uri="{BB962C8B-B14F-4D97-AF65-F5344CB8AC3E}">
        <p14:creationId xmlns:p14="http://schemas.microsoft.com/office/powerpoint/2010/main" val="4920158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28</a:t>
            </a:fld>
            <a:endParaRPr lang="pl-PL"/>
          </a:p>
        </p:txBody>
      </p:sp>
    </p:spTree>
    <p:extLst>
      <p:ext uri="{BB962C8B-B14F-4D97-AF65-F5344CB8AC3E}">
        <p14:creationId xmlns:p14="http://schemas.microsoft.com/office/powerpoint/2010/main" val="6517212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29</a:t>
            </a:fld>
            <a:endParaRPr lang="pl-PL"/>
          </a:p>
        </p:txBody>
      </p:sp>
    </p:spTree>
    <p:extLst>
      <p:ext uri="{BB962C8B-B14F-4D97-AF65-F5344CB8AC3E}">
        <p14:creationId xmlns:p14="http://schemas.microsoft.com/office/powerpoint/2010/main" val="9208444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30</a:t>
            </a:fld>
            <a:endParaRPr lang="pl-PL"/>
          </a:p>
        </p:txBody>
      </p:sp>
    </p:spTree>
    <p:extLst>
      <p:ext uri="{BB962C8B-B14F-4D97-AF65-F5344CB8AC3E}">
        <p14:creationId xmlns:p14="http://schemas.microsoft.com/office/powerpoint/2010/main" val="2221425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3</a:t>
            </a:fld>
            <a:endParaRPr lang="pl-PL"/>
          </a:p>
        </p:txBody>
      </p:sp>
    </p:spTree>
    <p:extLst>
      <p:ext uri="{BB962C8B-B14F-4D97-AF65-F5344CB8AC3E}">
        <p14:creationId xmlns:p14="http://schemas.microsoft.com/office/powerpoint/2010/main" val="12023819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31</a:t>
            </a:fld>
            <a:endParaRPr lang="pl-PL"/>
          </a:p>
        </p:txBody>
      </p:sp>
    </p:spTree>
    <p:extLst>
      <p:ext uri="{BB962C8B-B14F-4D97-AF65-F5344CB8AC3E}">
        <p14:creationId xmlns:p14="http://schemas.microsoft.com/office/powerpoint/2010/main" val="3263259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5</a:t>
            </a:fld>
            <a:endParaRPr lang="pl-PL"/>
          </a:p>
        </p:txBody>
      </p:sp>
    </p:spTree>
    <p:extLst>
      <p:ext uri="{BB962C8B-B14F-4D97-AF65-F5344CB8AC3E}">
        <p14:creationId xmlns:p14="http://schemas.microsoft.com/office/powerpoint/2010/main" val="896255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6</a:t>
            </a:fld>
            <a:endParaRPr lang="pl-PL"/>
          </a:p>
        </p:txBody>
      </p:sp>
    </p:spTree>
    <p:extLst>
      <p:ext uri="{BB962C8B-B14F-4D97-AF65-F5344CB8AC3E}">
        <p14:creationId xmlns:p14="http://schemas.microsoft.com/office/powerpoint/2010/main" val="1346356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7</a:t>
            </a:fld>
            <a:endParaRPr lang="pl-PL"/>
          </a:p>
        </p:txBody>
      </p:sp>
    </p:spTree>
    <p:extLst>
      <p:ext uri="{BB962C8B-B14F-4D97-AF65-F5344CB8AC3E}">
        <p14:creationId xmlns:p14="http://schemas.microsoft.com/office/powerpoint/2010/main" val="3307495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8</a:t>
            </a:fld>
            <a:endParaRPr lang="pl-PL"/>
          </a:p>
        </p:txBody>
      </p:sp>
    </p:spTree>
    <p:extLst>
      <p:ext uri="{BB962C8B-B14F-4D97-AF65-F5344CB8AC3E}">
        <p14:creationId xmlns:p14="http://schemas.microsoft.com/office/powerpoint/2010/main" val="496468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9</a:t>
            </a:fld>
            <a:endParaRPr lang="pl-PL"/>
          </a:p>
        </p:txBody>
      </p:sp>
    </p:spTree>
    <p:extLst>
      <p:ext uri="{BB962C8B-B14F-4D97-AF65-F5344CB8AC3E}">
        <p14:creationId xmlns:p14="http://schemas.microsoft.com/office/powerpoint/2010/main" val="930409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10</a:t>
            </a:fld>
            <a:endParaRPr lang="pl-PL"/>
          </a:p>
        </p:txBody>
      </p:sp>
    </p:spTree>
    <p:extLst>
      <p:ext uri="{BB962C8B-B14F-4D97-AF65-F5344CB8AC3E}">
        <p14:creationId xmlns:p14="http://schemas.microsoft.com/office/powerpoint/2010/main" val="2128203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B7D165C-AB74-4C48-9763-D75CC450B72B}" type="datetime1">
              <a:rPr lang="pl-PL" smtClean="0"/>
              <a:t>2020-06-24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80CBED3D-F8F8-45FD-AD52-26F713017ECD}" type="slidenum">
              <a:rPr lang="pl-PL" smtClean="0"/>
              <a:t>‹#›</a:t>
            </a:fld>
            <a:endParaRPr lang="pl-PL"/>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pl-PL" smtClean="0"/>
              <a:t>Kliknij, aby edytować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D580E7D0-B1E4-4EF4-B4BD-6BCB8B9072C2}" type="datetime1">
              <a:rPr lang="pl-PL" smtClean="0"/>
              <a:t>2020-06-24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0F364A4C-7128-4AFC-A34A-39911D720A26}" type="datetime1">
              <a:rPr lang="pl-PL" smtClean="0"/>
              <a:t>2020-06-24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1A8121FE-46B4-46CD-873A-3005564AF6BF}" type="datetime1">
              <a:rPr lang="pl-PL" smtClean="0"/>
              <a:t>2020-06-24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37FB5FA-BCF3-401B-841A-4E33324DB4CE}" type="datetime1">
              <a:rPr lang="pl-PL" smtClean="0"/>
              <a:t>2020-06-24</a:t>
            </a:fld>
            <a:endParaRPr lang="pl-PL"/>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CBED3D-F8F8-45FD-AD52-26F713017ECD}" type="slidenum">
              <a:rPr lang="pl-PL" smtClean="0"/>
              <a:t>‹#›</a:t>
            </a:fld>
            <a:endParaRPr lang="pl-PL"/>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smtClean="0"/>
              <a:t>Kliknij, aby edytować styl</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pl-PL" smtClean="0"/>
              <a:t>Kliknij, aby edytować styl</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D67CA64C-E4EB-484F-BFF1-4E5C8CF40442}" type="datetime1">
              <a:rPr lang="pl-PL" smtClean="0"/>
              <a:t>2020-06-24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361E74B5-4C41-44AB-A145-462121ACC62A}" type="datetime1">
              <a:rPr lang="pl-PL" smtClean="0"/>
              <a:t>2020-06-24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45567CD6-A073-4FD7-8BEA-95BD171FC669}" type="datetime1">
              <a:rPr lang="pl-PL" smtClean="0"/>
              <a:t>2020-06-24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CBE8162-5825-4866-8748-1EAD954ECD79}" type="datetime1">
              <a:rPr lang="pl-PL" smtClean="0"/>
              <a:t>2020-06-24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99B1497E-D7F7-4A2A-BD38-04AA5D111910}" type="datetime1">
              <a:rPr lang="pl-PL" smtClean="0"/>
              <a:t>2020-06-24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CBED3D-F8F8-45FD-AD52-26F713017ECD}" type="slidenum">
              <a:rPr lang="pl-PL" smtClean="0"/>
              <a:t>‹#›</a:t>
            </a:fld>
            <a:endParaRPr lang="pl-PL"/>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pl-PL" smtClean="0"/>
              <a:t>Kliknij, aby edytować styl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5" name="Date Placeholder 4"/>
          <p:cNvSpPr>
            <a:spLocks noGrp="1"/>
          </p:cNvSpPr>
          <p:nvPr>
            <p:ph type="dt" sz="half" idx="10"/>
          </p:nvPr>
        </p:nvSpPr>
        <p:spPr/>
        <p:txBody>
          <a:bodyPr/>
          <a:lstStyle/>
          <a:p>
            <a:fld id="{44EB8229-6D9E-4A33-AB01-92B1D7EADD3B}" type="datetime1">
              <a:rPr lang="pl-PL" smtClean="0"/>
              <a:t>2020-06-24</a:t>
            </a:fld>
            <a:endParaRPr lang="pl-PL"/>
          </a:p>
        </p:txBody>
      </p:sp>
      <p:sp>
        <p:nvSpPr>
          <p:cNvPr id="7" name="Slide Number Placeholder 6"/>
          <p:cNvSpPr>
            <a:spLocks noGrp="1"/>
          </p:cNvSpPr>
          <p:nvPr>
            <p:ph type="sldNum" sz="quarter" idx="12"/>
          </p:nvPr>
        </p:nvSpPr>
        <p:spPr/>
        <p:txBody>
          <a:bodyPr/>
          <a:lstStyle/>
          <a:p>
            <a:fld id="{80CBED3D-F8F8-45FD-AD52-26F713017ECD}" type="slidenum">
              <a:rPr lang="pl-PL" smtClean="0"/>
              <a:t>‹#›</a:t>
            </a:fld>
            <a:endParaRPr lang="pl-PL"/>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pl-PL" smtClean="0"/>
              <a:t>Kliknij, aby edytować styl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FBBE3F1-D422-47A6-B431-A6505F0B416E}" type="datetime1">
              <a:rPr lang="pl-PL" smtClean="0"/>
              <a:t>2020-06-24</a:t>
            </a:fld>
            <a:endParaRPr lang="pl-P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0CBED3D-F8F8-45FD-AD52-26F713017ECD}" type="slidenum">
              <a:rPr lang="pl-PL" smtClean="0"/>
              <a:t>‹#›</a:t>
            </a:fld>
            <a:endParaRPr lang="pl-PL"/>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pl-PL" smtClean="0"/>
              <a:t>Kliknij, aby edytować styl</a:t>
            </a:r>
            <a:endParaRPr lang="en-US" dirty="0"/>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pniewy.wlkp.p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bip.pniewy.wlkp.pl/content.php?cms_id=1464" TargetMode="External"/><Relationship Id="rId13" Type="http://schemas.openxmlformats.org/officeDocument/2006/relationships/hyperlink" Target="http://bip.pniewy.wlkp.pl/content.php?sid=e4479dfc5838fd0f1a4dd0b6520ce0e4&amp;cms_id=950" TargetMode="External"/><Relationship Id="rId3" Type="http://schemas.openxmlformats.org/officeDocument/2006/relationships/hyperlink" Target="http://bip.pniewy.wlkp.pl/content.php?cms_id=3366" TargetMode="External"/><Relationship Id="rId7" Type="http://schemas.openxmlformats.org/officeDocument/2006/relationships/hyperlink" Target="http://bip.pniewy.wlkp.pl/content.php?cms_id=1432" TargetMode="External"/><Relationship Id="rId12" Type="http://schemas.openxmlformats.org/officeDocument/2006/relationships/hyperlink" Target="http://bip.pniewy.wlkp.pl/content.php?sid=e4479dfc5838fd0f1a4dd0b6520ce0e4&amp;cms_id=802" TargetMode="External"/><Relationship Id="rId2" Type="http://schemas.openxmlformats.org/officeDocument/2006/relationships/hyperlink" Target="http://bip.pniewy.wlkp.pl/content.php?cms_id=3335" TargetMode="External"/><Relationship Id="rId1" Type="http://schemas.openxmlformats.org/officeDocument/2006/relationships/slideLayout" Target="../slideLayouts/slideLayout2.xml"/><Relationship Id="rId6" Type="http://schemas.openxmlformats.org/officeDocument/2006/relationships/hyperlink" Target="http://bip.pniewy.wlkp.pl/content.php?cms_id=3367" TargetMode="External"/><Relationship Id="rId11" Type="http://schemas.openxmlformats.org/officeDocument/2006/relationships/hyperlink" Target="http://bip.pniewy.wlkp.pl/content.php?sid=e4479dfc5838fd0f1a4dd0b6520ce0e4&amp;cms_id=723" TargetMode="External"/><Relationship Id="rId5" Type="http://schemas.openxmlformats.org/officeDocument/2006/relationships/hyperlink" Target="http://bip.pniewy.wlkp.pl/content.php?cms_id=3336" TargetMode="External"/><Relationship Id="rId10" Type="http://schemas.openxmlformats.org/officeDocument/2006/relationships/hyperlink" Target="http://bip.pniewy.wlkp.pl/content.php?sid=e4479dfc5838fd0f1a4dd0b6520ce0e4&amp;cms_id=719" TargetMode="External"/><Relationship Id="rId4" Type="http://schemas.openxmlformats.org/officeDocument/2006/relationships/hyperlink" Target="http://bip.pniewy.wlkp.pl/content.php?sid=8e924b5e4812faff4f1520ab48df3019&amp;cms_id=1384" TargetMode="External"/><Relationship Id="rId9" Type="http://schemas.openxmlformats.org/officeDocument/2006/relationships/hyperlink" Target="http://bip.pniewy.wlkp.pl/content.php?cms_id=1688" TargetMode="External"/><Relationship Id="rId1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rot="19140000">
            <a:off x="1895585" y="3113299"/>
            <a:ext cx="6511131" cy="616623"/>
          </a:xfrm>
        </p:spPr>
        <p:txBody>
          <a:bodyPr>
            <a:normAutofit/>
          </a:bodyPr>
          <a:lstStyle/>
          <a:p>
            <a:endParaRPr lang="pl-PL" sz="1600" b="1" cap="small" dirty="0"/>
          </a:p>
        </p:txBody>
      </p:sp>
      <p:sp>
        <p:nvSpPr>
          <p:cNvPr id="2" name="Tytuł 1"/>
          <p:cNvSpPr>
            <a:spLocks noGrp="1"/>
          </p:cNvSpPr>
          <p:nvPr>
            <p:ph type="ctrTitle"/>
          </p:nvPr>
        </p:nvSpPr>
        <p:spPr>
          <a:xfrm>
            <a:off x="971600" y="620688"/>
            <a:ext cx="7175351" cy="1793167"/>
          </a:xfrm>
        </p:spPr>
        <p:txBody>
          <a:bodyPr>
            <a:noAutofit/>
          </a:bodyPr>
          <a:lstStyle/>
          <a:p>
            <a:r>
              <a:rPr lang="pl-PL" sz="3000" b="1" dirty="0" smtClean="0"/>
              <a:t>ANALIZA STANU GOSPODARKI   odpadami komunalnymi w gminie Pniewy w roku </a:t>
            </a:r>
            <a:r>
              <a:rPr lang="pl-PL" sz="3000" b="1" smtClean="0"/>
              <a:t>2019 r.</a:t>
            </a:r>
            <a:endParaRPr lang="pl-PL" sz="3000" b="1" dirty="0"/>
          </a:p>
        </p:txBody>
      </p:sp>
      <p:pic>
        <p:nvPicPr>
          <p:cNvPr id="1026" name="Picture 2" descr="C:\Users\dubiel\Desktop\Nowy folder\obraz śmieci .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1840" y="3068960"/>
            <a:ext cx="2438400" cy="20812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54666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2960" y="365760"/>
            <a:ext cx="7520940" cy="542960"/>
          </a:xfrm>
        </p:spPr>
        <p:txBody>
          <a:bodyPr>
            <a:noAutofit/>
          </a:bodyPr>
          <a:lstStyle/>
          <a:p>
            <a:pPr algn="ctr"/>
            <a:r>
              <a:rPr lang="pl-PL" sz="2000" dirty="0" smtClean="0"/>
              <a:t/>
            </a:r>
            <a:br>
              <a:rPr lang="pl-PL" sz="2000" dirty="0" smtClean="0"/>
            </a:br>
            <a:r>
              <a:rPr lang="pl-PL" sz="2000" dirty="0" smtClean="0"/>
              <a:t>Deklaracje, Gospodarstwa domowe, punkty odbioru</a:t>
            </a:r>
            <a:br>
              <a:rPr lang="pl-PL" sz="2000" dirty="0" smtClean="0"/>
            </a:br>
            <a:endParaRPr lang="pl-PL" sz="2000" dirty="0"/>
          </a:p>
        </p:txBody>
      </p:sp>
      <p:sp>
        <p:nvSpPr>
          <p:cNvPr id="3" name="Symbol zastępczy zawartości 2"/>
          <p:cNvSpPr>
            <a:spLocks noGrp="1"/>
          </p:cNvSpPr>
          <p:nvPr>
            <p:ph idx="1"/>
          </p:nvPr>
        </p:nvSpPr>
        <p:spPr>
          <a:xfrm>
            <a:off x="880882" y="836712"/>
            <a:ext cx="7520940" cy="5760640"/>
          </a:xfrm>
        </p:spPr>
        <p:txBody>
          <a:bodyPr>
            <a:normAutofit/>
          </a:bodyPr>
          <a:lstStyle/>
          <a:p>
            <a:pPr marL="0" indent="0" defTabSz="541338">
              <a:buNone/>
            </a:pPr>
            <a:r>
              <a:rPr lang="pl-PL" dirty="0" smtClean="0"/>
              <a:t>	</a:t>
            </a:r>
          </a:p>
          <a:p>
            <a:pPr marL="0" indent="0" defTabSz="541338">
              <a:buNone/>
            </a:pPr>
            <a:r>
              <a:rPr lang="pl-PL" sz="2100" dirty="0"/>
              <a:t>	</a:t>
            </a:r>
            <a:endParaRPr lang="pl-PL" sz="2100" dirty="0" smtClean="0"/>
          </a:p>
          <a:p>
            <a:pPr marL="0" indent="0" defTabSz="541338">
              <a:buNone/>
            </a:pPr>
            <a:r>
              <a:rPr lang="pl-PL" sz="2100" dirty="0"/>
              <a:t>	</a:t>
            </a:r>
            <a:r>
              <a:rPr lang="pl-PL" dirty="0" smtClean="0"/>
              <a:t/>
            </a:r>
            <a:br>
              <a:rPr lang="pl-PL" dirty="0" smtClean="0"/>
            </a:br>
            <a:r>
              <a:rPr lang="pl-PL" dirty="0" smtClean="0"/>
              <a:t>	 </a:t>
            </a:r>
            <a:endParaRPr lang="pl-PL" u="sng" dirty="0" smtClean="0"/>
          </a:p>
          <a:p>
            <a:pPr marL="0" indent="0"/>
            <a:endParaRPr lang="pl-PL" u="sng" dirty="0" smtClean="0"/>
          </a:p>
          <a:p>
            <a:pPr marL="0" indent="0"/>
            <a:endParaRPr lang="pl-PL" dirty="0" smtClean="0"/>
          </a:p>
          <a:p>
            <a:pPr marL="0" indent="0"/>
            <a:endParaRPr lang="pl-PL" dirty="0"/>
          </a:p>
          <a:p>
            <a:endParaRPr lang="pl-PL" dirty="0" smtClean="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pPr/>
              <a:t>10</a:t>
            </a:fld>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1338979895"/>
              </p:ext>
            </p:extLst>
          </p:nvPr>
        </p:nvGraphicFramePr>
        <p:xfrm>
          <a:off x="1763688" y="2060848"/>
          <a:ext cx="5832648" cy="2205804"/>
        </p:xfrm>
        <a:graphic>
          <a:graphicData uri="http://schemas.openxmlformats.org/drawingml/2006/table">
            <a:tbl>
              <a:tblPr/>
              <a:tblGrid>
                <a:gridCol w="1459698"/>
                <a:gridCol w="1331125"/>
                <a:gridCol w="1439889"/>
                <a:gridCol w="1601936"/>
              </a:tblGrid>
              <a:tr h="360040">
                <a:tc gridSpan="4">
                  <a:txBody>
                    <a:bodyPr/>
                    <a:lstStyle/>
                    <a:p>
                      <a:pPr algn="ctr" fontAlgn="ctr"/>
                      <a:r>
                        <a:rPr lang="pl-PL" sz="1800" b="1" i="0" u="none" strike="noStrike" dirty="0" smtClean="0">
                          <a:solidFill>
                            <a:srgbClr val="000000"/>
                          </a:solidFill>
                          <a:effectLst/>
                          <a:latin typeface="Calibri"/>
                        </a:rPr>
                        <a:t>NIERUCHOMOŚCI</a:t>
                      </a:r>
                      <a:r>
                        <a:rPr lang="pl-PL" sz="1800" b="1" i="0" u="none" strike="noStrike" baseline="0" dirty="0" smtClean="0">
                          <a:solidFill>
                            <a:srgbClr val="000000"/>
                          </a:solidFill>
                          <a:effectLst/>
                          <a:latin typeface="Calibri"/>
                        </a:rPr>
                        <a:t> ZAMIESZKAŁE </a:t>
                      </a:r>
                      <a:endParaRPr lang="pl-PL" sz="1800" b="1" i="0" u="none" strike="noStrike" dirty="0">
                        <a:solidFill>
                          <a:srgbClr val="000000"/>
                        </a:solidFill>
                        <a:effectLst/>
                        <a:latin typeface="Calibri"/>
                      </a:endParaRPr>
                    </a:p>
                  </a:txBody>
                  <a:tcPr marL="7850" marR="7850" marT="78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pl-PL"/>
                    </a:p>
                  </a:txBody>
                  <a:tcPr/>
                </a:tc>
                <a:tc hMerge="1">
                  <a:txBody>
                    <a:bodyPr/>
                    <a:lstStyle/>
                    <a:p>
                      <a:endParaRPr lang="pl-PL"/>
                    </a:p>
                  </a:txBody>
                  <a:tcPr/>
                </a:tc>
                <a:tc hMerge="1">
                  <a:txBody>
                    <a:bodyPr/>
                    <a:lstStyle/>
                    <a:p>
                      <a:endParaRPr lang="pl-PL"/>
                    </a:p>
                  </a:txBody>
                  <a:tcPr/>
                </a:tc>
              </a:tr>
              <a:tr h="694454">
                <a:tc gridSpan="4">
                  <a:txBody>
                    <a:bodyPr/>
                    <a:lstStyle/>
                    <a:p>
                      <a:pPr algn="ctr"/>
                      <a:r>
                        <a:rPr lang="pl-PL" dirty="0" smtClean="0"/>
                        <a:t>z</a:t>
                      </a:r>
                      <a:r>
                        <a:rPr lang="pl-PL" baseline="0" dirty="0" smtClean="0"/>
                        <a:t> podziałem na : </a:t>
                      </a:r>
                      <a:endParaRPr lang="pl-PL" dirty="0"/>
                    </a:p>
                  </a:txBody>
                  <a:tcPr marL="7850" marR="7850" marT="78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lang="pl-PL" dirty="0"/>
                    </a:p>
                  </a:txBody>
                  <a:tcPr marL="7850" marR="7850" marT="78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r>
              <a:tr h="218318">
                <a:tc gridSpan="2">
                  <a:txBody>
                    <a:bodyPr/>
                    <a:lstStyle/>
                    <a:p>
                      <a:pPr algn="ctr" fontAlgn="b"/>
                      <a:r>
                        <a:rPr lang="pl-PL" sz="1400" b="0" i="0" u="none" strike="noStrike" dirty="0" smtClean="0">
                          <a:solidFill>
                            <a:srgbClr val="000000"/>
                          </a:solidFill>
                          <a:effectLst/>
                          <a:latin typeface="Calibri"/>
                        </a:rPr>
                        <a:t>MIASTO</a:t>
                      </a:r>
                      <a:r>
                        <a:rPr lang="pl-PL" sz="1400" b="0" i="0" u="none" strike="noStrike" baseline="0" dirty="0" smtClean="0">
                          <a:solidFill>
                            <a:srgbClr val="000000"/>
                          </a:solidFill>
                          <a:effectLst/>
                          <a:latin typeface="Calibri"/>
                        </a:rPr>
                        <a:t> </a:t>
                      </a:r>
                      <a:endParaRPr lang="pl-PL" sz="1400" b="0"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pl-PL" sz="1400" b="0" i="0" u="none" strike="noStrike" dirty="0" smtClean="0">
                          <a:solidFill>
                            <a:srgbClr val="000000"/>
                          </a:solidFill>
                          <a:effectLst/>
                          <a:latin typeface="Calibri"/>
                        </a:rPr>
                        <a:t>SOŁECTWO</a:t>
                      </a:r>
                      <a:r>
                        <a:rPr lang="pl-PL" sz="1400" b="0" i="0" u="none" strike="noStrike" baseline="0" dirty="0" smtClean="0">
                          <a:solidFill>
                            <a:srgbClr val="000000"/>
                          </a:solidFill>
                          <a:effectLst/>
                          <a:latin typeface="Calibri"/>
                        </a:rPr>
                        <a:t> </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r>
              <a:tr h="436636">
                <a:tc>
                  <a:txBody>
                    <a:bodyPr/>
                    <a:lstStyle/>
                    <a:p>
                      <a:pPr algn="l" fontAlgn="b"/>
                      <a:r>
                        <a:rPr lang="pl-PL" sz="1400" b="0" i="0" u="none" strike="noStrike" dirty="0" smtClean="0">
                          <a:solidFill>
                            <a:srgbClr val="000000"/>
                          </a:solidFill>
                          <a:effectLst/>
                          <a:latin typeface="Calibri"/>
                        </a:rPr>
                        <a:t>Liczba</a:t>
                      </a:r>
                      <a:r>
                        <a:rPr lang="pl-PL" sz="1400" b="0" i="0" u="none" strike="noStrike" baseline="0" dirty="0" smtClean="0">
                          <a:solidFill>
                            <a:srgbClr val="000000"/>
                          </a:solidFill>
                          <a:effectLst/>
                          <a:latin typeface="Calibri"/>
                        </a:rPr>
                        <a:t> gospodarstw  </a:t>
                      </a:r>
                    </a:p>
                    <a:p>
                      <a:pPr algn="l" fontAlgn="b"/>
                      <a:endParaRPr lang="pl-PL" sz="1400" b="0"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Liczba</a:t>
                      </a:r>
                      <a:r>
                        <a:rPr lang="pl-PL" sz="1400" b="0" i="0" u="none" strike="noStrike" baseline="0" dirty="0" smtClean="0">
                          <a:solidFill>
                            <a:srgbClr val="000000"/>
                          </a:solidFill>
                          <a:effectLst/>
                          <a:latin typeface="Calibri"/>
                        </a:rPr>
                        <a:t> mieszkańców </a:t>
                      </a:r>
                    </a:p>
                    <a:p>
                      <a:pPr algn="ctr" fontAlgn="b"/>
                      <a:endParaRPr lang="pl-PL" sz="1400" b="0" i="0" u="none" strike="noStrike" dirty="0">
                        <a:solidFill>
                          <a:srgbClr val="000000"/>
                        </a:solidFill>
                        <a:effectLst/>
                        <a:latin typeface="Calibri"/>
                      </a:endParaRPr>
                    </a:p>
                  </a:txBody>
                  <a:tcPr marL="7850" marR="7850" marT="78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pl-PL" sz="1400" b="0" i="0" u="none" strike="noStrike" dirty="0" smtClean="0">
                          <a:solidFill>
                            <a:srgbClr val="000000"/>
                          </a:solidFill>
                          <a:effectLst/>
                          <a:latin typeface="Calibri"/>
                        </a:rPr>
                        <a:t>Liczba</a:t>
                      </a:r>
                      <a:r>
                        <a:rPr lang="pl-PL" sz="1400" b="0" i="0" u="none" strike="noStrike" baseline="0" dirty="0" smtClean="0">
                          <a:solidFill>
                            <a:srgbClr val="000000"/>
                          </a:solidFill>
                          <a:effectLst/>
                          <a:latin typeface="Calibri"/>
                        </a:rPr>
                        <a:t> gospodarstw </a:t>
                      </a:r>
                      <a:endParaRPr lang="pl-PL" sz="1400" b="0" i="0" u="none" strike="noStrike" dirty="0" smtClean="0">
                        <a:solidFill>
                          <a:srgbClr val="000000"/>
                        </a:solidFill>
                        <a:effectLst/>
                        <a:latin typeface="Calibri"/>
                      </a:endParaRPr>
                    </a:p>
                    <a:p>
                      <a:pPr algn="l" fontAlgn="b"/>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Liczba mieszkańców </a:t>
                      </a:r>
                    </a:p>
                    <a:p>
                      <a:pPr algn="ctr" fontAlgn="b"/>
                      <a:endParaRPr lang="pl-PL" sz="1400" b="0" i="0" u="none" strike="noStrike" dirty="0">
                        <a:solidFill>
                          <a:srgbClr val="000000"/>
                        </a:solidFill>
                        <a:effectLst/>
                        <a:latin typeface="Calibri"/>
                      </a:endParaRPr>
                    </a:p>
                  </a:txBody>
                  <a:tcPr marL="7850" marR="7850" marT="78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481">
                <a:tc>
                  <a:txBody>
                    <a:bodyPr/>
                    <a:lstStyle/>
                    <a:p>
                      <a:pPr algn="ctr" fontAlgn="b"/>
                      <a:r>
                        <a:rPr lang="pl-PL" sz="1800" b="1" i="0" u="none" strike="noStrike" dirty="0" smtClean="0">
                          <a:solidFill>
                            <a:srgbClr val="000000"/>
                          </a:solidFill>
                          <a:effectLst/>
                          <a:latin typeface="Calibri"/>
                        </a:rPr>
                        <a:t>2658</a:t>
                      </a:r>
                      <a:endParaRPr lang="pl-PL" sz="1800" b="1"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dirty="0" smtClean="0">
                          <a:solidFill>
                            <a:srgbClr val="000000"/>
                          </a:solidFill>
                          <a:effectLst/>
                          <a:latin typeface="Calibri"/>
                        </a:rPr>
                        <a:t>7305</a:t>
                      </a:r>
                      <a:endParaRPr lang="pl-PL" sz="1800" b="1"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dirty="0" smtClean="0">
                          <a:solidFill>
                            <a:srgbClr val="000000"/>
                          </a:solidFill>
                          <a:effectLst/>
                          <a:latin typeface="Calibri"/>
                        </a:rPr>
                        <a:t>1182</a:t>
                      </a:r>
                      <a:endParaRPr lang="pl-PL" sz="1800" b="1"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dirty="0" smtClean="0">
                          <a:solidFill>
                            <a:srgbClr val="000000"/>
                          </a:solidFill>
                          <a:effectLst/>
                          <a:latin typeface="Calibri"/>
                        </a:rPr>
                        <a:t>3768</a:t>
                      </a:r>
                      <a:endParaRPr lang="pl-PL" sz="1800" b="1" i="0" u="none" strike="noStrike" dirty="0">
                        <a:solidFill>
                          <a:srgbClr val="000000"/>
                        </a:solidFill>
                        <a:effectLst/>
                        <a:latin typeface="Calibri"/>
                      </a:endParaRPr>
                    </a:p>
                  </a:txBody>
                  <a:tcPr marL="7850" marR="7850" marT="78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3195305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1600" dirty="0" smtClean="0"/>
              <a:t>Nieruchomości Niezamieszkałe </a:t>
            </a:r>
            <a:br>
              <a:rPr lang="pl-PL" sz="1600" dirty="0" smtClean="0"/>
            </a:br>
            <a:r>
              <a:rPr lang="pl-PL" sz="1600" dirty="0" smtClean="0"/>
              <a:t>( </a:t>
            </a:r>
            <a:r>
              <a:rPr lang="pl-PL" sz="1200" dirty="0" smtClean="0"/>
              <a:t>objęte systemem gospodarowania odpadami </a:t>
            </a:r>
            <a:r>
              <a:rPr lang="pl-PL" sz="1600" dirty="0" smtClean="0"/>
              <a:t>) </a:t>
            </a:r>
            <a:endParaRPr lang="pl-PL" sz="1600" dirty="0"/>
          </a:p>
        </p:txBody>
      </p:sp>
      <p:sp>
        <p:nvSpPr>
          <p:cNvPr id="3" name="Symbol zastępczy zawartości 2"/>
          <p:cNvSpPr>
            <a:spLocks noGrp="1"/>
          </p:cNvSpPr>
          <p:nvPr>
            <p:ph idx="1"/>
          </p:nvPr>
        </p:nvSpPr>
        <p:spPr/>
        <p:txBody>
          <a:bodyPr>
            <a:normAutofit/>
          </a:bodyPr>
          <a:lstStyle/>
          <a:p>
            <a:pPr marL="114300" indent="0">
              <a:buNone/>
            </a:pPr>
            <a:endParaRPr lang="pl-PL" dirty="0"/>
          </a:p>
          <a:p>
            <a:pPr marL="114300" indent="0">
              <a:lnSpc>
                <a:spcPct val="150000"/>
              </a:lnSpc>
              <a:buNone/>
            </a:pPr>
            <a:r>
              <a:rPr lang="pl-PL" sz="1800" dirty="0" smtClean="0">
                <a:latin typeface="Times New Roman" panose="02020603050405020304" pitchFamily="18" charset="0"/>
                <a:cs typeface="Times New Roman" panose="02020603050405020304" pitchFamily="18" charset="0"/>
              </a:rPr>
              <a:t>Gmina Pniewy objęła 336 podmiotów systemem gospodarki odpadami, są to :</a:t>
            </a:r>
          </a:p>
          <a:p>
            <a:pPr marL="114300" indent="0">
              <a:buNone/>
            </a:pPr>
            <a:r>
              <a:rPr lang="pl-PL" sz="1800" dirty="0" smtClean="0">
                <a:latin typeface="Times New Roman" panose="02020603050405020304" pitchFamily="18" charset="0"/>
                <a:cs typeface="Times New Roman" panose="02020603050405020304" pitchFamily="18" charset="0"/>
              </a:rPr>
              <a:t> -   szkoły,</a:t>
            </a:r>
          </a:p>
          <a:p>
            <a:pPr marL="114300" indent="0">
              <a:buNone/>
            </a:pPr>
            <a:r>
              <a:rPr lang="pl-PL" sz="1800" dirty="0">
                <a:latin typeface="Times New Roman" panose="02020603050405020304" pitchFamily="18" charset="0"/>
                <a:cs typeface="Times New Roman" panose="02020603050405020304" pitchFamily="18" charset="0"/>
              </a:rPr>
              <a:t> </a:t>
            </a:r>
            <a:r>
              <a:rPr lang="pl-PL" sz="1800" dirty="0" smtClean="0">
                <a:latin typeface="Times New Roman" panose="02020603050405020304" pitchFamily="18" charset="0"/>
                <a:cs typeface="Times New Roman" panose="02020603050405020304" pitchFamily="18" charset="0"/>
              </a:rPr>
              <a:t>-   przedszkola, </a:t>
            </a:r>
          </a:p>
          <a:p>
            <a:pPr>
              <a:buFontTx/>
              <a:buChar char="-"/>
            </a:pPr>
            <a:r>
              <a:rPr lang="pl-PL" sz="1800" dirty="0" smtClean="0">
                <a:latin typeface="Times New Roman" panose="02020603050405020304" pitchFamily="18" charset="0"/>
                <a:cs typeface="Times New Roman" panose="02020603050405020304" pitchFamily="18" charset="0"/>
              </a:rPr>
              <a:t> obiekty handlowe, gastronomiczne oraz inne podmioty gospodarcze, </a:t>
            </a:r>
          </a:p>
          <a:p>
            <a:pPr>
              <a:buFontTx/>
              <a:buChar char="-"/>
            </a:pPr>
            <a:r>
              <a:rPr lang="pl-PL" sz="1800" dirty="0" smtClean="0">
                <a:latin typeface="Times New Roman" panose="02020603050405020304" pitchFamily="18" charset="0"/>
                <a:cs typeface="Times New Roman" panose="02020603050405020304" pitchFamily="18" charset="0"/>
              </a:rPr>
              <a:t> cmentarze, zakony, </a:t>
            </a:r>
          </a:p>
          <a:p>
            <a:pPr>
              <a:buFontTx/>
              <a:buChar char="-"/>
            </a:pPr>
            <a:r>
              <a:rPr lang="pl-PL" sz="1800" dirty="0" smtClean="0">
                <a:latin typeface="Times New Roman" panose="02020603050405020304" pitchFamily="18" charset="0"/>
                <a:cs typeface="Times New Roman" panose="02020603050405020304" pitchFamily="18" charset="0"/>
              </a:rPr>
              <a:t> domki letniskowe lub nieruchomości wykorzystywane na cele rekreacyjno-wypoczynkowe. </a:t>
            </a:r>
          </a:p>
          <a:p>
            <a:pPr>
              <a:buFontTx/>
              <a:buChar char="-"/>
            </a:pPr>
            <a:endParaRPr lang="pl-PL" sz="1800" dirty="0">
              <a:latin typeface="Times New Roman" panose="02020603050405020304" pitchFamily="18" charset="0"/>
              <a:cs typeface="Times New Roman" panose="02020603050405020304" pitchFamily="18" charset="0"/>
            </a:endParaRPr>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11</a:t>
            </a:fld>
            <a:endParaRPr lang="pl-PL"/>
          </a:p>
        </p:txBody>
      </p:sp>
      <p:pic>
        <p:nvPicPr>
          <p:cNvPr id="5" name="Picture 2"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476672"/>
            <a:ext cx="1368152" cy="910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39053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1600" dirty="0"/>
              <a:t>Deklaracje, Gospodarstwa domowe, </a:t>
            </a:r>
            <a:r>
              <a:rPr lang="pl-PL" sz="1600" dirty="0" smtClean="0"/>
              <a:t/>
            </a:r>
            <a:br>
              <a:rPr lang="pl-PL" sz="1600" dirty="0" smtClean="0"/>
            </a:br>
            <a:r>
              <a:rPr lang="pl-PL" sz="1600" dirty="0" smtClean="0"/>
              <a:t>punkty odbioru</a:t>
            </a:r>
            <a:endParaRPr lang="pl-PL" sz="1600" dirty="0"/>
          </a:p>
        </p:txBody>
      </p:sp>
      <p:sp>
        <p:nvSpPr>
          <p:cNvPr id="3" name="Symbol zastępczy zawartości 2"/>
          <p:cNvSpPr>
            <a:spLocks noGrp="1"/>
          </p:cNvSpPr>
          <p:nvPr>
            <p:ph idx="1"/>
          </p:nvPr>
        </p:nvSpPr>
        <p:spPr/>
        <p:txBody>
          <a:bodyPr>
            <a:normAutofit/>
          </a:bodyPr>
          <a:lstStyle/>
          <a:p>
            <a:pPr marL="0" indent="0">
              <a:buNone/>
            </a:pPr>
            <a:endParaRPr lang="pl-PL" b="0" dirty="0"/>
          </a:p>
          <a:p>
            <a:pPr marL="285750" indent="-285750">
              <a:lnSpc>
                <a:spcPct val="150000"/>
              </a:lnSpc>
              <a:buFont typeface="Arial" panose="020B0604020202020204" pitchFamily="34" charset="0"/>
              <a:buChar char="•"/>
            </a:pPr>
            <a:r>
              <a:rPr lang="pl-PL" dirty="0" smtClean="0">
                <a:latin typeface="Times New Roman" panose="02020603050405020304" pitchFamily="18" charset="0"/>
                <a:cs typeface="Times New Roman" panose="02020603050405020304" pitchFamily="18" charset="0"/>
              </a:rPr>
              <a:t>na dzień 31.12.2019 r. prowadzono czynności o charakterze administracyjnym wobec </a:t>
            </a:r>
            <a:r>
              <a:rPr lang="pl-PL" dirty="0">
                <a:latin typeface="Times New Roman" panose="02020603050405020304" pitchFamily="18" charset="0"/>
                <a:cs typeface="Times New Roman" panose="02020603050405020304" pitchFamily="18" charset="0"/>
              </a:rPr>
              <a:t>1</a:t>
            </a:r>
            <a:r>
              <a:rPr lang="pl-PL" dirty="0" smtClean="0">
                <a:latin typeface="Times New Roman" panose="02020603050405020304" pitchFamily="18" charset="0"/>
                <a:cs typeface="Times New Roman" panose="02020603050405020304" pitchFamily="18" charset="0"/>
              </a:rPr>
              <a:t>98 płatników, w związku                            z nieprawidłowościami w opłatach za odbiór odpadów komunalnych ( stan na dzień 01.06.2020 r. wynosi 10 płatników). </a:t>
            </a:r>
          </a:p>
          <a:p>
            <a:pPr marL="266700" indent="0">
              <a:lnSpc>
                <a:spcPct val="150000"/>
              </a:lnSpc>
              <a:buNone/>
            </a:pPr>
            <a:r>
              <a:rPr lang="pl-PL" sz="1400" dirty="0" smtClean="0">
                <a:latin typeface="Times New Roman" panose="02020603050405020304" pitchFamily="18" charset="0"/>
                <a:cs typeface="Times New Roman" panose="02020603050405020304" pitchFamily="18" charset="0"/>
              </a:rPr>
              <a:t>Przedmiotowe czynności dotyczyły wzywania płatników celem dostosowania się do aktualnego stanu   prawnego  obowiązującego w gminie ( nowe deklaracje, nowe stawki, weryfikacja osób zamieszkałych)  </a:t>
            </a:r>
            <a:endParaRPr lang="pl-PL" sz="1400" b="0"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12</a:t>
            </a:fld>
            <a:endParaRPr lang="pl-PL"/>
          </a:p>
        </p:txBody>
      </p:sp>
      <p:pic>
        <p:nvPicPr>
          <p:cNvPr id="5" name="Picture 2"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620688"/>
            <a:ext cx="1368152" cy="910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913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lvl="1" algn="ctr" rtl="0">
              <a:spcBef>
                <a:spcPct val="0"/>
              </a:spcBef>
            </a:pPr>
            <a:r>
              <a:rPr lang="pl-PL" b="1" dirty="0" smtClean="0">
                <a:solidFill>
                  <a:schemeClr val="tx2"/>
                </a:solidFill>
                <a:latin typeface="Times New Roman"/>
                <a:ea typeface="Times New Roman"/>
                <a:cs typeface="Times New Roman"/>
              </a:rPr>
              <a:t>DZIAŁALNOŚĆ FIRMY ODBIERAJĄCEJ ODPADY.</a:t>
            </a:r>
            <a:endParaRPr lang="pl-PL" dirty="0">
              <a:solidFill>
                <a:schemeClr val="tx2"/>
              </a:solidFill>
            </a:endParaRPr>
          </a:p>
        </p:txBody>
      </p:sp>
      <p:sp>
        <p:nvSpPr>
          <p:cNvPr id="3" name="Symbol zastępczy zawartości 2"/>
          <p:cNvSpPr>
            <a:spLocks noGrp="1"/>
          </p:cNvSpPr>
          <p:nvPr>
            <p:ph idx="1"/>
          </p:nvPr>
        </p:nvSpPr>
        <p:spPr>
          <a:xfrm>
            <a:off x="467544" y="980728"/>
            <a:ext cx="7876356" cy="5757372"/>
          </a:xfrm>
        </p:spPr>
        <p:txBody>
          <a:bodyPr>
            <a:normAutofit/>
          </a:bodyPr>
          <a:lstStyle/>
          <a:p>
            <a:pPr marL="88900" indent="0" algn="just">
              <a:lnSpc>
                <a:spcPct val="115000"/>
              </a:lnSpc>
              <a:spcAft>
                <a:spcPts val="0"/>
              </a:spcAft>
              <a:buNone/>
            </a:pPr>
            <a:endParaRPr lang="pl-PL" sz="2000" dirty="0" smtClean="0">
              <a:latin typeface="Times New Roman"/>
              <a:ea typeface="Calibri"/>
              <a:cs typeface="Times New Roman"/>
            </a:endParaRPr>
          </a:p>
          <a:p>
            <a:pPr marL="88900" indent="0" algn="just">
              <a:lnSpc>
                <a:spcPct val="115000"/>
              </a:lnSpc>
              <a:spcAft>
                <a:spcPts val="0"/>
              </a:spcAft>
              <a:buNone/>
            </a:pPr>
            <a:r>
              <a:rPr lang="pl-PL" sz="2000" dirty="0" smtClean="0">
                <a:latin typeface="Times New Roman"/>
                <a:ea typeface="Calibri"/>
                <a:cs typeface="Times New Roman"/>
              </a:rPr>
              <a:t>	</a:t>
            </a:r>
            <a:r>
              <a:rPr lang="pl-PL" sz="1600" dirty="0" smtClean="0">
                <a:ea typeface="Calibri"/>
                <a:cs typeface="Times New Roman"/>
              </a:rPr>
              <a:t>Od </a:t>
            </a:r>
            <a:r>
              <a:rPr lang="pl-PL" sz="1600" dirty="0">
                <a:ea typeface="Calibri"/>
                <a:cs typeface="Times New Roman"/>
              </a:rPr>
              <a:t>1 listopada </a:t>
            </a:r>
            <a:r>
              <a:rPr lang="pl-PL" sz="1600" dirty="0" smtClean="0">
                <a:ea typeface="Calibri"/>
                <a:cs typeface="Times New Roman"/>
              </a:rPr>
              <a:t>2019 </a:t>
            </a:r>
            <a:r>
              <a:rPr lang="pl-PL" sz="1600" dirty="0">
                <a:ea typeface="Calibri"/>
                <a:cs typeface="Times New Roman"/>
              </a:rPr>
              <a:t>r</a:t>
            </a:r>
            <a:r>
              <a:rPr lang="pl-PL" sz="1600" dirty="0" smtClean="0">
                <a:ea typeface="Calibri"/>
                <a:cs typeface="Times New Roman"/>
              </a:rPr>
              <a:t>. odbiorem i zagospodarowaniem  odpadów komunalnych z terenu gminy Pniewy wyłoniona w drodze przetargu  jest firma </a:t>
            </a:r>
            <a:r>
              <a:rPr lang="pl-PL" sz="1600" dirty="0" err="1" smtClean="0"/>
              <a:t>Firma</a:t>
            </a:r>
            <a:r>
              <a:rPr lang="pl-PL" sz="1600" dirty="0" smtClean="0"/>
              <a:t> </a:t>
            </a:r>
            <a:r>
              <a:rPr lang="pl-PL" sz="1600" dirty="0"/>
              <a:t>Trans-Kom Sp. z </a:t>
            </a:r>
            <a:r>
              <a:rPr lang="pl-PL" sz="1600" dirty="0" smtClean="0"/>
              <a:t>o.o. Zgodnie </a:t>
            </a:r>
            <a:r>
              <a:rPr lang="pl-PL" sz="1600" dirty="0"/>
              <a:t>z zawartą umową odbiera wszystkie frakcje odpadów z nieruchomości zamieszkałych oraz niezamieszkałych w których powstają odpady komunalne. Odbiór odbywa się zgodnie z harmonogramem, który jest każdorazowo zatwierdzany przez Urząd Miejski w Pniewach. W ramach </a:t>
            </a:r>
            <a:r>
              <a:rPr lang="pl-PL" sz="1600" dirty="0" smtClean="0"/>
              <a:t>nadzoru i </a:t>
            </a:r>
            <a:r>
              <a:rPr lang="pl-PL" sz="1600" dirty="0"/>
              <a:t>kontroli na bieżąco monitorowana jest jakość wykonywanych </a:t>
            </a:r>
            <a:r>
              <a:rPr lang="pl-PL" sz="1600" dirty="0" smtClean="0"/>
              <a:t>usług. </a:t>
            </a:r>
            <a:endParaRPr lang="pl-PL" sz="1600" dirty="0" smtClean="0">
              <a:ea typeface="Calibri"/>
              <a:cs typeface="Times New Roman"/>
            </a:endParaRPr>
          </a:p>
          <a:p>
            <a:pPr marL="88900" indent="0" algn="just">
              <a:lnSpc>
                <a:spcPct val="115000"/>
              </a:lnSpc>
              <a:spcAft>
                <a:spcPts val="0"/>
              </a:spcAft>
              <a:buNone/>
            </a:pPr>
            <a:r>
              <a:rPr lang="pl-PL" sz="1600" dirty="0" smtClean="0">
                <a:ea typeface="Calibri"/>
                <a:cs typeface="Times New Roman"/>
              </a:rPr>
              <a:t>	Zawarta Umowa obejmuje również zakres obsługę i prowadzenie  Punkt Selektywnego Zbierania Odpadów Komunalnych</a:t>
            </a:r>
            <a:r>
              <a:rPr lang="pl-PL" sz="1600" dirty="0">
                <a:ea typeface="Calibri"/>
                <a:cs typeface="Times New Roman"/>
              </a:rPr>
              <a:t> </a:t>
            </a:r>
            <a:r>
              <a:rPr lang="pl-PL" sz="1600" dirty="0" smtClean="0">
                <a:ea typeface="Calibri"/>
                <a:cs typeface="Times New Roman"/>
              </a:rPr>
              <a:t>„Polana Recyklingu”. Umowę zawarto do dnia  31 grudnia 2022 r.</a:t>
            </a:r>
          </a:p>
          <a:p>
            <a:pPr marL="88900" indent="0" algn="just">
              <a:lnSpc>
                <a:spcPct val="115000"/>
              </a:lnSpc>
              <a:buNone/>
            </a:pPr>
            <a:r>
              <a:rPr lang="pl-PL" sz="1600" dirty="0" smtClean="0">
                <a:latin typeface="Times New Roman"/>
                <a:ea typeface="Calibri"/>
                <a:cs typeface="Times New Roman"/>
              </a:rPr>
              <a:t>	</a:t>
            </a:r>
            <a:r>
              <a:rPr lang="pl-PL" sz="1600" dirty="0" smtClean="0">
                <a:ea typeface="Calibri"/>
                <a:cs typeface="Times New Roman"/>
              </a:rPr>
              <a:t>Sposób </a:t>
            </a:r>
            <a:r>
              <a:rPr lang="pl-PL" sz="1600" dirty="0">
                <a:ea typeface="Calibri"/>
                <a:cs typeface="Times New Roman"/>
              </a:rPr>
              <a:t>rozliczania się z Wykonawcą odbywa się w terminach miesięcznych, na podstawie przekazanego raportu dotyczącego ilości odebranych odpadów oraz kart przekazania odpadów KPO. Wynagrodzenie miesięczne wykonawcy   </a:t>
            </a:r>
            <a:r>
              <a:rPr lang="pl-PL" sz="1600" dirty="0" smtClean="0">
                <a:ea typeface="Calibri"/>
                <a:cs typeface="Times New Roman"/>
              </a:rPr>
              <a:t>z </a:t>
            </a:r>
            <a:r>
              <a:rPr lang="pl-PL" sz="1600" dirty="0">
                <a:ea typeface="Calibri"/>
                <a:cs typeface="Times New Roman"/>
              </a:rPr>
              <a:t>tytułu realizacji usługi</a:t>
            </a:r>
            <a:r>
              <a:rPr lang="pl-PL" sz="1600" dirty="0">
                <a:solidFill>
                  <a:srgbClr val="000000"/>
                </a:solidFill>
                <a:ea typeface="Calibri"/>
                <a:cs typeface="Times New Roman" panose="02020603050405020304" pitchFamily="18" charset="0"/>
              </a:rPr>
              <a:t> </a:t>
            </a:r>
            <a:r>
              <a:rPr lang="pl-PL" sz="1600" dirty="0">
                <a:ea typeface="Calibri"/>
                <a:cs typeface="Times New Roman" panose="02020603050405020304" pitchFamily="18" charset="0"/>
              </a:rPr>
              <a:t>wynosi</a:t>
            </a:r>
            <a:r>
              <a:rPr lang="pl-PL" sz="1600" dirty="0" smtClean="0">
                <a:ea typeface="Calibri"/>
                <a:cs typeface="Times New Roman" panose="02020603050405020304" pitchFamily="18" charset="0"/>
              </a:rPr>
              <a:t>: 180.003,00 brutto. </a:t>
            </a:r>
          </a:p>
          <a:p>
            <a:pPr marL="88900" indent="0" algn="just">
              <a:lnSpc>
                <a:spcPct val="115000"/>
              </a:lnSpc>
              <a:buNone/>
            </a:pPr>
            <a:endParaRPr lang="pl-PL" sz="1600" dirty="0">
              <a:ea typeface="Calibri"/>
              <a:cs typeface="Times New Roman" panose="02020603050405020304" pitchFamily="18" charset="0"/>
            </a:endParaRPr>
          </a:p>
          <a:p>
            <a:pPr marL="88900" indent="0" algn="just">
              <a:lnSpc>
                <a:spcPct val="115000"/>
              </a:lnSpc>
              <a:spcAft>
                <a:spcPts val="0"/>
              </a:spcAft>
              <a:buNone/>
            </a:pPr>
            <a:endParaRPr lang="pl-PL" sz="1600" dirty="0" smtClean="0">
              <a:ea typeface="Calibri"/>
              <a:cs typeface="Times New Roman"/>
            </a:endParaRPr>
          </a:p>
          <a:p>
            <a:pPr marL="88900" indent="0" algn="just">
              <a:lnSpc>
                <a:spcPct val="115000"/>
              </a:lnSpc>
              <a:spcAft>
                <a:spcPts val="0"/>
              </a:spcAft>
              <a:buNone/>
            </a:pPr>
            <a:endParaRPr lang="pl-PL" sz="1600" dirty="0">
              <a:ea typeface="Calibri"/>
              <a:cs typeface="Times New Roman"/>
            </a:endParaRPr>
          </a:p>
          <a:p>
            <a:pPr marL="88900" indent="0" algn="just">
              <a:lnSpc>
                <a:spcPct val="115000"/>
              </a:lnSpc>
              <a:spcAft>
                <a:spcPts val="0"/>
              </a:spcAft>
            </a:pPr>
            <a:endParaRPr lang="pl-PL" sz="1500" dirty="0" smtClean="0">
              <a:solidFill>
                <a:srgbClr val="000000"/>
              </a:solidFill>
              <a:latin typeface="Times New Roman" panose="02020603050405020304" pitchFamily="18" charset="0"/>
              <a:ea typeface="Calibri"/>
              <a:cs typeface="Times New Roman" panose="02020603050405020304" pitchFamily="18" charset="0"/>
            </a:endParaRPr>
          </a:p>
          <a:p>
            <a:pPr marL="88900" indent="0" algn="just">
              <a:lnSpc>
                <a:spcPct val="115000"/>
              </a:lnSpc>
              <a:spcAft>
                <a:spcPts val="0"/>
              </a:spcAft>
            </a:pPr>
            <a:endParaRPr lang="pl-PL" sz="1400" dirty="0">
              <a:latin typeface="Calibri"/>
              <a:ea typeface="Calibri"/>
              <a:cs typeface="Times New Roman"/>
            </a:endParaRPr>
          </a:p>
          <a:p>
            <a:endParaRPr lang="pl-PL"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13</a:t>
            </a:fld>
            <a:endParaRPr lang="pl-PL"/>
          </a:p>
        </p:txBody>
      </p:sp>
    </p:spTree>
    <p:extLst>
      <p:ext uri="{BB962C8B-B14F-4D97-AF65-F5344CB8AC3E}">
        <p14:creationId xmlns:p14="http://schemas.microsoft.com/office/powerpoint/2010/main" val="2497055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332656"/>
            <a:ext cx="7520940" cy="548640"/>
          </a:xfrm>
        </p:spPr>
        <p:txBody>
          <a:bodyPr>
            <a:normAutofit fontScale="90000"/>
          </a:bodyPr>
          <a:lstStyle/>
          <a:p>
            <a:pPr algn="ctr"/>
            <a:r>
              <a:rPr lang="pl-PL" sz="2400" dirty="0" smtClean="0">
                <a:latin typeface="Times New Roman" panose="02020603050405020304" pitchFamily="18" charset="0"/>
                <a:cs typeface="Times New Roman" panose="02020603050405020304" pitchFamily="18" charset="0"/>
              </a:rPr>
              <a:t>PUNKT Selektywnego ZBIERANIA ODPADÓW KOMUNALNYCH </a:t>
            </a:r>
            <a:endParaRPr lang="pl-PL" sz="2400" dirty="0">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idx="1"/>
          </p:nvPr>
        </p:nvSpPr>
        <p:spPr>
          <a:xfrm>
            <a:off x="395536" y="1556792"/>
            <a:ext cx="8229600" cy="4373563"/>
          </a:xfrm>
        </p:spPr>
        <p:txBody>
          <a:bodyPr>
            <a:noAutofit/>
          </a:bodyPr>
          <a:lstStyle/>
          <a:p>
            <a:pPr marL="114300" indent="0">
              <a:buNone/>
            </a:pPr>
            <a:r>
              <a:rPr lang="pl-PL" sz="1200" dirty="0"/>
              <a:t> </a:t>
            </a:r>
            <a:r>
              <a:rPr lang="pl-PL" sz="1200" dirty="0" smtClean="0"/>
              <a:t>     </a:t>
            </a:r>
            <a:r>
              <a:rPr lang="pl-PL" sz="1200" b="1" dirty="0" smtClean="0"/>
              <a:t>Odpady, które  przyjmuje PSZOK !</a:t>
            </a:r>
            <a:endParaRPr lang="pl-PL" sz="1200" b="1" dirty="0"/>
          </a:p>
          <a:p>
            <a:r>
              <a:rPr lang="pl-PL" sz="1200" dirty="0"/>
              <a:t>odpady ulegające biodegradacji, w tym zielone;</a:t>
            </a:r>
          </a:p>
          <a:p>
            <a:r>
              <a:rPr lang="pl-PL" sz="1200" dirty="0"/>
              <a:t>papier i tekturę;</a:t>
            </a:r>
          </a:p>
          <a:p>
            <a:r>
              <a:rPr lang="pl-PL" sz="1200" dirty="0"/>
              <a:t>opakowania ze szkła;</a:t>
            </a:r>
          </a:p>
          <a:p>
            <a:r>
              <a:rPr lang="pl-PL" sz="1200" dirty="0"/>
              <a:t>opakowania z tworzyw sztucznych;</a:t>
            </a:r>
          </a:p>
          <a:p>
            <a:r>
              <a:rPr lang="pl-PL" sz="1200" dirty="0"/>
              <a:t>przeterminowane leki i chemikalia;</a:t>
            </a:r>
          </a:p>
          <a:p>
            <a:r>
              <a:rPr lang="pl-PL" sz="1200" dirty="0"/>
              <a:t>zużyte baterie i akumulatory;</a:t>
            </a:r>
          </a:p>
          <a:p>
            <a:r>
              <a:rPr lang="pl-PL" sz="1200" dirty="0"/>
              <a:t>zużyty sprzęt elektryczny i elektroniczny;</a:t>
            </a:r>
          </a:p>
          <a:p>
            <a:r>
              <a:rPr lang="pl-PL" sz="1200" dirty="0"/>
              <a:t>meble i inne odpady wielkogabarytowe;</a:t>
            </a:r>
          </a:p>
          <a:p>
            <a:r>
              <a:rPr lang="pl-PL" sz="1200" dirty="0"/>
              <a:t>odpady budowlane i rozbiórkowe – powstające przy drobnych remontach, wykonywane we </a:t>
            </a:r>
            <a:r>
              <a:rPr lang="pl-PL" sz="1200" dirty="0" smtClean="0"/>
              <a:t>własnym</a:t>
            </a:r>
          </a:p>
          <a:p>
            <a:r>
              <a:rPr lang="pl-PL" sz="1200" dirty="0" smtClean="0"/>
              <a:t>zakresie;</a:t>
            </a:r>
            <a:endParaRPr lang="pl-PL" sz="1200" dirty="0"/>
          </a:p>
          <a:p>
            <a:r>
              <a:rPr lang="pl-PL" sz="1200" dirty="0" smtClean="0"/>
              <a:t>zużyte </a:t>
            </a:r>
            <a:r>
              <a:rPr lang="pl-PL" sz="1200" dirty="0"/>
              <a:t>opony;</a:t>
            </a:r>
          </a:p>
          <a:p>
            <a:r>
              <a:rPr lang="pl-PL" sz="1200" dirty="0"/>
              <a:t>opakowania wielomateriałowe;</a:t>
            </a:r>
          </a:p>
          <a:p>
            <a:r>
              <a:rPr lang="pl-PL" sz="1200" dirty="0"/>
              <a:t>ubrania i tekstylia;</a:t>
            </a:r>
          </a:p>
          <a:p>
            <a:r>
              <a:rPr lang="pl-PL" sz="1200" dirty="0"/>
              <a:t>opakowania z metalu;</a:t>
            </a:r>
          </a:p>
          <a:p>
            <a:r>
              <a:rPr lang="pl-PL" sz="1200" dirty="0"/>
              <a:t>popiół</a:t>
            </a:r>
            <a:r>
              <a:rPr lang="pl-PL" sz="1200" dirty="0" smtClean="0"/>
              <a:t>;</a:t>
            </a:r>
          </a:p>
          <a:p>
            <a:r>
              <a:rPr lang="pl-PL" sz="1200" dirty="0"/>
              <a:t>PSZOK jest czynny 5 dni w tygodniu: poniedziałek, środa, czwartek, piątek, </a:t>
            </a:r>
            <a:r>
              <a:rPr lang="pl-PL" sz="1200" dirty="0" smtClean="0"/>
              <a:t>sobota. </a:t>
            </a:r>
            <a:r>
              <a:rPr lang="pl-PL" sz="1200" dirty="0"/>
              <a:t>W miesiącach: listopad, grudzień, styczeń, luty, w godz. od 8.00 do 16.00 W miesiącach: marzec, kwiecień, maj, czerwiec, lipiec, sierpień, wrzesień, październik, w godz. od 10.00 do 18.00  W soboty PSZOK jest czynny w godzinach od 8.00 do 16.00 we wtorki, niedziele i święta PSZOK jest </a:t>
            </a:r>
            <a:r>
              <a:rPr lang="pl-PL" sz="1200" dirty="0" smtClean="0"/>
              <a:t>NIECZYNNY. </a:t>
            </a:r>
            <a:endParaRPr lang="pl-PL" sz="1200"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14</a:t>
            </a:fld>
            <a:endParaRPr lang="pl-PL"/>
          </a:p>
        </p:txBody>
      </p:sp>
      <p:pic>
        <p:nvPicPr>
          <p:cNvPr id="2050" name="Picture 2" descr="C:\Users\dubiel\Desktop\Nowy folder\obraz  system segragacji odpadów .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1196752"/>
            <a:ext cx="2808312" cy="1986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9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692696"/>
            <a:ext cx="7520940" cy="1983120"/>
          </a:xfrm>
        </p:spPr>
        <p:txBody>
          <a:bodyPr/>
          <a:lstStyle/>
          <a:p>
            <a:pPr algn="ctr"/>
            <a:r>
              <a:rPr lang="pl-PL" b="1" dirty="0" smtClean="0"/>
              <a:t>Gospodarowanie odpadami w liczbach</a:t>
            </a:r>
            <a:endParaRPr lang="pl-PL" b="1" dirty="0"/>
          </a:p>
        </p:txBody>
      </p:sp>
      <p:sp>
        <p:nvSpPr>
          <p:cNvPr id="3" name="Symbol zastępczy numeru slajdu 2"/>
          <p:cNvSpPr>
            <a:spLocks noGrp="1"/>
          </p:cNvSpPr>
          <p:nvPr>
            <p:ph type="sldNum" sz="quarter" idx="12"/>
          </p:nvPr>
        </p:nvSpPr>
        <p:spPr/>
        <p:txBody>
          <a:bodyPr>
            <a:normAutofit/>
          </a:bodyPr>
          <a:lstStyle/>
          <a:p>
            <a:fld id="{80CBED3D-F8F8-45FD-AD52-26F713017ECD}" type="slidenum">
              <a:rPr lang="pl-PL" smtClean="0"/>
              <a:pPr/>
              <a:t>15</a:t>
            </a:fld>
            <a:endParaRPr lang="pl-PL"/>
          </a:p>
        </p:txBody>
      </p:sp>
      <p:pic>
        <p:nvPicPr>
          <p:cNvPr id="3074" name="Picture 2" descr="C:\Users\dubiel\Desktop\Nowy folder\statystyka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8502" y="2852936"/>
            <a:ext cx="3168352" cy="2275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3397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260648"/>
            <a:ext cx="7520940" cy="548640"/>
          </a:xfrm>
          <a:solidFill>
            <a:schemeClr val="accent6">
              <a:lumMod val="60000"/>
              <a:lumOff val="40000"/>
              <a:alpha val="55000"/>
            </a:schemeClr>
          </a:solidFill>
        </p:spPr>
        <p:txBody>
          <a:bodyPr>
            <a:normAutofit fontScale="90000"/>
          </a:bodyPr>
          <a:lstStyle/>
          <a:p>
            <a:pPr algn="ctr"/>
            <a:r>
              <a:rPr lang="pl-PL" sz="2000" b="1" dirty="0" smtClean="0"/>
              <a:t>Rodzaj i masa odpadów Zebranych </a:t>
            </a:r>
            <a:r>
              <a:rPr lang="pl-PL" sz="2000" b="1" u="sng" dirty="0" smtClean="0"/>
              <a:t>w PSZOK-u </a:t>
            </a:r>
            <a:r>
              <a:rPr lang="pl-PL" sz="2000" b="1" dirty="0" smtClean="0"/>
              <a:t>w 2019 r. </a:t>
            </a:r>
            <a:br>
              <a:rPr lang="pl-PL" sz="2000" b="1" dirty="0" smtClean="0"/>
            </a:br>
            <a:r>
              <a:rPr lang="pl-PL" sz="2000" b="1" dirty="0" smtClean="0"/>
              <a:t>w porównaniu do lat ubiegłych </a:t>
            </a:r>
            <a:endParaRPr lang="pl-PL" sz="2000" b="1"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2167987590"/>
              </p:ext>
            </p:extLst>
          </p:nvPr>
        </p:nvGraphicFramePr>
        <p:xfrm>
          <a:off x="323528" y="809324"/>
          <a:ext cx="8568953" cy="6048676"/>
        </p:xfrm>
        <a:graphic>
          <a:graphicData uri="http://schemas.openxmlformats.org/drawingml/2006/table">
            <a:tbl>
              <a:tblPr/>
              <a:tblGrid>
                <a:gridCol w="920269"/>
                <a:gridCol w="3643918"/>
                <a:gridCol w="889128"/>
                <a:gridCol w="842826"/>
                <a:gridCol w="757604"/>
                <a:gridCol w="757604"/>
                <a:gridCol w="757604"/>
              </a:tblGrid>
              <a:tr h="374157">
                <a:tc rowSpan="3">
                  <a:txBody>
                    <a:bodyPr/>
                    <a:lstStyle/>
                    <a:p>
                      <a:pPr algn="ctr" rtl="0" fontAlgn="ctr"/>
                      <a:r>
                        <a:rPr lang="pl-PL" sz="1100" b="1" i="0" u="none" strike="noStrike" dirty="0">
                          <a:solidFill>
                            <a:srgbClr val="000000"/>
                          </a:solidFill>
                          <a:effectLst/>
                          <a:latin typeface="Arial" panose="020B0604020202020204" pitchFamily="34" charset="0"/>
                          <a:cs typeface="Arial" panose="020B0604020202020204" pitchFamily="34" charset="0"/>
                        </a:rPr>
                        <a:t>Kod zebranych  odpadów komunalnych</a:t>
                      </a:r>
                    </a:p>
                  </a:txBody>
                  <a:tcPr marL="5996" marR="5996" marT="59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rtl="0" fontAlgn="ctr"/>
                      <a:r>
                        <a:rPr lang="pl-PL" sz="1100" b="1" i="0" u="none" strike="noStrike" dirty="0">
                          <a:solidFill>
                            <a:srgbClr val="000000"/>
                          </a:solidFill>
                          <a:effectLst/>
                          <a:latin typeface="Calibri"/>
                        </a:rPr>
                        <a:t>Rodzaj zebranych odpadów komunalnych</a:t>
                      </a:r>
                    </a:p>
                  </a:txBody>
                  <a:tcPr marL="5996" marR="5996" marT="599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rtl="0" fontAlgn="ctr"/>
                      <a:r>
                        <a:rPr lang="pl-PL" sz="1100" b="1" i="0" u="none" strike="noStrike" dirty="0">
                          <a:solidFill>
                            <a:srgbClr val="000000"/>
                          </a:solidFill>
                          <a:effectLst/>
                          <a:latin typeface="Calibri"/>
                        </a:rPr>
                        <a:t>Masa zebranych odpadów komunalnych</a:t>
                      </a:r>
                      <a:r>
                        <a:rPr lang="pl-PL" sz="1100" b="1" i="0" u="none" strike="noStrike" baseline="30000" dirty="0">
                          <a:solidFill>
                            <a:srgbClr val="000000"/>
                          </a:solidFill>
                          <a:effectLst/>
                          <a:latin typeface="Calibri"/>
                        </a:rPr>
                        <a:t> </a:t>
                      </a:r>
                      <a:r>
                        <a:rPr lang="pl-PL" sz="1100" b="1" i="0" u="none" strike="noStrike" dirty="0">
                          <a:solidFill>
                            <a:srgbClr val="000000"/>
                          </a:solidFill>
                          <a:effectLst/>
                          <a:latin typeface="Calibri"/>
                        </a:rPr>
                        <a:t>[Mg]         </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fontAlgn="ctr"/>
                      <a:endParaRPr lang="pl-PL" sz="11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hMerge="1">
                  <a:txBody>
                    <a:bodyPr/>
                    <a:lstStyle/>
                    <a:p>
                      <a:endParaRPr lang="pl-PL"/>
                    </a:p>
                  </a:txBody>
                  <a:tcPr/>
                </a:tc>
                <a:tc hMerge="1">
                  <a:txBody>
                    <a:bodyPr/>
                    <a:lstStyle/>
                    <a:p>
                      <a:pPr algn="ctr" rtl="0" fontAlgn="ctr"/>
                      <a:endParaRPr lang="pl-PL" sz="11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fontAlgn="ctr"/>
                      <a:endParaRPr lang="pl-PL" sz="11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57">
                <a:tc vMerge="1">
                  <a:txBody>
                    <a:bodyPr/>
                    <a:lstStyle/>
                    <a:p>
                      <a:endParaRPr lang="pl-PL"/>
                    </a:p>
                  </a:txBody>
                  <a:tcPr/>
                </a:tc>
                <a:tc vMerge="1">
                  <a:txBody>
                    <a:bodyPr/>
                    <a:lstStyle/>
                    <a:p>
                      <a:endParaRPr lang="pl-PL"/>
                    </a:p>
                  </a:txBody>
                  <a:tcPr/>
                </a:tc>
                <a:tc gridSpan="5">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pl-PL" sz="1100" b="1" i="0" u="none" strike="noStrike" dirty="0" smtClean="0">
                          <a:solidFill>
                            <a:srgbClr val="000000"/>
                          </a:solidFill>
                          <a:effectLst/>
                          <a:latin typeface="Calibri"/>
                        </a:rPr>
                        <a:t>[Mg] (Tony)</a:t>
                      </a:r>
                    </a:p>
                    <a:p>
                      <a:pPr algn="ctr" rtl="0" fontAlgn="ctr"/>
                      <a:endParaRPr lang="pl-PL" sz="11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pPr algn="ctr" rtl="0" fontAlgn="ctr"/>
                      <a:endParaRPr lang="pl-PL" sz="11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ctr" rtl="0" fontAlgn="ctr"/>
                      <a:endParaRPr lang="pl-PL" sz="11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97831">
                <a:tc vMerge="1">
                  <a:txBody>
                    <a:bodyPr/>
                    <a:lstStyle/>
                    <a:p>
                      <a:endParaRPr lang="pl-PL"/>
                    </a:p>
                  </a:txBody>
                  <a:tcPr/>
                </a:tc>
                <a:tc vMerge="1">
                  <a:txBody>
                    <a:bodyPr/>
                    <a:lstStyle/>
                    <a:p>
                      <a:endParaRPr lang="pl-PL"/>
                    </a:p>
                  </a:txBody>
                  <a:tcPr/>
                </a:tc>
                <a:tc>
                  <a:txBody>
                    <a:bodyPr/>
                    <a:lstStyle/>
                    <a:p>
                      <a:pPr algn="ctr"/>
                      <a:r>
                        <a:rPr lang="pl-PL" sz="1100" b="1" dirty="0" smtClean="0">
                          <a:latin typeface="Calibri" panose="020F0502020204030204" pitchFamily="34" charset="0"/>
                          <a:cs typeface="Calibri" panose="020F0502020204030204" pitchFamily="34" charset="0"/>
                        </a:rPr>
                        <a:t>ROK 2015</a:t>
                      </a:r>
                      <a:endParaRPr lang="pl-PL" sz="1100" b="1" dirty="0">
                        <a:latin typeface="Brush Script MT" panose="03060802040406070304" pitchFamily="66" charset="0"/>
                      </a:endParaRPr>
                    </a:p>
                  </a:txBody>
                  <a:tcPr marL="5996" marR="5996" marT="599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l-PL" sz="1100" b="1" i="0" u="none" strike="noStrike" dirty="0">
                          <a:solidFill>
                            <a:srgbClr val="000000"/>
                          </a:solidFill>
                          <a:effectLst/>
                          <a:latin typeface="Calibri"/>
                        </a:rPr>
                        <a:t>ROK 2016</a:t>
                      </a:r>
                    </a:p>
                  </a:txBody>
                  <a:tcPr marL="5996" marR="5996" marT="599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100" b="1" i="0" u="none" strike="noStrike" dirty="0">
                          <a:solidFill>
                            <a:srgbClr val="000000"/>
                          </a:solidFill>
                          <a:effectLst/>
                          <a:latin typeface="Arial" panose="020B0604020202020204" pitchFamily="34" charset="0"/>
                          <a:cs typeface="Arial" panose="020B0604020202020204" pitchFamily="34" charset="0"/>
                        </a:rPr>
                        <a:t>ROK 2017</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100" b="1" i="0" u="none" strike="noStrike" dirty="0" smtClean="0">
                          <a:solidFill>
                            <a:srgbClr val="000000"/>
                          </a:solidFill>
                          <a:effectLst/>
                          <a:latin typeface="Arial" panose="020B0604020202020204" pitchFamily="34" charset="0"/>
                          <a:cs typeface="Arial" panose="020B0604020202020204" pitchFamily="34" charset="0"/>
                        </a:rPr>
                        <a:t>ROK</a:t>
                      </a:r>
                      <a:r>
                        <a:rPr lang="pl-PL" sz="1100" b="1" i="0" u="none" strike="noStrike" baseline="0" dirty="0" smtClean="0">
                          <a:solidFill>
                            <a:srgbClr val="000000"/>
                          </a:solidFill>
                          <a:effectLst/>
                          <a:latin typeface="Arial" panose="020B0604020202020204" pitchFamily="34" charset="0"/>
                          <a:cs typeface="Arial" panose="020B0604020202020204" pitchFamily="34" charset="0"/>
                        </a:rPr>
                        <a:t> 2018</a:t>
                      </a:r>
                      <a:endParaRPr lang="pl-PL" sz="1100" b="1"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pPr algn="ctr" fontAlgn="b"/>
                      <a:r>
                        <a:rPr lang="pl-PL" sz="1100" b="1" i="0" u="none" strike="noStrike" dirty="0" smtClean="0">
                          <a:solidFill>
                            <a:srgbClr val="000000"/>
                          </a:solidFill>
                          <a:effectLst/>
                          <a:latin typeface="Arial" panose="020B0604020202020204" pitchFamily="34" charset="0"/>
                          <a:cs typeface="Arial" panose="020B0604020202020204" pitchFamily="34" charset="0"/>
                        </a:rPr>
                        <a:t>ROK 2019</a:t>
                      </a:r>
                      <a:endParaRPr lang="pl-PL" sz="1100" b="1"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r>
              <a:tr h="416978">
                <a:tc>
                  <a:txBody>
                    <a:bodyPr/>
                    <a:lstStyle/>
                    <a:p>
                      <a:pPr algn="ctr" rtl="0" fontAlgn="ctr"/>
                      <a:r>
                        <a:rPr lang="pl-PL" sz="1100" b="0" i="0" u="none" strike="noStrike" dirty="0" smtClean="0">
                          <a:solidFill>
                            <a:srgbClr val="000000"/>
                          </a:solidFill>
                          <a:effectLst/>
                          <a:latin typeface="Calibri"/>
                        </a:rPr>
                        <a:t>15 01 04</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Opakowania z</a:t>
                      </a:r>
                      <a:r>
                        <a:rPr lang="pl-PL" sz="1100" b="0" i="0" u="none" strike="noStrike" baseline="0" dirty="0" smtClean="0">
                          <a:solidFill>
                            <a:srgbClr val="000000"/>
                          </a:solidFill>
                          <a:effectLst/>
                          <a:latin typeface="Calibri"/>
                        </a:rPr>
                        <a:t> metali </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0,000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l-PL" sz="1100" b="0" i="0" u="none" strike="noStrike" dirty="0" smtClean="0">
                          <a:solidFill>
                            <a:srgbClr val="000000"/>
                          </a:solidFill>
                          <a:effectLst/>
                          <a:latin typeface="Calibri"/>
                        </a:rPr>
                        <a:t>0,000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pl-PL" sz="1100" b="0" i="0" u="none" strike="noStrike" dirty="0" smtClean="0">
                          <a:solidFill>
                            <a:srgbClr val="000000"/>
                          </a:solidFill>
                          <a:effectLst/>
                          <a:latin typeface="Arial" panose="020B0604020202020204" pitchFamily="34" charset="0"/>
                          <a:cs typeface="Arial" panose="020B0604020202020204" pitchFamily="34" charset="0"/>
                        </a:rPr>
                        <a:t>0,000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rtl="0" fontAlgn="ctr"/>
                      <a:r>
                        <a:rPr lang="pl-PL" sz="1100" b="0" i="0" u="none" strike="noStrike" dirty="0" smtClean="0">
                          <a:solidFill>
                            <a:srgbClr val="000000"/>
                          </a:solidFill>
                          <a:effectLst/>
                          <a:latin typeface="Arial" panose="020B0604020202020204" pitchFamily="34" charset="0"/>
                          <a:cs typeface="Arial" panose="020B0604020202020204" pitchFamily="34" charset="0"/>
                        </a:rPr>
                        <a:t>0,000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0,101</a:t>
                      </a:r>
                      <a:endParaRPr lang="pl-PL" sz="110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416978">
                <a:tc>
                  <a:txBody>
                    <a:bodyPr/>
                    <a:lstStyle/>
                    <a:p>
                      <a:pPr algn="ctr" rtl="0" fontAlgn="ctr"/>
                      <a:r>
                        <a:rPr lang="pl-PL" sz="1100" b="0" i="0" u="none" strike="noStrike" dirty="0">
                          <a:solidFill>
                            <a:srgbClr val="000000"/>
                          </a:solidFill>
                          <a:effectLst/>
                          <a:latin typeface="Calibri"/>
                        </a:rPr>
                        <a:t>15 01 10*</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 </a:t>
                      </a:r>
                      <a:r>
                        <a:rPr lang="pl-PL" sz="1100" b="0" i="0" u="none" strike="noStrike" dirty="0" smtClean="0">
                          <a:solidFill>
                            <a:srgbClr val="000000"/>
                          </a:solidFill>
                          <a:effectLst/>
                          <a:latin typeface="Calibri"/>
                        </a:rPr>
                        <a:t>Opakowania </a:t>
                      </a:r>
                      <a:r>
                        <a:rPr lang="pl-PL" sz="1100" b="0" i="0" u="none" strike="noStrike" dirty="0">
                          <a:solidFill>
                            <a:srgbClr val="000000"/>
                          </a:solidFill>
                          <a:effectLst/>
                          <a:latin typeface="Calibri"/>
                        </a:rPr>
                        <a:t>zawierające pozostałości substancji niebezpiecznych lub nimi zanieczyszczone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0,500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l-PL" sz="1100" b="0" i="0" u="none" strike="noStrike">
                          <a:solidFill>
                            <a:srgbClr val="000000"/>
                          </a:solidFill>
                          <a:effectLst/>
                          <a:latin typeface="Calibri"/>
                        </a:rPr>
                        <a:t>0,160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pl-PL" sz="1100" b="0" i="0" u="none" strike="noStrike" dirty="0">
                          <a:solidFill>
                            <a:srgbClr val="000000"/>
                          </a:solidFill>
                          <a:effectLst/>
                          <a:latin typeface="Arial" panose="020B0604020202020204" pitchFamily="34" charset="0"/>
                          <a:cs typeface="Arial" panose="020B0604020202020204" pitchFamily="34" charset="0"/>
                        </a:rPr>
                        <a:t>2,430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rtl="0" fontAlgn="ctr"/>
                      <a:r>
                        <a:rPr lang="pl-PL" sz="1100" b="0" i="0" u="none" strike="noStrike" dirty="0" smtClean="0">
                          <a:solidFill>
                            <a:srgbClr val="000000"/>
                          </a:solidFill>
                          <a:effectLst/>
                          <a:latin typeface="Arial" panose="020B0604020202020204" pitchFamily="34" charset="0"/>
                          <a:cs typeface="Arial" panose="020B0604020202020204" pitchFamily="34" charset="0"/>
                        </a:rPr>
                        <a:t>2,050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dirty="0" smtClean="0"/>
                        <a:t>   </a:t>
                      </a:r>
                      <a:r>
                        <a:rPr lang="pl-PL" sz="1100" dirty="0" smtClean="0"/>
                        <a:t>0,520</a:t>
                      </a:r>
                      <a:r>
                        <a:rPr lang="pl-PL" dirty="0" smtClean="0"/>
                        <a:t> </a:t>
                      </a:r>
                      <a:endParaRPr lang="pl-PL"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61255">
                <a:tc rowSpan="2">
                  <a:txBody>
                    <a:bodyPr/>
                    <a:lstStyle/>
                    <a:p>
                      <a:pPr algn="ctr" rtl="0" fontAlgn="ctr"/>
                      <a:r>
                        <a:rPr lang="pl-PL" sz="1100" b="0" i="0" u="none" strike="noStrike" dirty="0">
                          <a:solidFill>
                            <a:srgbClr val="000000"/>
                          </a:solidFill>
                          <a:effectLst/>
                          <a:latin typeface="Calibri"/>
                        </a:rPr>
                        <a:t>16 …</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   </a:t>
                      </a:r>
                      <a:r>
                        <a:rPr lang="pl-PL" sz="1100" b="0" i="0" u="none" strike="noStrike" baseline="0" dirty="0" smtClean="0">
                          <a:solidFill>
                            <a:srgbClr val="000000"/>
                          </a:solidFill>
                          <a:effectLst/>
                          <a:latin typeface="Calibri"/>
                        </a:rPr>
                        <a:t>  </a:t>
                      </a:r>
                      <a:r>
                        <a:rPr lang="pl-PL" sz="1100" b="0" i="0" u="none" strike="noStrike" dirty="0" smtClean="0">
                          <a:solidFill>
                            <a:srgbClr val="000000"/>
                          </a:solidFill>
                          <a:effectLst/>
                          <a:latin typeface="Calibri"/>
                        </a:rPr>
                        <a:t> </a:t>
                      </a:r>
                      <a:r>
                        <a:rPr lang="pl-PL" sz="1100" b="0" i="0" u="none" strike="noStrike" dirty="0">
                          <a:solidFill>
                            <a:srgbClr val="000000"/>
                          </a:solidFill>
                          <a:effectLst/>
                          <a:latin typeface="Calibri"/>
                        </a:rPr>
                        <a:t>Zużyte opony, Zużyte urządzenia zawierające niebezpieczne elementy inne niż wymienione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ctr"/>
                      <a:endParaRPr lang="pl-PL" sz="1100" b="0" i="0" u="none" strike="noStrike" dirty="0" smtClean="0">
                        <a:solidFill>
                          <a:srgbClr val="000000"/>
                        </a:solidFill>
                        <a:effectLst/>
                        <a:latin typeface="Calibri"/>
                      </a:endParaRPr>
                    </a:p>
                    <a:p>
                      <a:pPr algn="ctr" rtl="0" fontAlgn="ctr"/>
                      <a:r>
                        <a:rPr lang="pl-PL" sz="1100" b="0" i="0" u="none" strike="noStrike" dirty="0" smtClean="0">
                          <a:solidFill>
                            <a:srgbClr val="000000"/>
                          </a:solidFill>
                          <a:effectLst/>
                          <a:latin typeface="Calibri"/>
                        </a:rPr>
                        <a:t>9,200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fontAlgn="ctr"/>
                      <a:r>
                        <a:rPr lang="pl-PL" sz="1100" b="0" i="0" u="none" strike="noStrike" dirty="0">
                          <a:solidFill>
                            <a:srgbClr val="000000"/>
                          </a:solidFill>
                          <a:effectLst/>
                          <a:latin typeface="Calibri"/>
                        </a:rPr>
                        <a:t>13,010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r" rtl="0" fontAlgn="ctr"/>
                      <a:r>
                        <a:rPr lang="pl-PL" sz="1100" b="0" i="0" u="none" strike="noStrike" dirty="0">
                          <a:solidFill>
                            <a:srgbClr val="000000"/>
                          </a:solidFill>
                          <a:effectLst/>
                          <a:latin typeface="Arial" panose="020B0604020202020204" pitchFamily="34" charset="0"/>
                          <a:cs typeface="Arial" panose="020B0604020202020204" pitchFamily="34" charset="0"/>
                        </a:rPr>
                        <a:t>12,000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rowSpan="2">
                  <a:txBody>
                    <a:bodyPr/>
                    <a:lstStyle/>
                    <a:p>
                      <a:pPr algn="r" rtl="0" fontAlgn="ctr"/>
                      <a:r>
                        <a:rPr lang="pl-PL" sz="1100" b="0" i="0" u="none" strike="noStrike" dirty="0" smtClean="0">
                          <a:solidFill>
                            <a:srgbClr val="000000"/>
                          </a:solidFill>
                          <a:effectLst/>
                          <a:latin typeface="Arial" panose="020B0604020202020204" pitchFamily="34" charset="0"/>
                          <a:cs typeface="Arial" panose="020B0604020202020204" pitchFamily="34" charset="0"/>
                        </a:rPr>
                        <a:t>10,580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rowSpan="2">
                  <a:txBody>
                    <a:bodyPr/>
                    <a:lstStyle/>
                    <a:p>
                      <a:r>
                        <a:rPr lang="pl-PL" dirty="0" smtClean="0"/>
                        <a:t>  </a:t>
                      </a:r>
                      <a:r>
                        <a:rPr lang="pl-PL" sz="1100" dirty="0" smtClean="0"/>
                        <a:t>23,780</a:t>
                      </a:r>
                      <a:r>
                        <a:rPr lang="pl-PL" dirty="0" smtClean="0"/>
                        <a:t> </a:t>
                      </a:r>
                      <a:endParaRPr lang="pl-PL"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83487">
                <a:tc vMerge="1">
                  <a:txBody>
                    <a:bodyPr/>
                    <a:lstStyle/>
                    <a:p>
                      <a:endParaRPr lang="pl-PL"/>
                    </a:p>
                  </a:txBody>
                  <a:tcPr/>
                </a:tc>
                <a:tc>
                  <a:txBody>
                    <a:bodyPr/>
                    <a:lstStyle/>
                    <a:p>
                      <a:pPr algn="ctr" rtl="0" fontAlgn="ctr"/>
                      <a:r>
                        <a:rPr lang="pl-PL" sz="1100" b="0" i="0" u="none" strike="noStrike" dirty="0">
                          <a:solidFill>
                            <a:srgbClr val="000000"/>
                          </a:solidFill>
                          <a:effectLst/>
                          <a:latin typeface="Calibri"/>
                        </a:rPr>
                        <a:t>w 16 02 09 do 16 02 12</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ct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r>
              <a:tr h="392367">
                <a:tc>
                  <a:txBody>
                    <a:bodyPr/>
                    <a:lstStyle/>
                    <a:p>
                      <a:pPr algn="ctr" rtl="0" fontAlgn="ctr"/>
                      <a:r>
                        <a:rPr lang="pl-PL" sz="1100" b="0" i="0" u="none" strike="noStrike">
                          <a:solidFill>
                            <a:srgbClr val="000000"/>
                          </a:solidFill>
                          <a:effectLst/>
                          <a:latin typeface="Calibri"/>
                        </a:rPr>
                        <a:t>17 …</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 </a:t>
                      </a:r>
                      <a:r>
                        <a:rPr lang="pl-PL" sz="1100" b="0" i="0" u="none" strike="noStrike" dirty="0" smtClean="0">
                          <a:solidFill>
                            <a:srgbClr val="000000"/>
                          </a:solidFill>
                          <a:effectLst/>
                          <a:latin typeface="Calibri"/>
                        </a:rPr>
                        <a:t>  </a:t>
                      </a:r>
                      <a:r>
                        <a:rPr lang="pl-PL" sz="1100" b="0" i="0" u="none" strike="noStrike" dirty="0">
                          <a:solidFill>
                            <a:srgbClr val="000000"/>
                          </a:solidFill>
                          <a:effectLst/>
                          <a:latin typeface="Calibri"/>
                        </a:rPr>
                        <a:t>Odpady z budowy, remontów i demontażu obiektów budowlanych oraz infrastruktury drogowej</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155,100</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l-PL" sz="1100" b="0" i="0" u="none" strike="noStrike">
                          <a:solidFill>
                            <a:srgbClr val="000000"/>
                          </a:solidFill>
                          <a:effectLst/>
                          <a:latin typeface="Calibri"/>
                        </a:rPr>
                        <a:t>289,080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pl-PL" sz="1100" b="0" i="0" u="none" strike="noStrike" dirty="0">
                          <a:solidFill>
                            <a:srgbClr val="000000"/>
                          </a:solidFill>
                          <a:effectLst/>
                          <a:latin typeface="Arial" panose="020B0604020202020204" pitchFamily="34" charset="0"/>
                          <a:cs typeface="Arial" panose="020B0604020202020204" pitchFamily="34" charset="0"/>
                        </a:rPr>
                        <a:t>323,500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rtl="0" fontAlgn="ctr"/>
                      <a:r>
                        <a:rPr lang="pl-PL" sz="1100" b="1" i="0" u="none" strike="noStrike" dirty="0" smtClean="0">
                          <a:solidFill>
                            <a:srgbClr val="000000"/>
                          </a:solidFill>
                          <a:effectLst/>
                          <a:latin typeface="Arial" panose="020B0604020202020204" pitchFamily="34" charset="0"/>
                          <a:cs typeface="Arial" panose="020B0604020202020204" pitchFamily="34" charset="0"/>
                        </a:rPr>
                        <a:t>317,940</a:t>
                      </a:r>
                      <a:endParaRPr lang="pl-PL" sz="1100" b="1"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b="1" dirty="0" smtClean="0"/>
                        <a:t>   250,200</a:t>
                      </a:r>
                      <a:endParaRPr lang="pl-PL" sz="11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a:solidFill>
                            <a:srgbClr val="000000"/>
                          </a:solidFill>
                          <a:effectLst/>
                          <a:latin typeface="Calibri"/>
                        </a:rPr>
                        <a:t>20 01 10</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Odzież</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6,400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9,700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10,020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8,040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6,740</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a:solidFill>
                            <a:srgbClr val="000000"/>
                          </a:solidFill>
                          <a:effectLst/>
                          <a:latin typeface="Calibri"/>
                        </a:rPr>
                        <a:t>20 01 02</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Szkło</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4,100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4,260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3,530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3,370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18,300</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58371">
                <a:tc>
                  <a:txBody>
                    <a:bodyPr/>
                    <a:lstStyle/>
                    <a:p>
                      <a:pPr algn="ctr" rtl="0" fontAlgn="ctr"/>
                      <a:r>
                        <a:rPr lang="pl-PL" sz="1100" b="0" i="0" u="none" strike="noStrike">
                          <a:solidFill>
                            <a:srgbClr val="000000"/>
                          </a:solidFill>
                          <a:effectLst/>
                          <a:latin typeface="Calibri"/>
                        </a:rPr>
                        <a:t>20 01 21</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Lampy fluorescencyjne i inne odpady zawierające rtęć</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0,040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0,079</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0,000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0,000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0,090</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a:solidFill>
                            <a:srgbClr val="000000"/>
                          </a:solidFill>
                          <a:effectLst/>
                          <a:latin typeface="Calibri"/>
                        </a:rPr>
                        <a:t>20 01 32</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Leki inne niż wymienione w 20 01 31</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0,050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0,182</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0,112</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0,073</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0,102</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58371">
                <a:tc>
                  <a:txBody>
                    <a:bodyPr/>
                    <a:lstStyle/>
                    <a:p>
                      <a:pPr algn="ctr" rtl="0" fontAlgn="ctr"/>
                      <a:r>
                        <a:rPr lang="pl-PL" sz="1100" b="0" i="0" u="none" strike="noStrike">
                          <a:solidFill>
                            <a:srgbClr val="000000"/>
                          </a:solidFill>
                          <a:effectLst/>
                          <a:latin typeface="Calibri"/>
                        </a:rPr>
                        <a:t>20 01 34</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Baterie i akumulatory inne niż wymienione w 20 01 33</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0,000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0,030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0,000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0,060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dirty="0" smtClean="0"/>
                        <a:t>    </a:t>
                      </a:r>
                      <a:r>
                        <a:rPr lang="pl-PL" sz="1100" dirty="0" smtClean="0"/>
                        <a:t>0 </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41642">
                <a:tc>
                  <a:txBody>
                    <a:bodyPr/>
                    <a:lstStyle/>
                    <a:p>
                      <a:pPr algn="ctr" rtl="0" fontAlgn="ctr"/>
                      <a:r>
                        <a:rPr lang="nn-NO" sz="1100" b="0" i="0" u="none" strike="noStrike">
                          <a:solidFill>
                            <a:srgbClr val="000000"/>
                          </a:solidFill>
                          <a:effectLst/>
                          <a:latin typeface="Calibri"/>
                        </a:rPr>
                        <a:t>20 01 35* i 20 01 36</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Zużyte urządzenia elektryczne i elektroniczne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7,900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18,410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7,340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1" i="0" u="none" strike="noStrike" dirty="0" smtClean="0">
                          <a:solidFill>
                            <a:srgbClr val="000000"/>
                          </a:solidFill>
                          <a:effectLst/>
                          <a:latin typeface="Arial" panose="020B0604020202020204" pitchFamily="34" charset="0"/>
                          <a:cs typeface="Arial" panose="020B0604020202020204" pitchFamily="34" charset="0"/>
                        </a:rPr>
                        <a:t>3,500</a:t>
                      </a:r>
                      <a:endParaRPr lang="pl-PL" sz="1100" b="1"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a:t>
                      </a:r>
                      <a:r>
                        <a:rPr lang="pl-PL" sz="1100" b="1" dirty="0" smtClean="0"/>
                        <a:t>4,538</a:t>
                      </a:r>
                      <a:r>
                        <a:rPr lang="pl-PL" sz="1100" dirty="0" smtClean="0"/>
                        <a:t> </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a:solidFill>
                            <a:srgbClr val="000000"/>
                          </a:solidFill>
                          <a:effectLst/>
                          <a:latin typeface="Calibri"/>
                        </a:rPr>
                        <a:t>20 01 39</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Tworzywa sztuczne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1,900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3,590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3,030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3,740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1,500</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a:solidFill>
                            <a:srgbClr val="000000"/>
                          </a:solidFill>
                          <a:effectLst/>
                          <a:latin typeface="Calibri"/>
                        </a:rPr>
                        <a:t>20 01 40</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Metale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0,000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0,300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0,000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0,000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,0000</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a:solidFill>
                            <a:srgbClr val="000000"/>
                          </a:solidFill>
                          <a:effectLst/>
                          <a:latin typeface="Calibri"/>
                        </a:rPr>
                        <a:t>20 02 03</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Inne odpady nieulegające biodegradacji</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7,300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1,040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0,000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0,000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0,000</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a:solidFill>
                            <a:srgbClr val="000000"/>
                          </a:solidFill>
                          <a:effectLst/>
                          <a:latin typeface="Calibri"/>
                        </a:rPr>
                        <a:t>20 03 01</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Niesegregowane (zmieszane) odpady komunalne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0,000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0,600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0,000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0,000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0,000</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a:solidFill>
                            <a:srgbClr val="000000"/>
                          </a:solidFill>
                          <a:effectLst/>
                          <a:latin typeface="Calibri"/>
                        </a:rPr>
                        <a:t>20 03 07</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Odpady wielkogabarytowe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61,100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80,080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88,530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1" i="0" u="none" strike="noStrike" dirty="0" smtClean="0">
                          <a:solidFill>
                            <a:srgbClr val="000000"/>
                          </a:solidFill>
                          <a:effectLst/>
                          <a:latin typeface="Arial" panose="020B0604020202020204" pitchFamily="34" charset="0"/>
                          <a:cs typeface="Arial" panose="020B0604020202020204" pitchFamily="34" charset="0"/>
                        </a:rPr>
                        <a:t>84,030</a:t>
                      </a:r>
                      <a:endParaRPr lang="pl-PL" sz="1100" b="1"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a:t>
                      </a:r>
                      <a:r>
                        <a:rPr lang="pl-PL" sz="1100" b="1" dirty="0" smtClean="0"/>
                        <a:t>93,050</a:t>
                      </a:r>
                      <a:endParaRPr lang="pl-PL" sz="1100" b="1"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a:solidFill>
                            <a:srgbClr val="000000"/>
                          </a:solidFill>
                          <a:effectLst/>
                          <a:latin typeface="Calibri"/>
                        </a:rPr>
                        <a:t>20 01 01</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Papier i tektura</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3,600</a:t>
                      </a:r>
                      <a:endParaRPr lang="pl-PL" sz="11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6,160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4,690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r" fontAlgn="b"/>
                      <a:r>
                        <a:rPr lang="pl-PL" sz="1100" b="0" i="0" u="none" strike="noStrike" dirty="0" smtClean="0">
                          <a:solidFill>
                            <a:srgbClr val="000000"/>
                          </a:solidFill>
                          <a:effectLst/>
                          <a:latin typeface="Arial" panose="020B0604020202020204" pitchFamily="34" charset="0"/>
                          <a:cs typeface="Arial" panose="020B0604020202020204" pitchFamily="34" charset="0"/>
                        </a:rPr>
                        <a:t>4,780</a:t>
                      </a:r>
                      <a:endParaRPr lang="pl-PL" sz="11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c>
                  <a:txBody>
                    <a:bodyPr/>
                    <a:lstStyle/>
                    <a:p>
                      <a:r>
                        <a:rPr lang="pl-PL" sz="1100" dirty="0" smtClean="0"/>
                        <a:t>  4,680</a:t>
                      </a:r>
                      <a:endParaRPr lang="pl-PL" sz="1100"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97831">
                <a:tc>
                  <a:txBody>
                    <a:bodyPr/>
                    <a:lstStyle/>
                    <a:p>
                      <a:pPr algn="ctr" rtl="0" fontAlgn="ctr"/>
                      <a:r>
                        <a:rPr lang="pl-PL" sz="1100" b="0" i="0" u="none" strike="noStrike" dirty="0">
                          <a:solidFill>
                            <a:srgbClr val="000000"/>
                          </a:solidFill>
                          <a:effectLst/>
                          <a:latin typeface="Calibri"/>
                        </a:rPr>
                        <a:t>20 02 01</a:t>
                      </a: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pl-PL" sz="1100" b="0" i="0" u="none" strike="noStrike" dirty="0">
                          <a:solidFill>
                            <a:srgbClr val="000000"/>
                          </a:solidFill>
                          <a:effectLst/>
                          <a:latin typeface="Calibri"/>
                        </a:rPr>
                        <a:t>Odpady ulegające biodegradacji</a:t>
                      </a: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pl-PL" sz="1100" b="0" i="0" u="none" strike="noStrike" dirty="0" smtClean="0">
                          <a:solidFill>
                            <a:srgbClr val="000000"/>
                          </a:solidFill>
                          <a:effectLst/>
                          <a:latin typeface="Calibri"/>
                        </a:rPr>
                        <a:t>112,200</a:t>
                      </a:r>
                      <a:endParaRPr lang="pl-PL" sz="1100" b="0" i="0" u="none" strike="noStrike" dirty="0">
                        <a:solidFill>
                          <a:srgbClr val="000000"/>
                        </a:solidFill>
                        <a:effectLst/>
                        <a:latin typeface="Calibri"/>
                      </a:endParaRPr>
                    </a:p>
                  </a:txBody>
                  <a:tcPr marL="5996" marR="5996" marT="5996"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pl-PL" sz="1100" b="0" i="0" u="none" strike="noStrike">
                          <a:solidFill>
                            <a:srgbClr val="000000"/>
                          </a:solidFill>
                          <a:effectLst/>
                          <a:latin typeface="Calibri"/>
                        </a:rPr>
                        <a:t>134,230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pl-PL" sz="1100" b="0" i="0" u="none" strike="noStrike" dirty="0">
                          <a:solidFill>
                            <a:srgbClr val="000000"/>
                          </a:solidFill>
                          <a:effectLst/>
                          <a:latin typeface="Arial" panose="020B0604020202020204" pitchFamily="34" charset="0"/>
                          <a:cs typeface="Arial" panose="020B0604020202020204" pitchFamily="34" charset="0"/>
                        </a:rPr>
                        <a:t>144,600</a:t>
                      </a: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pl-PL" sz="1100" b="1" i="0" u="none" strike="noStrike" dirty="0" smtClean="0">
                          <a:solidFill>
                            <a:srgbClr val="000000"/>
                          </a:solidFill>
                          <a:effectLst/>
                          <a:latin typeface="Arial" panose="020B0604020202020204" pitchFamily="34" charset="0"/>
                          <a:cs typeface="Arial" panose="020B0604020202020204" pitchFamily="34" charset="0"/>
                        </a:rPr>
                        <a:t>114,180</a:t>
                      </a:r>
                      <a:endParaRPr lang="pl-PL" sz="1100" b="1"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r>
                        <a:rPr lang="pl-PL" sz="1100" dirty="0" smtClean="0"/>
                        <a:t>  </a:t>
                      </a:r>
                      <a:r>
                        <a:rPr lang="pl-PL" sz="1100" b="1" dirty="0" smtClean="0"/>
                        <a:t>128,340</a:t>
                      </a:r>
                      <a:endParaRPr lang="pl-PL" sz="1100" b="1" dirty="0"/>
                    </a:p>
                  </a:txBody>
                  <a:tcPr marL="5996" marR="5996" marT="599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294772">
                <a:tc gridSpan="2">
                  <a:txBody>
                    <a:bodyPr/>
                    <a:lstStyle/>
                    <a:p>
                      <a:pPr algn="ctr" fontAlgn="ctr"/>
                      <a:r>
                        <a:rPr lang="pl-PL" sz="1400" b="1" i="0" u="none" strike="noStrike" dirty="0">
                          <a:solidFill>
                            <a:srgbClr val="000000"/>
                          </a:solidFill>
                          <a:effectLst/>
                          <a:latin typeface="Arial"/>
                        </a:rPr>
                        <a:t>RAZEM:      </a:t>
                      </a:r>
                    </a:p>
                  </a:txBody>
                  <a:tcPr marL="5996" marR="5996" marT="5996"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a:txBody>
                    <a:bodyPr/>
                    <a:lstStyle/>
                    <a:p>
                      <a:pPr algn="ctr" fontAlgn="ctr"/>
                      <a:r>
                        <a:rPr lang="pl-PL" sz="1400" b="0" i="0" u="none" strike="noStrike" dirty="0" smtClean="0">
                          <a:solidFill>
                            <a:sysClr val="windowText" lastClr="000000"/>
                          </a:solidFill>
                          <a:effectLst/>
                          <a:latin typeface="Arial"/>
                        </a:rPr>
                        <a:t>369,39</a:t>
                      </a:r>
                      <a:endParaRPr lang="pl-PL" sz="1400" b="0" i="0" u="none" strike="noStrike" dirty="0">
                        <a:solidFill>
                          <a:sysClr val="windowText" lastClr="000000"/>
                        </a:solidFill>
                        <a:effectLst/>
                        <a:latin typeface="Arial"/>
                      </a:endParaRP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pl-PL" sz="1400" b="0" i="0" u="none" strike="noStrike" dirty="0" smtClean="0">
                          <a:solidFill>
                            <a:sysClr val="windowText" lastClr="000000"/>
                          </a:solidFill>
                          <a:effectLst/>
                          <a:latin typeface="Arial"/>
                        </a:rPr>
                        <a:t>560,910</a:t>
                      </a:r>
                      <a:endParaRPr lang="pl-PL" sz="1400" b="0" i="0" u="none" strike="noStrike" dirty="0">
                        <a:solidFill>
                          <a:sysClr val="windowText" lastClr="000000"/>
                        </a:solidFill>
                        <a:effectLst/>
                        <a:latin typeface="Arial"/>
                      </a:endParaRP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pl-PL" sz="1400" b="0" i="0" u="none" strike="noStrike" dirty="0">
                          <a:solidFill>
                            <a:sysClr val="windowText" lastClr="000000"/>
                          </a:solidFill>
                          <a:effectLst/>
                          <a:latin typeface="Arial" panose="020B0604020202020204" pitchFamily="34" charset="0"/>
                          <a:cs typeface="Arial" panose="020B0604020202020204" pitchFamily="34" charset="0"/>
                        </a:rPr>
                        <a:t>599,782</a:t>
                      </a: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0" fontAlgn="ctr"/>
                      <a:r>
                        <a:rPr lang="pl-PL" sz="1400" b="1" i="0" u="none" strike="noStrike" dirty="0" smtClean="0">
                          <a:solidFill>
                            <a:sysClr val="windowText" lastClr="000000"/>
                          </a:solidFill>
                          <a:effectLst/>
                          <a:latin typeface="Arial" panose="020B0604020202020204" pitchFamily="34" charset="0"/>
                          <a:cs typeface="Arial" panose="020B0604020202020204" pitchFamily="34" charset="0"/>
                        </a:rPr>
                        <a:t>552,343</a:t>
                      </a:r>
                      <a:endParaRPr lang="pl-PL" sz="1400" b="1" i="0" u="none" strike="noStrike" dirty="0">
                        <a:solidFill>
                          <a:sysClr val="windowText" lastClr="000000"/>
                        </a:solidFill>
                        <a:effectLst/>
                        <a:latin typeface="Arial" panose="020B0604020202020204" pitchFamily="34" charset="0"/>
                        <a:cs typeface="Arial" panose="020B0604020202020204" pitchFamily="34" charset="0"/>
                      </a:endParaRP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r>
                        <a:rPr lang="pl-PL" sz="1800" b="0" baseline="0" dirty="0" smtClean="0"/>
                        <a:t> </a:t>
                      </a:r>
                      <a:r>
                        <a:rPr lang="pl-PL" sz="1400" b="1" dirty="0" smtClean="0"/>
                        <a:t>516,931</a:t>
                      </a:r>
                      <a:endParaRPr lang="pl-PL" sz="1400" b="1" dirty="0"/>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bl>
          </a:graphicData>
        </a:graphic>
      </p:graphicFrame>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16</a:t>
            </a:fld>
            <a:endParaRPr lang="pl-PL"/>
          </a:p>
        </p:txBody>
      </p:sp>
    </p:spTree>
    <p:extLst>
      <p:ext uri="{BB962C8B-B14F-4D97-AF65-F5344CB8AC3E}">
        <p14:creationId xmlns:p14="http://schemas.microsoft.com/office/powerpoint/2010/main" val="2336810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332656"/>
            <a:ext cx="7520940" cy="720080"/>
          </a:xfrm>
        </p:spPr>
        <p:txBody>
          <a:bodyPr>
            <a:normAutofit fontScale="90000"/>
          </a:bodyPr>
          <a:lstStyle/>
          <a:p>
            <a:pPr algn="ctr">
              <a:defRPr sz="1800" b="1" i="0" u="none" strike="noStrike" kern="1200" baseline="0">
                <a:solidFill>
                  <a:srgbClr val="000000"/>
                </a:solidFill>
                <a:latin typeface="+mn-lt"/>
                <a:ea typeface="+mn-ea"/>
                <a:cs typeface="+mn-cs"/>
              </a:defRPr>
            </a:pPr>
            <a:r>
              <a:rPr lang="pl-PL" dirty="0" smtClean="0"/>
              <a:t/>
            </a:r>
            <a:br>
              <a:rPr lang="pl-PL" dirty="0" smtClean="0"/>
            </a:br>
            <a:r>
              <a:rPr lang="pl-PL" dirty="0" smtClean="0"/>
              <a:t>Łączna </a:t>
            </a:r>
            <a:r>
              <a:rPr lang="pl-PL" dirty="0"/>
              <a:t>masa o</a:t>
            </a:r>
            <a:r>
              <a:rPr lang="en-US" dirty="0" err="1"/>
              <a:t>dpad</a:t>
            </a:r>
            <a:r>
              <a:rPr lang="pl-PL" dirty="0"/>
              <a:t>ów</a:t>
            </a:r>
            <a:r>
              <a:rPr lang="en-US" dirty="0"/>
              <a:t> </a:t>
            </a:r>
            <a:r>
              <a:rPr lang="en-US" dirty="0" err="1"/>
              <a:t>zbieran</a:t>
            </a:r>
            <a:r>
              <a:rPr lang="pl-PL" dirty="0" err="1"/>
              <a:t>ych</a:t>
            </a:r>
            <a:r>
              <a:rPr lang="pl-PL" dirty="0"/>
              <a:t/>
            </a:r>
            <a:br>
              <a:rPr lang="pl-PL" dirty="0"/>
            </a:br>
            <a:r>
              <a:rPr lang="en-US" dirty="0"/>
              <a:t> </a:t>
            </a:r>
            <a:r>
              <a:rPr lang="en-US" dirty="0" err="1"/>
              <a:t>na</a:t>
            </a:r>
            <a:r>
              <a:rPr lang="en-US" dirty="0"/>
              <a:t> </a:t>
            </a:r>
            <a:r>
              <a:rPr lang="en-US" dirty="0" smtClean="0"/>
              <a:t>PSZOKU</a:t>
            </a:r>
            <a:r>
              <a:rPr lang="pl-PL" dirty="0" smtClean="0"/>
              <a:t> w Latach 2015-2019</a:t>
            </a:r>
            <a:r>
              <a:rPr lang="en-US" dirty="0"/>
              <a:t/>
            </a:r>
            <a:br>
              <a:rPr lang="en-US" dirty="0"/>
            </a:br>
            <a:endParaRPr lang="pl-PL"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357770412"/>
              </p:ext>
            </p:extLst>
          </p:nvPr>
        </p:nvGraphicFramePr>
        <p:xfrm>
          <a:off x="539552" y="1196752"/>
          <a:ext cx="7804349" cy="4968552"/>
        </p:xfrm>
        <a:graphic>
          <a:graphicData uri="http://schemas.openxmlformats.org/drawingml/2006/chart">
            <c:chart xmlns:c="http://schemas.openxmlformats.org/drawingml/2006/chart" xmlns:r="http://schemas.openxmlformats.org/officeDocument/2006/relationships" r:id="rId3"/>
          </a:graphicData>
        </a:graphic>
      </p:graphicFrame>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17</a:t>
            </a:fld>
            <a:endParaRPr lang="pl-PL"/>
          </a:p>
        </p:txBody>
      </p:sp>
      <p:sp>
        <p:nvSpPr>
          <p:cNvPr id="3" name="pole tekstowe 2"/>
          <p:cNvSpPr txBox="1"/>
          <p:nvPr/>
        </p:nvSpPr>
        <p:spPr>
          <a:xfrm>
            <a:off x="6732240" y="2230732"/>
            <a:ext cx="1440160" cy="369332"/>
          </a:xfrm>
          <a:prstGeom prst="rect">
            <a:avLst/>
          </a:prstGeom>
          <a:noFill/>
        </p:spPr>
        <p:txBody>
          <a:bodyPr wrap="square" rtlCol="0">
            <a:spAutoFit/>
          </a:bodyPr>
          <a:lstStyle/>
          <a:p>
            <a:r>
              <a:rPr lang="pl-PL" b="1" dirty="0" smtClean="0"/>
              <a:t>516,93</a:t>
            </a:r>
            <a:endParaRPr lang="pl-PL" b="1" dirty="0"/>
          </a:p>
        </p:txBody>
      </p:sp>
    </p:spTree>
    <p:extLst>
      <p:ext uri="{BB962C8B-B14F-4D97-AF65-F5344CB8AC3E}">
        <p14:creationId xmlns:p14="http://schemas.microsoft.com/office/powerpoint/2010/main" val="17661107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1800" b="1" dirty="0">
                <a:solidFill>
                  <a:schemeClr val="tx2"/>
                </a:solidFill>
                <a:latin typeface="Times New Roman"/>
                <a:ea typeface="Calibri"/>
                <a:cs typeface="Times New Roman"/>
              </a:rPr>
              <a:t>Ilość odpadów zbieranych selektywnie odbieranych bezpośrednio od właścicieli nieruchomości</a:t>
            </a:r>
            <a:r>
              <a:rPr lang="pl-PL" sz="1800" dirty="0">
                <a:solidFill>
                  <a:schemeClr val="tx2"/>
                </a:solidFill>
                <a:latin typeface="Calibri"/>
                <a:ea typeface="Calibri"/>
                <a:cs typeface="Times New Roman"/>
              </a:rPr>
              <a:t/>
            </a:r>
            <a:br>
              <a:rPr lang="pl-PL" sz="1800" dirty="0">
                <a:solidFill>
                  <a:schemeClr val="tx2"/>
                </a:solidFill>
                <a:latin typeface="Calibri"/>
                <a:ea typeface="Calibri"/>
                <a:cs typeface="Times New Roman"/>
              </a:rPr>
            </a:br>
            <a:r>
              <a:rPr lang="pl-PL" sz="1800" b="1" dirty="0">
                <a:solidFill>
                  <a:schemeClr val="tx2"/>
                </a:solidFill>
                <a:latin typeface="Times New Roman" panose="02020603050405020304" pitchFamily="18" charset="0"/>
                <a:ea typeface="Calibri"/>
                <a:cs typeface="Times New Roman" panose="02020603050405020304" pitchFamily="18" charset="0"/>
              </a:rPr>
              <a:t>w </a:t>
            </a:r>
            <a:r>
              <a:rPr lang="pl-PL" sz="1800" b="1" dirty="0" smtClean="0">
                <a:solidFill>
                  <a:schemeClr val="tx2"/>
                </a:solidFill>
                <a:latin typeface="Times New Roman" panose="02020603050405020304" pitchFamily="18" charset="0"/>
                <a:ea typeface="Calibri"/>
                <a:cs typeface="Times New Roman" panose="02020603050405020304" pitchFamily="18" charset="0"/>
              </a:rPr>
              <a:t>2019 </a:t>
            </a:r>
            <a:r>
              <a:rPr lang="pl-PL" sz="1800" b="1" dirty="0">
                <a:solidFill>
                  <a:schemeClr val="tx2"/>
                </a:solidFill>
                <a:latin typeface="Times New Roman" panose="02020603050405020304" pitchFamily="18" charset="0"/>
                <a:ea typeface="Calibri"/>
                <a:cs typeface="Times New Roman" panose="02020603050405020304" pitchFamily="18" charset="0"/>
              </a:rPr>
              <a:t>r [</a:t>
            </a:r>
            <a:r>
              <a:rPr lang="pl-PL" sz="1800" b="1" dirty="0" smtClean="0">
                <a:solidFill>
                  <a:schemeClr val="tx2"/>
                </a:solidFill>
                <a:latin typeface="Times New Roman" panose="02020603050405020304" pitchFamily="18" charset="0"/>
                <a:ea typeface="Calibri"/>
                <a:cs typeface="Times New Roman" panose="02020603050405020304" pitchFamily="18" charset="0"/>
              </a:rPr>
              <a:t>MG/Tony]- cztery podstawowe frakcje odpadów</a:t>
            </a:r>
            <a:endParaRPr lang="pl-PL" dirty="0">
              <a:solidFill>
                <a:schemeClr val="tx2"/>
              </a:solidFill>
            </a:endParaRP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539032867"/>
              </p:ext>
            </p:extLst>
          </p:nvPr>
        </p:nvGraphicFramePr>
        <p:xfrm>
          <a:off x="395536" y="1772816"/>
          <a:ext cx="8229600" cy="4373563"/>
        </p:xfrm>
        <a:graphic>
          <a:graphicData uri="http://schemas.openxmlformats.org/drawingml/2006/chart">
            <c:chart xmlns:c="http://schemas.openxmlformats.org/drawingml/2006/chart" xmlns:r="http://schemas.openxmlformats.org/officeDocument/2006/relationships" r:id="rId3"/>
          </a:graphicData>
        </a:graphic>
      </p:graphicFrame>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18</a:t>
            </a:fld>
            <a:endParaRPr lang="pl-PL"/>
          </a:p>
        </p:txBody>
      </p:sp>
    </p:spTree>
    <p:extLst>
      <p:ext uri="{BB962C8B-B14F-4D97-AF65-F5344CB8AC3E}">
        <p14:creationId xmlns:p14="http://schemas.microsoft.com/office/powerpoint/2010/main" val="11575857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2400" dirty="0" smtClean="0">
                <a:solidFill>
                  <a:schemeClr val="tx2"/>
                </a:solidFill>
                <a:latin typeface="Times New Roman" panose="02020603050405020304" pitchFamily="18" charset="0"/>
                <a:cs typeface="Times New Roman" panose="02020603050405020304" pitchFamily="18" charset="0"/>
              </a:rPr>
              <a:t>ŁĄCZNA Masa odpadów zmieszanych i SELEKTYWNYCH ODEBRANYCH Z TERENU </a:t>
            </a:r>
            <a:br>
              <a:rPr lang="pl-PL" sz="2400" dirty="0" smtClean="0">
                <a:solidFill>
                  <a:schemeClr val="tx2"/>
                </a:solidFill>
                <a:latin typeface="Times New Roman" panose="02020603050405020304" pitchFamily="18" charset="0"/>
                <a:cs typeface="Times New Roman" panose="02020603050405020304" pitchFamily="18" charset="0"/>
              </a:rPr>
            </a:br>
            <a:r>
              <a:rPr lang="pl-PL" sz="2400" dirty="0" smtClean="0">
                <a:solidFill>
                  <a:schemeClr val="tx2"/>
                </a:solidFill>
                <a:latin typeface="Times New Roman" panose="02020603050405020304" pitchFamily="18" charset="0"/>
                <a:cs typeface="Times New Roman" panose="02020603050405020304" pitchFamily="18" charset="0"/>
              </a:rPr>
              <a:t>GMINY PNIEWY</a:t>
            </a:r>
            <a:endParaRPr lang="pl-PL" sz="2400" dirty="0">
              <a:solidFill>
                <a:schemeClr val="tx2"/>
              </a:solidFill>
              <a:latin typeface="Times New Roman" panose="02020603050405020304" pitchFamily="18" charset="0"/>
              <a:cs typeface="Times New Roman" panose="02020603050405020304" pitchFamily="18" charset="0"/>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699125608"/>
              </p:ext>
            </p:extLst>
          </p:nvPr>
        </p:nvGraphicFramePr>
        <p:xfrm>
          <a:off x="395536" y="1166412"/>
          <a:ext cx="8424935" cy="4993158"/>
        </p:xfrm>
        <a:graphic>
          <a:graphicData uri="http://schemas.openxmlformats.org/drawingml/2006/chart">
            <c:chart xmlns:c="http://schemas.openxmlformats.org/drawingml/2006/chart" xmlns:r="http://schemas.openxmlformats.org/officeDocument/2006/relationships" r:id="rId3"/>
          </a:graphicData>
        </a:graphic>
      </p:graphicFrame>
      <p:sp>
        <p:nvSpPr>
          <p:cNvPr id="3" name="Symbol zastępczy numeru slajdu 2"/>
          <p:cNvSpPr>
            <a:spLocks noGrp="1"/>
          </p:cNvSpPr>
          <p:nvPr>
            <p:ph type="sldNum" sz="quarter" idx="12"/>
          </p:nvPr>
        </p:nvSpPr>
        <p:spPr/>
        <p:txBody>
          <a:bodyPr>
            <a:normAutofit/>
          </a:bodyPr>
          <a:lstStyle/>
          <a:p>
            <a:fld id="{80CBED3D-F8F8-45FD-AD52-26F713017ECD}" type="slidenum">
              <a:rPr lang="pl-PL" smtClean="0"/>
              <a:t>19</a:t>
            </a:fld>
            <a:endParaRPr lang="pl-PL"/>
          </a:p>
        </p:txBody>
      </p:sp>
      <p:sp>
        <p:nvSpPr>
          <p:cNvPr id="5" name="pole tekstowe 4"/>
          <p:cNvSpPr txBox="1"/>
          <p:nvPr/>
        </p:nvSpPr>
        <p:spPr>
          <a:xfrm>
            <a:off x="971600" y="1124744"/>
            <a:ext cx="1152128" cy="307777"/>
          </a:xfrm>
          <a:prstGeom prst="rect">
            <a:avLst/>
          </a:prstGeom>
          <a:noFill/>
        </p:spPr>
        <p:txBody>
          <a:bodyPr wrap="square" rtlCol="0">
            <a:spAutoFit/>
          </a:bodyPr>
          <a:lstStyle/>
          <a:p>
            <a:r>
              <a:rPr lang="pl-PL" sz="1400" b="1" dirty="0" smtClean="0"/>
              <a:t>Mg (Tony)</a:t>
            </a:r>
            <a:endParaRPr lang="pl-PL" sz="1400" b="1" dirty="0"/>
          </a:p>
        </p:txBody>
      </p:sp>
      <p:graphicFrame>
        <p:nvGraphicFramePr>
          <p:cNvPr id="7" name="Tabela 6"/>
          <p:cNvGraphicFramePr>
            <a:graphicFrameLocks noGrp="1"/>
          </p:cNvGraphicFramePr>
          <p:nvPr>
            <p:extLst>
              <p:ext uri="{D42A27DB-BD31-4B8C-83A1-F6EECF244321}">
                <p14:modId xmlns:p14="http://schemas.microsoft.com/office/powerpoint/2010/main" val="1647094017"/>
              </p:ext>
            </p:extLst>
          </p:nvPr>
        </p:nvGraphicFramePr>
        <p:xfrm>
          <a:off x="467544" y="5949280"/>
          <a:ext cx="6912766" cy="548640"/>
        </p:xfrm>
        <a:graphic>
          <a:graphicData uri="http://schemas.openxmlformats.org/drawingml/2006/table">
            <a:tbl>
              <a:tblPr firstRow="1" bandRow="1">
                <a:tableStyleId>{5C22544A-7EE6-4342-B048-85BDC9FD1C3A}</a:tableStyleId>
              </a:tblPr>
              <a:tblGrid>
                <a:gridCol w="936104"/>
                <a:gridCol w="864096"/>
                <a:gridCol w="872734"/>
                <a:gridCol w="855458"/>
                <a:gridCol w="792088"/>
                <a:gridCol w="864096"/>
                <a:gridCol w="841937"/>
                <a:gridCol w="886253"/>
              </a:tblGrid>
              <a:tr h="548640">
                <a:tc>
                  <a:txBody>
                    <a:bodyPr/>
                    <a:lstStyle/>
                    <a:p>
                      <a:pPr algn="ctr"/>
                      <a:r>
                        <a:rPr lang="pl-PL" sz="1500" dirty="0" smtClean="0">
                          <a:solidFill>
                            <a:schemeClr val="bg1"/>
                          </a:solidFill>
                        </a:rPr>
                        <a:t>RAZEM:</a:t>
                      </a:r>
                      <a:endParaRPr lang="pl-PL" sz="1500" dirty="0">
                        <a:solidFill>
                          <a:schemeClr val="bg1"/>
                        </a:solidFill>
                      </a:endParaRPr>
                    </a:p>
                  </a:txBody>
                  <a:tcPr>
                    <a:solidFill>
                      <a:schemeClr val="tx2">
                        <a:lumMod val="60000"/>
                        <a:lumOff val="40000"/>
                      </a:schemeClr>
                    </a:solidFill>
                  </a:tcPr>
                </a:tc>
                <a:tc>
                  <a:txBody>
                    <a:bodyPr/>
                    <a:lstStyle/>
                    <a:p>
                      <a:pPr algn="ctr"/>
                      <a:r>
                        <a:rPr lang="pl-PL" sz="1500" dirty="0" smtClean="0">
                          <a:solidFill>
                            <a:schemeClr val="bg1"/>
                          </a:solidFill>
                        </a:rPr>
                        <a:t>2.474,9 Mg</a:t>
                      </a:r>
                      <a:endParaRPr lang="pl-PL" sz="1500" dirty="0">
                        <a:solidFill>
                          <a:schemeClr val="bg1"/>
                        </a:solidFill>
                      </a:endParaRPr>
                    </a:p>
                  </a:txBody>
                  <a:tcPr>
                    <a:solidFill>
                      <a:schemeClr val="tx2">
                        <a:lumMod val="60000"/>
                        <a:lumOff val="40000"/>
                      </a:schemeClr>
                    </a:solidFill>
                  </a:tcPr>
                </a:tc>
                <a:tc>
                  <a:txBody>
                    <a:bodyPr/>
                    <a:lstStyle/>
                    <a:p>
                      <a:pPr algn="ctr"/>
                      <a:r>
                        <a:rPr lang="pl-PL" sz="1500" dirty="0" smtClean="0">
                          <a:solidFill>
                            <a:schemeClr val="bg1"/>
                          </a:solidFill>
                        </a:rPr>
                        <a:t>2.132,9 Mg</a:t>
                      </a:r>
                      <a:endParaRPr lang="pl-PL" sz="1500" dirty="0">
                        <a:solidFill>
                          <a:schemeClr val="bg1"/>
                        </a:solidFill>
                      </a:endParaRPr>
                    </a:p>
                  </a:txBody>
                  <a:tcPr>
                    <a:solidFill>
                      <a:schemeClr val="tx2">
                        <a:lumMod val="60000"/>
                        <a:lumOff val="40000"/>
                      </a:schemeClr>
                    </a:solidFill>
                  </a:tcPr>
                </a:tc>
                <a:tc>
                  <a:txBody>
                    <a:bodyPr/>
                    <a:lstStyle/>
                    <a:p>
                      <a:pPr algn="ctr"/>
                      <a:r>
                        <a:rPr lang="pl-PL" sz="1500" dirty="0" smtClean="0">
                          <a:solidFill>
                            <a:schemeClr val="bg1"/>
                          </a:solidFill>
                        </a:rPr>
                        <a:t>2.306,8 Mg</a:t>
                      </a:r>
                      <a:endParaRPr lang="pl-PL" sz="1500" dirty="0">
                        <a:solidFill>
                          <a:schemeClr val="bg1"/>
                        </a:solidFill>
                      </a:endParaRPr>
                    </a:p>
                  </a:txBody>
                  <a:tcPr>
                    <a:solidFill>
                      <a:schemeClr val="tx2">
                        <a:lumMod val="60000"/>
                        <a:lumOff val="40000"/>
                      </a:schemeClr>
                    </a:solidFill>
                  </a:tcPr>
                </a:tc>
                <a:tc>
                  <a:txBody>
                    <a:bodyPr/>
                    <a:lstStyle/>
                    <a:p>
                      <a:pPr algn="ctr"/>
                      <a:r>
                        <a:rPr lang="pl-PL" sz="1500" dirty="0" smtClean="0">
                          <a:solidFill>
                            <a:schemeClr val="bg1"/>
                          </a:solidFill>
                        </a:rPr>
                        <a:t>2.748,7 Mg</a:t>
                      </a:r>
                      <a:endParaRPr lang="pl-PL" sz="1500" dirty="0">
                        <a:solidFill>
                          <a:schemeClr val="bg1"/>
                        </a:solidFill>
                      </a:endParaRPr>
                    </a:p>
                  </a:txBody>
                  <a:tcPr>
                    <a:solidFill>
                      <a:schemeClr val="tx2">
                        <a:lumMod val="60000"/>
                        <a:lumOff val="40000"/>
                      </a:schemeClr>
                    </a:solidFill>
                  </a:tcPr>
                </a:tc>
                <a:tc>
                  <a:txBody>
                    <a:bodyPr/>
                    <a:lstStyle/>
                    <a:p>
                      <a:pPr algn="ctr"/>
                      <a:r>
                        <a:rPr lang="pl-PL" sz="1500" dirty="0" smtClean="0">
                          <a:solidFill>
                            <a:schemeClr val="bg1"/>
                          </a:solidFill>
                        </a:rPr>
                        <a:t>4.256,2</a:t>
                      </a:r>
                      <a:r>
                        <a:rPr lang="pl-PL" sz="1500" baseline="0" dirty="0" smtClean="0">
                          <a:solidFill>
                            <a:schemeClr val="bg1"/>
                          </a:solidFill>
                        </a:rPr>
                        <a:t> Mg</a:t>
                      </a:r>
                      <a:endParaRPr lang="pl-PL" sz="1500" dirty="0">
                        <a:solidFill>
                          <a:schemeClr val="bg1"/>
                        </a:solidFill>
                      </a:endParaRPr>
                    </a:p>
                  </a:txBody>
                  <a:tcPr>
                    <a:solidFill>
                      <a:schemeClr val="tx2">
                        <a:lumMod val="60000"/>
                        <a:lumOff val="40000"/>
                      </a:schemeClr>
                    </a:solidFill>
                  </a:tcPr>
                </a:tc>
                <a:tc>
                  <a:txBody>
                    <a:bodyPr/>
                    <a:lstStyle/>
                    <a:p>
                      <a:pPr algn="ctr"/>
                      <a:r>
                        <a:rPr lang="pl-PL" sz="1500" dirty="0" smtClean="0">
                          <a:solidFill>
                            <a:schemeClr val="bg1"/>
                          </a:solidFill>
                        </a:rPr>
                        <a:t>4.370,5 Mg</a:t>
                      </a:r>
                      <a:endParaRPr lang="pl-PL" sz="1500" dirty="0">
                        <a:solidFill>
                          <a:schemeClr val="bg1"/>
                        </a:solidFill>
                      </a:endParaRPr>
                    </a:p>
                  </a:txBody>
                  <a:tcPr>
                    <a:solidFill>
                      <a:schemeClr val="tx2">
                        <a:lumMod val="60000"/>
                        <a:lumOff val="40000"/>
                      </a:schemeClr>
                    </a:solidFill>
                  </a:tcPr>
                </a:tc>
                <a:tc>
                  <a:txBody>
                    <a:bodyPr/>
                    <a:lstStyle/>
                    <a:p>
                      <a:pPr algn="ctr"/>
                      <a:r>
                        <a:rPr lang="pl-PL" sz="1500" dirty="0" smtClean="0">
                          <a:solidFill>
                            <a:schemeClr val="bg1"/>
                          </a:solidFill>
                        </a:rPr>
                        <a:t>3.671,3 Mg</a:t>
                      </a:r>
                      <a:endParaRPr lang="pl-PL" sz="1500" dirty="0">
                        <a:solidFill>
                          <a:schemeClr val="bg1"/>
                        </a:solidFill>
                      </a:endParaRPr>
                    </a:p>
                  </a:txBody>
                  <a:tcPr>
                    <a:solidFill>
                      <a:schemeClr val="tx2">
                        <a:lumMod val="60000"/>
                        <a:lumOff val="40000"/>
                      </a:schemeClr>
                    </a:solidFill>
                  </a:tcPr>
                </a:tc>
              </a:tr>
            </a:tbl>
          </a:graphicData>
        </a:graphic>
      </p:graphicFrame>
    </p:spTree>
    <p:extLst>
      <p:ext uri="{BB962C8B-B14F-4D97-AF65-F5344CB8AC3E}">
        <p14:creationId xmlns:p14="http://schemas.microsoft.com/office/powerpoint/2010/main" val="2726084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PODSTAWA PRAWNA </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endParaRPr lang="pl-PL" dirty="0" smtClean="0"/>
          </a:p>
          <a:p>
            <a:pPr marL="114300" indent="0" algn="just">
              <a:lnSpc>
                <a:spcPct val="160000"/>
              </a:lnSpc>
              <a:buNone/>
            </a:pPr>
            <a:r>
              <a:rPr lang="pl-PL" dirty="0" smtClean="0"/>
              <a:t>	</a:t>
            </a:r>
            <a:r>
              <a:rPr lang="pl-PL" sz="2100" dirty="0" smtClean="0"/>
              <a:t>Podstawą prawną sporządzenia analizy stanu gospodarki odpadami komunalnymi jest art. 9 </a:t>
            </a:r>
            <a:r>
              <a:rPr lang="pl-PL" sz="2100" dirty="0" err="1" smtClean="0"/>
              <a:t>tb</a:t>
            </a:r>
            <a:r>
              <a:rPr lang="pl-PL" sz="2100" dirty="0" smtClean="0"/>
              <a:t> ustawy </a:t>
            </a:r>
            <a:r>
              <a:rPr lang="pl-PL" sz="2100" dirty="0"/>
              <a:t>z dnia 13 września 1996 r. o utrzymaniu czystości i porządku w gminach  Dz.U.2019. poz. 2010  z dnia 23.10.2019 </a:t>
            </a:r>
            <a:r>
              <a:rPr lang="pl-PL" sz="2100" dirty="0" smtClean="0"/>
              <a:t>r. który mówi, że :                    na </a:t>
            </a:r>
            <a:r>
              <a:rPr lang="pl-PL" sz="2100" dirty="0"/>
              <a:t>podstawie sprawozdań złożonych przez podmioty odbierające odpady komunalne od właścicieli nieruchomości, podmioty prowadzące punkty selektywnego zbierania odpadów komunalnych, podmioty zbierające odpady komunalne, informacji przekazanych przez prowadzących instalacje komunalne oraz na podstawie rocznego sprawozdania z realizacji zadań z zakresu gospodarowania odpadami komunalnymi oraz innych dostępnych danych o czynnikach wpływających na koszty systemu gospodarowania odpadami komunalnymi wójt, burmistrz lub prezydent miasta sporządza analizę stanu gospodarki odpadami </a:t>
            </a:r>
            <a:r>
              <a:rPr lang="pl-PL" sz="2100" dirty="0" smtClean="0"/>
              <a:t>komunalnymi. </a:t>
            </a:r>
            <a:endParaRPr lang="pl-PL" sz="2100"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a:t>
            </a:fld>
            <a:endParaRPr lang="pl-PL"/>
          </a:p>
        </p:txBody>
      </p:sp>
      <p:pic>
        <p:nvPicPr>
          <p:cNvPr id="1027" name="Picture 3" descr="C:\Users\dubiel\Desktop\Nowy folder\paragraf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35281"/>
            <a:ext cx="803356" cy="1223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5574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1800" b="1" dirty="0">
                <a:solidFill>
                  <a:schemeClr val="tx2"/>
                </a:solidFill>
                <a:latin typeface="Times New Roman" panose="02020603050405020304" pitchFamily="18" charset="0"/>
                <a:cs typeface="Times New Roman" panose="02020603050405020304" pitchFamily="18" charset="0"/>
              </a:rPr>
              <a:t>Masa odpadów przypadająca </a:t>
            </a:r>
            <a:r>
              <a:rPr lang="pl-PL" sz="1800" b="1" dirty="0" smtClean="0">
                <a:solidFill>
                  <a:schemeClr val="tx2"/>
                </a:solidFill>
                <a:latin typeface="Times New Roman" panose="02020603050405020304" pitchFamily="18" charset="0"/>
                <a:cs typeface="Times New Roman" panose="02020603050405020304" pitchFamily="18" charset="0"/>
              </a:rPr>
              <a:t/>
            </a:r>
            <a:br>
              <a:rPr lang="pl-PL" sz="1800" b="1" dirty="0" smtClean="0">
                <a:solidFill>
                  <a:schemeClr val="tx2"/>
                </a:solidFill>
                <a:latin typeface="Times New Roman" panose="02020603050405020304" pitchFamily="18" charset="0"/>
                <a:cs typeface="Times New Roman" panose="02020603050405020304" pitchFamily="18" charset="0"/>
              </a:rPr>
            </a:br>
            <a:r>
              <a:rPr lang="pl-PL" sz="1800" b="1" dirty="0" smtClean="0">
                <a:solidFill>
                  <a:schemeClr val="tx2"/>
                </a:solidFill>
                <a:latin typeface="Times New Roman" panose="02020603050405020304" pitchFamily="18" charset="0"/>
                <a:cs typeface="Times New Roman" panose="02020603050405020304" pitchFamily="18" charset="0"/>
              </a:rPr>
              <a:t>na </a:t>
            </a:r>
            <a:r>
              <a:rPr lang="pl-PL" sz="1800" b="1" dirty="0">
                <a:solidFill>
                  <a:schemeClr val="tx2"/>
                </a:solidFill>
                <a:latin typeface="Times New Roman" panose="02020603050405020304" pitchFamily="18" charset="0"/>
                <a:cs typeface="Times New Roman" panose="02020603050405020304" pitchFamily="18" charset="0"/>
              </a:rPr>
              <a:t>jednego mieszkańca w Gminie </a:t>
            </a:r>
            <a:r>
              <a:rPr lang="pl-PL" sz="1800" b="1" dirty="0" smtClean="0">
                <a:solidFill>
                  <a:schemeClr val="tx2"/>
                </a:solidFill>
                <a:latin typeface="Times New Roman" panose="02020603050405020304" pitchFamily="18" charset="0"/>
                <a:cs typeface="Times New Roman" panose="02020603050405020304" pitchFamily="18" charset="0"/>
              </a:rPr>
              <a:t/>
            </a:r>
            <a:br>
              <a:rPr lang="pl-PL" sz="1800" b="1" dirty="0" smtClean="0">
                <a:solidFill>
                  <a:schemeClr val="tx2"/>
                </a:solidFill>
                <a:latin typeface="Times New Roman" panose="02020603050405020304" pitchFamily="18" charset="0"/>
                <a:cs typeface="Times New Roman" panose="02020603050405020304" pitchFamily="18" charset="0"/>
              </a:rPr>
            </a:br>
            <a:r>
              <a:rPr lang="pl-PL" sz="1800" b="1" dirty="0" smtClean="0">
                <a:solidFill>
                  <a:schemeClr val="tx2"/>
                </a:solidFill>
                <a:latin typeface="Times New Roman" panose="02020603050405020304" pitchFamily="18" charset="0"/>
                <a:cs typeface="Times New Roman" panose="02020603050405020304" pitchFamily="18" charset="0"/>
              </a:rPr>
              <a:t>w poszczególnych latach funkcjonowania systemu</a:t>
            </a:r>
            <a:endParaRPr lang="pl-PL" sz="1800" dirty="0">
              <a:solidFill>
                <a:schemeClr val="tx2"/>
              </a:solidFill>
              <a:latin typeface="Times New Roman" panose="02020603050405020304" pitchFamily="18" charset="0"/>
              <a:cs typeface="Times New Roman" panose="02020603050405020304" pitchFamily="18" charset="0"/>
            </a:endParaRPr>
          </a:p>
        </p:txBody>
      </p:sp>
      <p:graphicFrame>
        <p:nvGraphicFramePr>
          <p:cNvPr id="9" name="Symbol zastępczy zawartości 8"/>
          <p:cNvGraphicFramePr>
            <a:graphicFrameLocks noGrp="1"/>
          </p:cNvGraphicFramePr>
          <p:nvPr>
            <p:ph idx="1"/>
            <p:extLst>
              <p:ext uri="{D42A27DB-BD31-4B8C-83A1-F6EECF244321}">
                <p14:modId xmlns:p14="http://schemas.microsoft.com/office/powerpoint/2010/main" val="2052345713"/>
              </p:ext>
            </p:extLst>
          </p:nvPr>
        </p:nvGraphicFramePr>
        <p:xfrm>
          <a:off x="683568" y="1196752"/>
          <a:ext cx="7632848"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3" name="Symbol zastępczy numeru slajdu 2"/>
          <p:cNvSpPr>
            <a:spLocks noGrp="1"/>
          </p:cNvSpPr>
          <p:nvPr>
            <p:ph type="sldNum" sz="quarter" idx="12"/>
          </p:nvPr>
        </p:nvSpPr>
        <p:spPr/>
        <p:txBody>
          <a:bodyPr>
            <a:normAutofit/>
          </a:bodyPr>
          <a:lstStyle/>
          <a:p>
            <a:fld id="{80CBED3D-F8F8-45FD-AD52-26F713017ECD}" type="slidenum">
              <a:rPr lang="pl-PL" smtClean="0"/>
              <a:t>20</a:t>
            </a:fld>
            <a:endParaRPr lang="pl-PL"/>
          </a:p>
        </p:txBody>
      </p:sp>
      <p:graphicFrame>
        <p:nvGraphicFramePr>
          <p:cNvPr id="6" name="Tabela 5"/>
          <p:cNvGraphicFramePr>
            <a:graphicFrameLocks noGrp="1"/>
          </p:cNvGraphicFramePr>
          <p:nvPr>
            <p:extLst>
              <p:ext uri="{D42A27DB-BD31-4B8C-83A1-F6EECF244321}">
                <p14:modId xmlns:p14="http://schemas.microsoft.com/office/powerpoint/2010/main" val="3718103452"/>
              </p:ext>
            </p:extLst>
          </p:nvPr>
        </p:nvGraphicFramePr>
        <p:xfrm>
          <a:off x="179512" y="5013176"/>
          <a:ext cx="7848873" cy="792088"/>
        </p:xfrm>
        <a:graphic>
          <a:graphicData uri="http://schemas.openxmlformats.org/drawingml/2006/table">
            <a:tbl>
              <a:tblPr firstRow="1" bandRow="1">
                <a:tableStyleId>{5C22544A-7EE6-4342-B048-85BDC9FD1C3A}</a:tableStyleId>
              </a:tblPr>
              <a:tblGrid>
                <a:gridCol w="1150003"/>
                <a:gridCol w="870564"/>
                <a:gridCol w="904920"/>
                <a:gridCol w="998948"/>
                <a:gridCol w="927594"/>
                <a:gridCol w="998948"/>
                <a:gridCol w="998948"/>
                <a:gridCol w="998948"/>
              </a:tblGrid>
              <a:tr h="792088">
                <a:tc>
                  <a:txBody>
                    <a:bodyPr/>
                    <a:lstStyle/>
                    <a:p>
                      <a:pPr algn="ctr"/>
                      <a:r>
                        <a:rPr lang="pl-PL" b="1" dirty="0" smtClean="0">
                          <a:solidFill>
                            <a:schemeClr val="bg1"/>
                          </a:solidFill>
                        </a:rPr>
                        <a:t>RAZEM:</a:t>
                      </a:r>
                      <a:endParaRPr lang="pl-PL" b="1" dirty="0">
                        <a:solidFill>
                          <a:schemeClr val="bg1"/>
                        </a:solidFill>
                      </a:endParaRPr>
                    </a:p>
                  </a:txBody>
                  <a:tcPr anchor="ctr">
                    <a:solidFill>
                      <a:schemeClr val="tx2">
                        <a:lumMod val="60000"/>
                        <a:lumOff val="40000"/>
                      </a:schemeClr>
                    </a:solidFill>
                  </a:tcPr>
                </a:tc>
                <a:tc>
                  <a:txBody>
                    <a:bodyPr/>
                    <a:lstStyle/>
                    <a:p>
                      <a:pPr algn="ctr"/>
                      <a:r>
                        <a:rPr lang="pl-PL" sz="1600" b="1" dirty="0" smtClean="0">
                          <a:solidFill>
                            <a:schemeClr val="bg1"/>
                          </a:solidFill>
                        </a:rPr>
                        <a:t>195 kg/rok</a:t>
                      </a:r>
                      <a:endParaRPr lang="pl-PL" sz="1600" b="1" dirty="0">
                        <a:solidFill>
                          <a:schemeClr val="bg1"/>
                        </a:solidFill>
                      </a:endParaRPr>
                    </a:p>
                  </a:txBody>
                  <a:tcPr>
                    <a:solidFill>
                      <a:schemeClr val="tx2">
                        <a:lumMod val="60000"/>
                        <a:lumOff val="40000"/>
                      </a:schemeClr>
                    </a:solidFill>
                  </a:tcPr>
                </a:tc>
                <a:tc>
                  <a:txBody>
                    <a:bodyPr/>
                    <a:lstStyle/>
                    <a:p>
                      <a:pPr algn="ctr"/>
                      <a:r>
                        <a:rPr lang="pl-PL" sz="1600" dirty="0" smtClean="0">
                          <a:solidFill>
                            <a:schemeClr val="bg1"/>
                          </a:solidFill>
                        </a:rPr>
                        <a:t>211 kg/rok</a:t>
                      </a:r>
                      <a:endParaRPr lang="pl-PL" sz="1600" dirty="0">
                        <a:solidFill>
                          <a:schemeClr val="bg1"/>
                        </a:solidFill>
                      </a:endParaRPr>
                    </a:p>
                  </a:txBody>
                  <a:tcPr>
                    <a:solidFill>
                      <a:schemeClr val="tx2">
                        <a:lumMod val="60000"/>
                        <a:lumOff val="40000"/>
                      </a:schemeClr>
                    </a:solidFill>
                  </a:tcPr>
                </a:tc>
                <a:tc>
                  <a:txBody>
                    <a:bodyPr/>
                    <a:lstStyle/>
                    <a:p>
                      <a:pPr algn="ctr"/>
                      <a:r>
                        <a:rPr lang="pl-PL" sz="1600" dirty="0" smtClean="0">
                          <a:solidFill>
                            <a:schemeClr val="bg1"/>
                          </a:solidFill>
                        </a:rPr>
                        <a:t>252</a:t>
                      </a:r>
                    </a:p>
                    <a:p>
                      <a:pPr algn="ctr"/>
                      <a:r>
                        <a:rPr lang="pl-PL" sz="1600" dirty="0" smtClean="0">
                          <a:solidFill>
                            <a:schemeClr val="bg1"/>
                          </a:solidFill>
                        </a:rPr>
                        <a:t> kg/rok</a:t>
                      </a:r>
                      <a:endParaRPr lang="pl-PL" sz="1600" dirty="0">
                        <a:solidFill>
                          <a:schemeClr val="bg1"/>
                        </a:solidFill>
                      </a:endParaRPr>
                    </a:p>
                  </a:txBody>
                  <a:tcPr>
                    <a:solidFill>
                      <a:schemeClr val="tx2">
                        <a:lumMod val="60000"/>
                        <a:lumOff val="40000"/>
                      </a:schemeClr>
                    </a:solidFill>
                  </a:tcPr>
                </a:tc>
                <a:tc>
                  <a:txBody>
                    <a:bodyPr/>
                    <a:lstStyle/>
                    <a:p>
                      <a:pPr algn="ctr"/>
                      <a:r>
                        <a:rPr lang="pl-PL" sz="1600" dirty="0" smtClean="0">
                          <a:solidFill>
                            <a:schemeClr val="bg1"/>
                          </a:solidFill>
                        </a:rPr>
                        <a:t>389 kg/rok</a:t>
                      </a:r>
                      <a:endParaRPr lang="pl-PL" sz="1600" dirty="0">
                        <a:solidFill>
                          <a:schemeClr val="bg1"/>
                        </a:solidFill>
                      </a:endParaRPr>
                    </a:p>
                  </a:txBody>
                  <a:tcPr>
                    <a:solidFill>
                      <a:schemeClr val="tx2">
                        <a:lumMod val="60000"/>
                        <a:lumOff val="40000"/>
                      </a:schemeClr>
                    </a:solidFill>
                  </a:tcPr>
                </a:tc>
                <a:tc>
                  <a:txBody>
                    <a:bodyPr/>
                    <a:lstStyle/>
                    <a:p>
                      <a:pPr algn="ctr"/>
                      <a:r>
                        <a:rPr lang="pl-PL" sz="1600" dirty="0" smtClean="0">
                          <a:solidFill>
                            <a:schemeClr val="bg1"/>
                          </a:solidFill>
                        </a:rPr>
                        <a:t>399 kg/rok</a:t>
                      </a:r>
                      <a:endParaRPr lang="pl-PL" sz="1600" dirty="0">
                        <a:solidFill>
                          <a:schemeClr val="bg1"/>
                        </a:solidFill>
                      </a:endParaRPr>
                    </a:p>
                  </a:txBody>
                  <a:tcPr>
                    <a:solidFill>
                      <a:schemeClr val="tx2">
                        <a:lumMod val="60000"/>
                        <a:lumOff val="40000"/>
                      </a:schemeClr>
                    </a:solidFill>
                  </a:tcPr>
                </a:tc>
                <a:tc>
                  <a:txBody>
                    <a:bodyPr/>
                    <a:lstStyle/>
                    <a:p>
                      <a:pPr algn="ctr"/>
                      <a:r>
                        <a:rPr lang="pl-PL" sz="1600" dirty="0" smtClean="0">
                          <a:solidFill>
                            <a:schemeClr val="bg1"/>
                          </a:solidFill>
                        </a:rPr>
                        <a:t>381</a:t>
                      </a:r>
                    </a:p>
                    <a:p>
                      <a:pPr algn="ctr"/>
                      <a:r>
                        <a:rPr lang="pl-PL" sz="1600" dirty="0" smtClean="0">
                          <a:solidFill>
                            <a:schemeClr val="bg1"/>
                          </a:solidFill>
                        </a:rPr>
                        <a:t> kg/rok</a:t>
                      </a:r>
                      <a:endParaRPr lang="pl-PL" sz="1600" dirty="0">
                        <a:solidFill>
                          <a:schemeClr val="bg1"/>
                        </a:solidFill>
                      </a:endParaRPr>
                    </a:p>
                  </a:txBody>
                  <a:tcPr>
                    <a:solidFill>
                      <a:schemeClr val="tx2">
                        <a:lumMod val="60000"/>
                        <a:lumOff val="40000"/>
                      </a:schemeClr>
                    </a:solidFill>
                  </a:tcPr>
                </a:tc>
                <a:tc>
                  <a:txBody>
                    <a:bodyPr/>
                    <a:lstStyle/>
                    <a:p>
                      <a:pPr algn="ctr"/>
                      <a:r>
                        <a:rPr lang="pl-PL" sz="1600" dirty="0" smtClean="0">
                          <a:solidFill>
                            <a:schemeClr val="bg1"/>
                          </a:solidFill>
                        </a:rPr>
                        <a:t>326</a:t>
                      </a:r>
                    </a:p>
                    <a:p>
                      <a:pPr algn="ctr"/>
                      <a:r>
                        <a:rPr lang="pl-PL" sz="1600" dirty="0" smtClean="0">
                          <a:solidFill>
                            <a:schemeClr val="bg1"/>
                          </a:solidFill>
                        </a:rPr>
                        <a:t>Kg/rok </a:t>
                      </a:r>
                      <a:endParaRPr lang="pl-PL" sz="1600" dirty="0">
                        <a:solidFill>
                          <a:schemeClr val="bg1"/>
                        </a:solidFill>
                      </a:endParaRPr>
                    </a:p>
                  </a:txBody>
                  <a:tcPr>
                    <a:solidFill>
                      <a:schemeClr val="tx2">
                        <a:lumMod val="60000"/>
                        <a:lumOff val="40000"/>
                      </a:schemeClr>
                    </a:solidFill>
                  </a:tcPr>
                </a:tc>
              </a:tr>
            </a:tbl>
          </a:graphicData>
        </a:graphic>
      </p:graphicFrame>
      <p:sp>
        <p:nvSpPr>
          <p:cNvPr id="4" name="pole tekstowe 3"/>
          <p:cNvSpPr txBox="1"/>
          <p:nvPr/>
        </p:nvSpPr>
        <p:spPr>
          <a:xfrm>
            <a:off x="3491880" y="1479106"/>
            <a:ext cx="936104" cy="369332"/>
          </a:xfrm>
          <a:prstGeom prst="rect">
            <a:avLst/>
          </a:prstGeom>
          <a:noFill/>
        </p:spPr>
        <p:txBody>
          <a:bodyPr wrap="square" rtlCol="0">
            <a:spAutoFit/>
          </a:bodyPr>
          <a:lstStyle/>
          <a:p>
            <a:r>
              <a:rPr lang="pl-PL" dirty="0" smtClean="0"/>
              <a:t>265 </a:t>
            </a:r>
            <a:endParaRPr lang="pl-PL" dirty="0"/>
          </a:p>
        </p:txBody>
      </p:sp>
    </p:spTree>
    <p:extLst>
      <p:ext uri="{BB962C8B-B14F-4D97-AF65-F5344CB8AC3E}">
        <p14:creationId xmlns:p14="http://schemas.microsoft.com/office/powerpoint/2010/main" val="19024726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2000" dirty="0" smtClean="0"/>
              <a:t>KRZYWA produkcji odpadów komunalnych  w kg na 1 mieszkańca </a:t>
            </a:r>
            <a:endParaRPr lang="pl-PL" sz="20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139999224"/>
              </p:ext>
            </p:extLst>
          </p:nvPr>
        </p:nvGraphicFramePr>
        <p:xfrm>
          <a:off x="457200" y="1752600"/>
          <a:ext cx="8229600" cy="4373563"/>
        </p:xfrm>
        <a:graphic>
          <a:graphicData uri="http://schemas.openxmlformats.org/drawingml/2006/chart">
            <c:chart xmlns:c="http://schemas.openxmlformats.org/drawingml/2006/chart" xmlns:r="http://schemas.openxmlformats.org/officeDocument/2006/relationships" r:id="rId3"/>
          </a:graphicData>
        </a:graphic>
      </p:graphicFrame>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21</a:t>
            </a:fld>
            <a:endParaRPr lang="pl-PL"/>
          </a:p>
        </p:txBody>
      </p:sp>
    </p:spTree>
    <p:extLst>
      <p:ext uri="{BB962C8B-B14F-4D97-AF65-F5344CB8AC3E}">
        <p14:creationId xmlns:p14="http://schemas.microsoft.com/office/powerpoint/2010/main" val="162278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2960" y="365760"/>
            <a:ext cx="7520940" cy="686976"/>
          </a:xfrm>
        </p:spPr>
        <p:txBody>
          <a:bodyPr>
            <a:normAutofit fontScale="90000"/>
          </a:bodyPr>
          <a:lstStyle/>
          <a:p>
            <a:pPr algn="ctr"/>
            <a:r>
              <a:rPr lang="pl-PL" sz="2200" b="1" dirty="0" smtClean="0"/>
              <a:t>Poziomy </a:t>
            </a:r>
            <a:r>
              <a:rPr lang="pl-PL" sz="2200" b="1" dirty="0"/>
              <a:t>osiągnięte przez gminę Pniewy </a:t>
            </a:r>
            <a:br>
              <a:rPr lang="pl-PL" sz="2200" b="1" dirty="0"/>
            </a:br>
            <a:r>
              <a:rPr lang="pl-PL" sz="2200" b="1" dirty="0"/>
              <a:t>w latach sprawozdawczych </a:t>
            </a:r>
            <a:r>
              <a:rPr lang="pl-PL" sz="2200" b="1" dirty="0" smtClean="0"/>
              <a:t>od 2013 r.</a:t>
            </a:r>
            <a:r>
              <a:rPr lang="pl-PL" sz="2200" b="1" dirty="0"/>
              <a:t> </a:t>
            </a:r>
            <a:r>
              <a:rPr lang="pl-PL" sz="2200" b="1" dirty="0" smtClean="0"/>
              <a:t>do 2019 r.</a:t>
            </a:r>
            <a:endParaRPr lang="pl-PL" sz="2200" b="1" dirty="0"/>
          </a:p>
        </p:txBody>
      </p:sp>
      <p:sp>
        <p:nvSpPr>
          <p:cNvPr id="3" name="Symbol zastępczy zawartości 2"/>
          <p:cNvSpPr>
            <a:spLocks noGrp="1"/>
          </p:cNvSpPr>
          <p:nvPr>
            <p:ph idx="1"/>
          </p:nvPr>
        </p:nvSpPr>
        <p:spPr>
          <a:xfrm>
            <a:off x="822960" y="1196752"/>
            <a:ext cx="7520940" cy="5328592"/>
          </a:xfrm>
        </p:spPr>
        <p:txBody>
          <a:bodyPr>
            <a:normAutofit/>
          </a:bodyPr>
          <a:lstStyle/>
          <a:p>
            <a:pPr marL="114300" indent="0">
              <a:lnSpc>
                <a:spcPct val="115000"/>
              </a:lnSpc>
              <a:spcAft>
                <a:spcPts val="0"/>
              </a:spcAft>
              <a:buNone/>
            </a:pPr>
            <a:r>
              <a:rPr lang="pl-PL" sz="1600" cap="small" dirty="0">
                <a:latin typeface="Times New Roman"/>
                <a:ea typeface="Calibri"/>
                <a:cs typeface="Times New Roman"/>
              </a:rPr>
              <a:t>Ograniczenie masy odpadów komunalnych ulegających </a:t>
            </a:r>
            <a:r>
              <a:rPr lang="pl-PL" sz="1600" cap="small" dirty="0" smtClean="0">
                <a:latin typeface="Times New Roman"/>
                <a:ea typeface="Calibri"/>
                <a:cs typeface="Times New Roman"/>
              </a:rPr>
              <a:t>biodegradacji</a:t>
            </a:r>
          </a:p>
          <a:p>
            <a:pPr marL="114300" indent="0">
              <a:lnSpc>
                <a:spcPct val="115000"/>
              </a:lnSpc>
              <a:spcAft>
                <a:spcPts val="0"/>
              </a:spcAft>
              <a:buNone/>
            </a:pPr>
            <a:r>
              <a:rPr lang="pl-PL" sz="1600" cap="small" dirty="0" smtClean="0">
                <a:latin typeface="Times New Roman"/>
                <a:ea typeface="Calibri"/>
                <a:cs typeface="Times New Roman"/>
              </a:rPr>
              <a:t>przekazanych </a:t>
            </a:r>
            <a:r>
              <a:rPr lang="pl-PL" sz="1600" cap="small" dirty="0">
                <a:latin typeface="Times New Roman"/>
                <a:ea typeface="Calibri"/>
                <a:cs typeface="Times New Roman"/>
              </a:rPr>
              <a:t>do </a:t>
            </a:r>
            <a:r>
              <a:rPr lang="pl-PL" sz="1600" cap="small" dirty="0" smtClean="0">
                <a:latin typeface="Times New Roman"/>
                <a:ea typeface="Calibri"/>
                <a:cs typeface="Times New Roman"/>
              </a:rPr>
              <a:t>składowania:</a:t>
            </a:r>
          </a:p>
          <a:p>
            <a:pPr marL="114300" indent="0">
              <a:lnSpc>
                <a:spcPct val="115000"/>
              </a:lnSpc>
              <a:spcAft>
                <a:spcPts val="0"/>
              </a:spcAft>
              <a:buNone/>
            </a:pPr>
            <a:endParaRPr lang="pl-PL" sz="1600" cap="small" dirty="0">
              <a:latin typeface="Times New Roman"/>
              <a:ea typeface="Calibri"/>
              <a:cs typeface="Times New Roman"/>
            </a:endParaRPr>
          </a:p>
          <a:p>
            <a:pPr marL="114300" indent="0">
              <a:lnSpc>
                <a:spcPct val="115000"/>
              </a:lnSpc>
              <a:spcAft>
                <a:spcPts val="0"/>
              </a:spcAft>
              <a:buNone/>
            </a:pPr>
            <a:endParaRPr lang="pl-PL" sz="1600" cap="small" dirty="0" smtClean="0">
              <a:latin typeface="Times New Roman"/>
              <a:ea typeface="Calibri"/>
              <a:cs typeface="Times New Roman"/>
            </a:endParaRPr>
          </a:p>
          <a:p>
            <a:pPr algn="ctr">
              <a:lnSpc>
                <a:spcPct val="115000"/>
              </a:lnSpc>
              <a:spcAft>
                <a:spcPts val="0"/>
              </a:spcAft>
            </a:pPr>
            <a:endParaRPr lang="pl-PL" cap="small" dirty="0">
              <a:latin typeface="Times New Roman"/>
              <a:ea typeface="Calibri"/>
              <a:cs typeface="Times New Roman"/>
            </a:endParaRPr>
          </a:p>
          <a:p>
            <a:pPr algn="ctr">
              <a:lnSpc>
                <a:spcPct val="115000"/>
              </a:lnSpc>
              <a:spcAft>
                <a:spcPts val="0"/>
              </a:spcAft>
            </a:pPr>
            <a:endParaRPr lang="pl-PL" cap="small" dirty="0" smtClean="0">
              <a:latin typeface="Times New Roman"/>
              <a:ea typeface="Calibri"/>
              <a:cs typeface="Times New Roman"/>
            </a:endParaRPr>
          </a:p>
          <a:p>
            <a:pPr algn="ctr">
              <a:lnSpc>
                <a:spcPct val="115000"/>
              </a:lnSpc>
              <a:spcAft>
                <a:spcPts val="0"/>
              </a:spcAft>
            </a:pPr>
            <a:endParaRPr lang="pl-PL" cap="small" dirty="0">
              <a:latin typeface="Times New Roman"/>
              <a:ea typeface="Calibri"/>
              <a:cs typeface="Times New Roman"/>
            </a:endParaRPr>
          </a:p>
          <a:p>
            <a:pPr algn="ctr">
              <a:lnSpc>
                <a:spcPct val="115000"/>
              </a:lnSpc>
              <a:spcAft>
                <a:spcPts val="0"/>
              </a:spcAft>
            </a:pPr>
            <a:endParaRPr lang="pl-PL" cap="small" dirty="0" smtClean="0">
              <a:latin typeface="Times New Roman"/>
              <a:ea typeface="Calibri"/>
              <a:cs typeface="Times New Roman"/>
            </a:endParaRPr>
          </a:p>
          <a:p>
            <a:pPr algn="ctr">
              <a:lnSpc>
                <a:spcPct val="115000"/>
              </a:lnSpc>
              <a:spcAft>
                <a:spcPts val="0"/>
              </a:spcAft>
            </a:pPr>
            <a:endParaRPr lang="pl-PL" cap="small" dirty="0">
              <a:latin typeface="Times New Roman"/>
              <a:ea typeface="Calibri"/>
              <a:cs typeface="Times New Roman"/>
            </a:endParaRPr>
          </a:p>
          <a:p>
            <a:pPr algn="ctr">
              <a:lnSpc>
                <a:spcPct val="115000"/>
              </a:lnSpc>
              <a:spcAft>
                <a:spcPts val="0"/>
              </a:spcAft>
            </a:pPr>
            <a:endParaRPr lang="pl-PL" cap="small" dirty="0" smtClean="0">
              <a:latin typeface="Times New Roman"/>
              <a:ea typeface="Calibri"/>
              <a:cs typeface="Times New Roman"/>
            </a:endParaRPr>
          </a:p>
          <a:p>
            <a:pPr algn="ctr">
              <a:lnSpc>
                <a:spcPct val="115000"/>
              </a:lnSpc>
              <a:spcAft>
                <a:spcPts val="0"/>
              </a:spcAft>
            </a:pPr>
            <a:endParaRPr lang="pl-PL" cap="small" dirty="0">
              <a:latin typeface="Times New Roman"/>
              <a:ea typeface="Calibri"/>
              <a:cs typeface="Times New Roman"/>
            </a:endParaRPr>
          </a:p>
          <a:p>
            <a:pPr marL="114300" indent="0" algn="ctr">
              <a:lnSpc>
                <a:spcPct val="115000"/>
              </a:lnSpc>
              <a:spcAft>
                <a:spcPts val="0"/>
              </a:spcAft>
              <a:buNone/>
            </a:pPr>
            <a:endParaRPr lang="pl-PL" cap="small" dirty="0" smtClean="0">
              <a:latin typeface="Times New Roman"/>
              <a:ea typeface="Calibri"/>
              <a:cs typeface="Times New Roman"/>
            </a:endParaRPr>
          </a:p>
          <a:p>
            <a:pPr algn="ctr">
              <a:lnSpc>
                <a:spcPct val="115000"/>
              </a:lnSpc>
              <a:spcAft>
                <a:spcPts val="0"/>
              </a:spcAft>
            </a:pPr>
            <a:endParaRPr lang="pl-PL" cap="small" dirty="0" smtClean="0">
              <a:latin typeface="Times New Roman"/>
              <a:ea typeface="Calibri"/>
              <a:cs typeface="Times New Roman"/>
            </a:endParaRPr>
          </a:p>
          <a:p>
            <a:pPr marL="0" lvl="0" indent="0" algn="just">
              <a:lnSpc>
                <a:spcPct val="115000"/>
              </a:lnSpc>
              <a:spcAft>
                <a:spcPts val="1000"/>
              </a:spcAft>
            </a:pPr>
            <a:endParaRPr lang="pl-PL" sz="1400" dirty="0" smtClean="0">
              <a:solidFill>
                <a:srgbClr val="000000"/>
              </a:solidFill>
              <a:latin typeface="Times New Roman"/>
              <a:ea typeface="Calibri"/>
              <a:cs typeface="Times New Roman"/>
            </a:endParaRPr>
          </a:p>
          <a:p>
            <a:pPr>
              <a:lnSpc>
                <a:spcPct val="115000"/>
              </a:lnSpc>
              <a:spcAft>
                <a:spcPts val="0"/>
              </a:spcAft>
            </a:pPr>
            <a:endParaRPr lang="pl-PL" cap="small" dirty="0" smtClean="0">
              <a:latin typeface="Times New Roman"/>
              <a:ea typeface="Calibri"/>
              <a:cs typeface="Times New Roman"/>
            </a:endParaRPr>
          </a:p>
          <a:p>
            <a:pPr algn="ctr">
              <a:lnSpc>
                <a:spcPct val="115000"/>
              </a:lnSpc>
              <a:spcAft>
                <a:spcPts val="0"/>
              </a:spcAft>
            </a:pPr>
            <a:endParaRPr lang="pl-PL" sz="1400" dirty="0">
              <a:latin typeface="Calibri"/>
              <a:ea typeface="Calibri"/>
              <a:cs typeface="Times New Roman"/>
            </a:endParaRPr>
          </a:p>
          <a:p>
            <a:pPr marL="0" lvl="0" indent="0">
              <a:spcBef>
                <a:spcPts val="0"/>
              </a:spcBef>
              <a:buNone/>
            </a:pPr>
            <a:endParaRPr lang="pl-PL" b="0" dirty="0">
              <a:solidFill>
                <a:srgbClr val="FFFFFF"/>
              </a:solidFill>
              <a:latin typeface="Arial Narrow"/>
            </a:endParaRPr>
          </a:p>
          <a:p>
            <a:endParaRPr lang="pl-PL" dirty="0"/>
          </a:p>
        </p:txBody>
      </p:sp>
      <p:sp>
        <p:nvSpPr>
          <p:cNvPr id="6" name="Symbol zastępczy numeru slajdu 5"/>
          <p:cNvSpPr>
            <a:spLocks noGrp="1"/>
          </p:cNvSpPr>
          <p:nvPr>
            <p:ph type="sldNum" sz="quarter" idx="12"/>
          </p:nvPr>
        </p:nvSpPr>
        <p:spPr/>
        <p:txBody>
          <a:bodyPr>
            <a:normAutofit/>
          </a:bodyPr>
          <a:lstStyle/>
          <a:p>
            <a:fld id="{80CBED3D-F8F8-45FD-AD52-26F713017ECD}" type="slidenum">
              <a:rPr lang="pl-PL" smtClean="0"/>
              <a:t>22</a:t>
            </a:fld>
            <a:endParaRPr lang="pl-PL"/>
          </a:p>
        </p:txBody>
      </p:sp>
      <p:graphicFrame>
        <p:nvGraphicFramePr>
          <p:cNvPr id="7" name="Tabela 6"/>
          <p:cNvGraphicFramePr>
            <a:graphicFrameLocks noGrp="1"/>
          </p:cNvGraphicFramePr>
          <p:nvPr>
            <p:extLst>
              <p:ext uri="{D42A27DB-BD31-4B8C-83A1-F6EECF244321}">
                <p14:modId xmlns:p14="http://schemas.microsoft.com/office/powerpoint/2010/main" val="2073188987"/>
              </p:ext>
            </p:extLst>
          </p:nvPr>
        </p:nvGraphicFramePr>
        <p:xfrm>
          <a:off x="1043608" y="2204864"/>
          <a:ext cx="7776864" cy="3309656"/>
        </p:xfrm>
        <a:graphic>
          <a:graphicData uri="http://schemas.openxmlformats.org/drawingml/2006/table">
            <a:tbl>
              <a:tblPr firstRow="1" firstCol="1" bandRow="1"/>
              <a:tblGrid>
                <a:gridCol w="1592122"/>
                <a:gridCol w="767118"/>
                <a:gridCol w="767118"/>
                <a:gridCol w="767118"/>
                <a:gridCol w="690298"/>
                <a:gridCol w="690298"/>
                <a:gridCol w="888726"/>
                <a:gridCol w="746229"/>
                <a:gridCol w="867837"/>
              </a:tblGrid>
              <a:tr h="389958">
                <a:tc>
                  <a:txBody>
                    <a:bodyPr/>
                    <a:lstStyle/>
                    <a:p>
                      <a:pPr algn="just">
                        <a:lnSpc>
                          <a:spcPct val="115000"/>
                        </a:lnSpc>
                        <a:spcAft>
                          <a:spcPts val="0"/>
                        </a:spcAft>
                      </a:pPr>
                      <a:r>
                        <a:rPr lang="pl-PL" sz="1100" kern="1200" dirty="0">
                          <a:solidFill>
                            <a:srgbClr val="000000"/>
                          </a:solidFill>
                          <a:effectLst/>
                          <a:latin typeface="Times New Roman"/>
                          <a:ea typeface="Calibri"/>
                          <a:cs typeface="Times New Roman"/>
                        </a:rPr>
                        <a:t> </a:t>
                      </a:r>
                      <a:endParaRPr lang="pl-PL" sz="1000" dirty="0">
                        <a:effectLst/>
                        <a:latin typeface="Calibri"/>
                        <a:ea typeface="Calibri"/>
                        <a:cs typeface="Times New Roman"/>
                      </a:endParaRPr>
                    </a:p>
                  </a:txBody>
                  <a:tcPr marL="65326" marR="65326" marT="907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15000"/>
                        </a:lnSpc>
                        <a:spcAft>
                          <a:spcPts val="0"/>
                        </a:spcAft>
                      </a:pPr>
                      <a:r>
                        <a:rPr lang="pl-PL" sz="1100" b="1" kern="1200" dirty="0">
                          <a:solidFill>
                            <a:srgbClr val="000000"/>
                          </a:solidFill>
                          <a:effectLst/>
                          <a:latin typeface="Times New Roman"/>
                          <a:ea typeface="Calibri"/>
                          <a:cs typeface="Times New Roman"/>
                        </a:rPr>
                        <a:t>Poziom ograniczenia masy odpadów komunalnych ulegających biodegradacji przekazywanych </a:t>
                      </a:r>
                      <a:endParaRPr lang="pl-PL" sz="1000" dirty="0">
                        <a:effectLst/>
                        <a:latin typeface="Calibri"/>
                        <a:ea typeface="Calibri"/>
                        <a:cs typeface="Times New Roman"/>
                      </a:endParaRPr>
                    </a:p>
                    <a:p>
                      <a:pPr algn="ctr">
                        <a:lnSpc>
                          <a:spcPct val="115000"/>
                        </a:lnSpc>
                        <a:spcAft>
                          <a:spcPts val="0"/>
                        </a:spcAft>
                      </a:pPr>
                      <a:r>
                        <a:rPr lang="pl-PL" sz="1100" b="1" kern="1200" dirty="0">
                          <a:solidFill>
                            <a:srgbClr val="000000"/>
                          </a:solidFill>
                          <a:effectLst/>
                          <a:latin typeface="Times New Roman"/>
                          <a:ea typeface="Calibri"/>
                          <a:cs typeface="Times New Roman"/>
                        </a:rPr>
                        <a:t>do składowania w stosunku do masy tych odpadów wytworzonych w 1995 r.</a:t>
                      </a:r>
                      <a:r>
                        <a:rPr lang="pl-PL" sz="1100" kern="1200" dirty="0">
                          <a:solidFill>
                            <a:srgbClr val="000000"/>
                          </a:solidFill>
                          <a:effectLst/>
                          <a:latin typeface="Times New Roman"/>
                          <a:ea typeface="Calibri"/>
                          <a:cs typeface="Times New Roman"/>
                        </a:rPr>
                        <a:t> </a:t>
                      </a:r>
                      <a:r>
                        <a:rPr lang="pl-PL" sz="1100" b="1" kern="1200" dirty="0" smtClean="0">
                          <a:solidFill>
                            <a:srgbClr val="000000"/>
                          </a:solidFill>
                          <a:effectLst/>
                          <a:latin typeface="Times New Roman"/>
                          <a:ea typeface="Calibri"/>
                          <a:cs typeface="Times New Roman"/>
                        </a:rPr>
                        <a:t> [%] </a:t>
                      </a:r>
                      <a:endParaRPr lang="pl-PL" sz="1000" b="1" dirty="0">
                        <a:effectLst/>
                        <a:latin typeface="Calibri"/>
                        <a:ea typeface="Calibri"/>
                        <a:cs typeface="Times New Roman"/>
                      </a:endParaRPr>
                    </a:p>
                  </a:txBody>
                  <a:tcPr marL="65326" marR="65326" marT="907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lgn="ctr">
                        <a:lnSpc>
                          <a:spcPct val="115000"/>
                        </a:lnSpc>
                        <a:spcAft>
                          <a:spcPts val="0"/>
                        </a:spcAft>
                      </a:pPr>
                      <a:endParaRPr lang="pl-PL" sz="1000" dirty="0">
                        <a:effectLst/>
                        <a:latin typeface="Calibri"/>
                        <a:ea typeface="Calibri"/>
                        <a:cs typeface="Times New Roman"/>
                      </a:endParaRPr>
                    </a:p>
                  </a:txBody>
                  <a:tcPr marL="65326" marR="65326" marT="907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993">
                <a:tc rowSpan="2">
                  <a:txBody>
                    <a:bodyPr/>
                    <a:lstStyle/>
                    <a:p>
                      <a:pPr>
                        <a:lnSpc>
                          <a:spcPct val="115000"/>
                        </a:lnSpc>
                        <a:spcAft>
                          <a:spcPts val="0"/>
                        </a:spcAft>
                      </a:pPr>
                      <a:r>
                        <a:rPr lang="pl-PL" sz="1100" kern="1200" dirty="0">
                          <a:solidFill>
                            <a:srgbClr val="000000"/>
                          </a:solidFill>
                          <a:effectLst/>
                          <a:latin typeface="Times New Roman"/>
                          <a:ea typeface="Calibri"/>
                          <a:cs typeface="Times New Roman"/>
                        </a:rPr>
                        <a:t>Dopuszczalny poziom masy odpadów komunalnych ulegających biodegradacji przekazywanych </a:t>
                      </a:r>
                      <a:br>
                        <a:rPr lang="pl-PL" sz="1100" kern="1200" dirty="0">
                          <a:solidFill>
                            <a:srgbClr val="000000"/>
                          </a:solidFill>
                          <a:effectLst/>
                          <a:latin typeface="Times New Roman"/>
                          <a:ea typeface="Calibri"/>
                          <a:cs typeface="Times New Roman"/>
                        </a:rPr>
                      </a:br>
                      <a:r>
                        <a:rPr lang="pl-PL" sz="1100" kern="1200" dirty="0">
                          <a:solidFill>
                            <a:srgbClr val="000000"/>
                          </a:solidFill>
                          <a:effectLst/>
                          <a:latin typeface="Times New Roman"/>
                          <a:ea typeface="Calibri"/>
                          <a:cs typeface="Times New Roman"/>
                        </a:rPr>
                        <a:t>do składowania </a:t>
                      </a:r>
                      <a:br>
                        <a:rPr lang="pl-PL" sz="1100" kern="1200" dirty="0">
                          <a:solidFill>
                            <a:srgbClr val="000000"/>
                          </a:solidFill>
                          <a:effectLst/>
                          <a:latin typeface="Times New Roman"/>
                          <a:ea typeface="Calibri"/>
                          <a:cs typeface="Times New Roman"/>
                        </a:rPr>
                      </a:br>
                      <a:r>
                        <a:rPr lang="pl-PL" sz="1100" kern="1200" dirty="0">
                          <a:solidFill>
                            <a:srgbClr val="000000"/>
                          </a:solidFill>
                          <a:effectLst/>
                          <a:latin typeface="Times New Roman"/>
                          <a:ea typeface="Calibri"/>
                          <a:cs typeface="Times New Roman"/>
                        </a:rPr>
                        <a:t>w stosunku do masy tych odpadów wytworzonych </a:t>
                      </a:r>
                      <a:br>
                        <a:rPr lang="pl-PL" sz="1100" kern="1200" dirty="0">
                          <a:solidFill>
                            <a:srgbClr val="000000"/>
                          </a:solidFill>
                          <a:effectLst/>
                          <a:latin typeface="Times New Roman"/>
                          <a:ea typeface="Calibri"/>
                          <a:cs typeface="Times New Roman"/>
                        </a:rPr>
                      </a:br>
                      <a:r>
                        <a:rPr lang="pl-PL" sz="1100" kern="1200" dirty="0">
                          <a:solidFill>
                            <a:srgbClr val="000000"/>
                          </a:solidFill>
                          <a:effectLst/>
                          <a:latin typeface="Times New Roman"/>
                          <a:ea typeface="Calibri"/>
                          <a:cs typeface="Times New Roman"/>
                        </a:rPr>
                        <a:t>w 1995 r. </a:t>
                      </a:r>
                      <a:endParaRPr lang="pl-PL" sz="1100" dirty="0">
                        <a:effectLst/>
                        <a:latin typeface="Calibri"/>
                        <a:ea typeface="Calibri"/>
                        <a:cs typeface="Times New Roman"/>
                      </a:endParaRPr>
                    </a:p>
                    <a:p>
                      <a:pPr>
                        <a:lnSpc>
                          <a:spcPct val="115000"/>
                        </a:lnSpc>
                        <a:spcAft>
                          <a:spcPts val="0"/>
                        </a:spcAft>
                      </a:pPr>
                      <a:r>
                        <a:rPr lang="pl-PL" sz="1100" b="1" kern="1200" dirty="0">
                          <a:solidFill>
                            <a:srgbClr val="000000"/>
                          </a:solidFill>
                          <a:effectLst/>
                          <a:latin typeface="Times New Roman"/>
                          <a:ea typeface="Calibri"/>
                          <a:cs typeface="Times New Roman"/>
                        </a:rPr>
                        <a:t>(nie więcej niż %)</a:t>
                      </a:r>
                      <a:endParaRPr lang="pl-PL" sz="1100" dirty="0">
                        <a:effectLst/>
                        <a:latin typeface="Calibri"/>
                        <a:ea typeface="Calibri"/>
                        <a:cs typeface="Times New Roman"/>
                      </a:endParaRPr>
                    </a:p>
                  </a:txBody>
                  <a:tcPr marL="65326" marR="65326" marT="907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pl-PL" sz="1000" b="1" kern="1200" dirty="0">
                          <a:solidFill>
                            <a:srgbClr val="000000"/>
                          </a:solidFill>
                          <a:effectLst/>
                          <a:latin typeface="Times New Roman"/>
                          <a:ea typeface="Calibri"/>
                          <a:cs typeface="Times New Roman"/>
                        </a:rPr>
                        <a:t>2012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2013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2014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2015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2016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2017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2018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dirty="0" smtClean="0">
                          <a:effectLst/>
                          <a:latin typeface="Calibri"/>
                          <a:ea typeface="Calibri"/>
                          <a:cs typeface="Times New Roman"/>
                        </a:rPr>
                        <a:t>   </a:t>
                      </a:r>
                    </a:p>
                    <a:p>
                      <a:pPr algn="ctr">
                        <a:lnSpc>
                          <a:spcPct val="115000"/>
                        </a:lnSpc>
                        <a:spcAft>
                          <a:spcPts val="0"/>
                        </a:spcAft>
                      </a:pPr>
                      <a:r>
                        <a:rPr lang="pl-PL" sz="1000" b="1" dirty="0" smtClean="0">
                          <a:effectLst/>
                          <a:latin typeface="Calibri"/>
                          <a:ea typeface="Calibri"/>
                          <a:cs typeface="Times New Roman"/>
                        </a:rPr>
                        <a:t>2019r</a:t>
                      </a:r>
                    </a:p>
                    <a:p>
                      <a:pPr algn="ctr">
                        <a:lnSpc>
                          <a:spcPct val="115000"/>
                        </a:lnSpc>
                        <a:spcAft>
                          <a:spcPts val="0"/>
                        </a:spcAft>
                      </a:pPr>
                      <a:r>
                        <a:rPr lang="pl-PL" sz="1000" b="1" dirty="0" smtClean="0">
                          <a:effectLst/>
                          <a:latin typeface="Calibri"/>
                          <a:ea typeface="Calibri"/>
                          <a:cs typeface="Times New Roman"/>
                        </a:rPr>
                        <a:t> </a:t>
                      </a:r>
                      <a:endParaRPr lang="pl-PL" sz="1000" b="1"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r>
              <a:tr h="798694">
                <a:tc vMerge="1">
                  <a:txBody>
                    <a:bodyPr/>
                    <a:lstStyle/>
                    <a:p>
                      <a:endParaRPr lang="pl-PL"/>
                    </a:p>
                  </a:txBody>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75%</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50%</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50%</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50%</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45%</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45%</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40%</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dirty="0" smtClean="0">
                          <a:effectLst/>
                          <a:latin typeface="Calibri"/>
                          <a:ea typeface="Calibri"/>
                          <a:cs typeface="Times New Roman"/>
                        </a:rPr>
                        <a:t>35 %</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4957">
                <a:tc>
                  <a:txBody>
                    <a:bodyPr/>
                    <a:lstStyle/>
                    <a:p>
                      <a:pPr>
                        <a:lnSpc>
                          <a:spcPct val="115000"/>
                        </a:lnSpc>
                        <a:spcAft>
                          <a:spcPts val="0"/>
                        </a:spcAft>
                      </a:pPr>
                      <a:r>
                        <a:rPr lang="pl-PL" sz="1100" b="1" dirty="0" smtClean="0">
                          <a:effectLst/>
                          <a:latin typeface="Times New Roman"/>
                          <a:ea typeface="Times New Roman"/>
                          <a:cs typeface="Times New Roman"/>
                        </a:rPr>
                        <a:t>Gmina </a:t>
                      </a:r>
                      <a:r>
                        <a:rPr lang="pl-PL" sz="1100" b="1" dirty="0">
                          <a:effectLst/>
                          <a:latin typeface="Times New Roman"/>
                          <a:ea typeface="Times New Roman"/>
                          <a:cs typeface="Times New Roman"/>
                        </a:rPr>
                        <a:t>Pniewy uzyskała odpowiednio:</a:t>
                      </a:r>
                      <a:endParaRPr lang="pl-PL"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b="1" kern="1200">
                          <a:solidFill>
                            <a:srgbClr val="000000"/>
                          </a:solidFill>
                          <a:effectLst/>
                          <a:latin typeface="Times New Roman"/>
                          <a:ea typeface="Calibri"/>
                          <a:cs typeface="Times New Roman"/>
                        </a:rPr>
                        <a:t> </a:t>
                      </a:r>
                      <a:endParaRPr lang="pl-PL" sz="100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a:solidFill>
                            <a:srgbClr val="000000"/>
                          </a:solidFill>
                          <a:effectLst/>
                          <a:latin typeface="Times New Roman"/>
                          <a:ea typeface="Calibri"/>
                          <a:cs typeface="Times New Roman"/>
                        </a:rPr>
                        <a:t>14,76%</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a:solidFill>
                            <a:srgbClr val="000000"/>
                          </a:solidFill>
                          <a:effectLst/>
                          <a:latin typeface="Times New Roman"/>
                          <a:ea typeface="Calibri"/>
                          <a:cs typeface="Times New Roman"/>
                        </a:rPr>
                        <a:t>27,6%</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a:solidFill>
                            <a:srgbClr val="000000"/>
                          </a:solidFill>
                          <a:effectLst/>
                          <a:latin typeface="Times New Roman"/>
                          <a:ea typeface="Calibri"/>
                          <a:cs typeface="Times New Roman"/>
                        </a:rPr>
                        <a:t>0,0%</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a:solidFill>
                            <a:srgbClr val="000000"/>
                          </a:solidFill>
                          <a:effectLst/>
                          <a:latin typeface="Times New Roman"/>
                          <a:ea typeface="Calibri"/>
                          <a:cs typeface="Times New Roman"/>
                        </a:rPr>
                        <a:t>12,4%</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smtClean="0">
                          <a:solidFill>
                            <a:srgbClr val="000000"/>
                          </a:solidFill>
                          <a:effectLst/>
                          <a:latin typeface="Times New Roman"/>
                          <a:ea typeface="Calibri"/>
                          <a:cs typeface="Times New Roman"/>
                        </a:rPr>
                        <a:t>15,21 %</a:t>
                      </a:r>
                      <a:r>
                        <a:rPr lang="pl-PL" sz="1200" kern="1200" dirty="0">
                          <a:solidFill>
                            <a:srgbClr val="000000"/>
                          </a:solidFill>
                          <a:effectLst/>
                          <a:latin typeface="Times New Roman"/>
                          <a:ea typeface="Calibri"/>
                          <a:cs typeface="Times New Roman"/>
                        </a:rPr>
                        <a:t> </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smtClean="0">
                          <a:solidFill>
                            <a:srgbClr val="000000"/>
                          </a:solidFill>
                          <a:effectLst/>
                          <a:latin typeface="Times New Roman"/>
                          <a:ea typeface="Calibri"/>
                          <a:cs typeface="Times New Roman"/>
                        </a:rPr>
                        <a:t>10,48 %</a:t>
                      </a:r>
                      <a:r>
                        <a:rPr lang="pl-PL" sz="1200" b="1" kern="1200" dirty="0">
                          <a:solidFill>
                            <a:srgbClr val="000000"/>
                          </a:solidFill>
                          <a:effectLst/>
                          <a:latin typeface="Times New Roman"/>
                          <a:ea typeface="Calibri"/>
                          <a:cs typeface="Times New Roman"/>
                        </a:rPr>
                        <a:t> </a:t>
                      </a:r>
                      <a:endParaRPr lang="pl-PL" sz="1200" b="1"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effectLst/>
                          <a:latin typeface="Calibri"/>
                          <a:ea typeface="Calibri"/>
                          <a:cs typeface="Times New Roman"/>
                        </a:rPr>
                        <a:t>10,40%</a:t>
                      </a:r>
                      <a:endParaRPr lang="pl-PL" sz="1200" b="1"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228783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2200" b="1" dirty="0">
                <a:solidFill>
                  <a:schemeClr val="tx2"/>
                </a:solidFill>
              </a:rPr>
              <a:t>Poziomy osiągnięte przez gminę Pniewy </a:t>
            </a:r>
            <a:r>
              <a:rPr lang="pl-PL" sz="2200" b="1" dirty="0" smtClean="0">
                <a:solidFill>
                  <a:schemeClr val="tx2"/>
                </a:solidFill>
              </a:rPr>
              <a:t>w </a:t>
            </a:r>
            <a:r>
              <a:rPr lang="pl-PL" sz="2200" b="1" dirty="0">
                <a:solidFill>
                  <a:schemeClr val="tx2"/>
                </a:solidFill>
              </a:rPr>
              <a:t>latach sprawozdawczych od 2013 r. do </a:t>
            </a:r>
            <a:r>
              <a:rPr lang="pl-PL" sz="2200" b="1" dirty="0" smtClean="0">
                <a:solidFill>
                  <a:schemeClr val="tx2"/>
                </a:solidFill>
              </a:rPr>
              <a:t>2019 </a:t>
            </a:r>
            <a:r>
              <a:rPr lang="pl-PL" sz="2200" b="1" dirty="0">
                <a:solidFill>
                  <a:schemeClr val="tx2"/>
                </a:solidFill>
              </a:rPr>
              <a:t>r</a:t>
            </a:r>
            <a:r>
              <a:rPr lang="pl-PL" sz="2200" b="1" dirty="0" smtClean="0">
                <a:solidFill>
                  <a:schemeClr val="tx2"/>
                </a:solidFill>
              </a:rPr>
              <a:t>. C.D.</a:t>
            </a:r>
            <a:r>
              <a:rPr lang="pl-PL" sz="2200" b="1" dirty="0" smtClean="0">
                <a:solidFill>
                  <a:srgbClr val="000000"/>
                </a:solidFill>
              </a:rPr>
              <a:t/>
            </a:r>
            <a:br>
              <a:rPr lang="pl-PL" sz="2200" b="1" dirty="0" smtClean="0">
                <a:solidFill>
                  <a:srgbClr val="000000"/>
                </a:solidFill>
              </a:rPr>
            </a:br>
            <a:endParaRPr lang="pl-PL" dirty="0"/>
          </a:p>
        </p:txBody>
      </p:sp>
      <p:sp>
        <p:nvSpPr>
          <p:cNvPr id="3" name="Symbol zastępczy zawartości 2"/>
          <p:cNvSpPr>
            <a:spLocks noGrp="1"/>
          </p:cNvSpPr>
          <p:nvPr>
            <p:ph idx="1"/>
          </p:nvPr>
        </p:nvSpPr>
        <p:spPr>
          <a:xfrm>
            <a:off x="822960" y="1100628"/>
            <a:ext cx="7520940" cy="5208692"/>
          </a:xfrm>
        </p:spPr>
        <p:txBody>
          <a:bodyPr/>
          <a:lstStyle/>
          <a:p>
            <a:pPr>
              <a:lnSpc>
                <a:spcPct val="115000"/>
              </a:lnSpc>
              <a:spcAft>
                <a:spcPts val="1000"/>
              </a:spcAft>
            </a:pPr>
            <a:endParaRPr lang="pl-PL" sz="1600" cap="small" dirty="0" smtClean="0">
              <a:latin typeface="Times New Roman"/>
              <a:ea typeface="Calibri"/>
              <a:cs typeface="Times New Roman"/>
            </a:endParaRPr>
          </a:p>
          <a:p>
            <a:pPr>
              <a:lnSpc>
                <a:spcPct val="115000"/>
              </a:lnSpc>
              <a:spcAft>
                <a:spcPts val="1000"/>
              </a:spcAft>
            </a:pPr>
            <a:r>
              <a:rPr lang="pl-PL" sz="1600" cap="small" dirty="0" smtClean="0">
                <a:latin typeface="Times New Roman"/>
                <a:ea typeface="Calibri"/>
                <a:cs typeface="Times New Roman"/>
              </a:rPr>
              <a:t>Poziom </a:t>
            </a:r>
            <a:r>
              <a:rPr lang="pl-PL" sz="1600" cap="small" dirty="0">
                <a:latin typeface="Times New Roman"/>
                <a:ea typeface="Calibri"/>
                <a:cs typeface="Times New Roman"/>
              </a:rPr>
              <a:t>recyklingu, przygotowania do ponownego użycia i odzysku </a:t>
            </a:r>
            <a:r>
              <a:rPr lang="pl-PL" sz="1600" cap="small" dirty="0" smtClean="0">
                <a:latin typeface="Times New Roman"/>
                <a:ea typeface="Calibri"/>
                <a:cs typeface="Times New Roman"/>
              </a:rPr>
              <a:t>innym metodami </a:t>
            </a:r>
            <a:r>
              <a:rPr lang="pl-PL" sz="1600" cap="small" dirty="0">
                <a:latin typeface="Times New Roman"/>
                <a:ea typeface="Calibri"/>
                <a:cs typeface="Times New Roman"/>
              </a:rPr>
              <a:t>niektórych frakcji odpadów </a:t>
            </a:r>
            <a:r>
              <a:rPr lang="pl-PL" sz="1600" cap="small" dirty="0" smtClean="0">
                <a:latin typeface="Times New Roman"/>
                <a:ea typeface="Calibri"/>
                <a:cs typeface="Times New Roman"/>
              </a:rPr>
              <a:t>komunalnych:</a:t>
            </a:r>
            <a:endParaRPr lang="pl-PL" sz="1600" dirty="0">
              <a:latin typeface="Calibri"/>
              <a:ea typeface="Calibri"/>
              <a:cs typeface="Times New Roman"/>
            </a:endParaRPr>
          </a:p>
          <a:p>
            <a:pPr lvl="0">
              <a:lnSpc>
                <a:spcPct val="115000"/>
              </a:lnSpc>
              <a:spcBef>
                <a:spcPts val="0"/>
              </a:spcBef>
              <a:buFont typeface="Symbol"/>
              <a:buChar char=""/>
            </a:pPr>
            <a:r>
              <a:rPr lang="pl-PL" sz="1600" dirty="0" smtClean="0">
                <a:latin typeface="Times New Roman"/>
                <a:ea typeface="Calibri"/>
                <a:cs typeface="Times New Roman"/>
              </a:rPr>
              <a:t>papier</a:t>
            </a:r>
            <a:r>
              <a:rPr lang="pl-PL" sz="1600" dirty="0">
                <a:latin typeface="Times New Roman"/>
                <a:ea typeface="Calibri"/>
                <a:cs typeface="Times New Roman"/>
              </a:rPr>
              <a:t>, metal, tworzywa sztuczne, </a:t>
            </a:r>
            <a:r>
              <a:rPr lang="pl-PL" sz="1600" dirty="0" smtClean="0">
                <a:latin typeface="Times New Roman"/>
                <a:ea typeface="Calibri"/>
                <a:cs typeface="Times New Roman"/>
              </a:rPr>
              <a:t>szkło,</a:t>
            </a:r>
          </a:p>
          <a:p>
            <a:pPr marL="114300" lvl="0" indent="0">
              <a:lnSpc>
                <a:spcPct val="115000"/>
              </a:lnSpc>
              <a:spcBef>
                <a:spcPts val="0"/>
              </a:spcBef>
              <a:buNone/>
            </a:pPr>
            <a:endParaRPr lang="pl-PL" sz="1600" dirty="0">
              <a:latin typeface="Times New Roman"/>
              <a:ea typeface="Calibri"/>
              <a:cs typeface="Times New Roman"/>
            </a:endParaRPr>
          </a:p>
          <a:p>
            <a:pPr lvl="0">
              <a:lnSpc>
                <a:spcPct val="115000"/>
              </a:lnSpc>
              <a:spcBef>
                <a:spcPts val="0"/>
              </a:spcBef>
              <a:buFont typeface="Symbol"/>
              <a:buChar char=""/>
            </a:pPr>
            <a:endParaRPr lang="pl-PL" sz="1600" dirty="0" smtClean="0">
              <a:latin typeface="Times New Roman"/>
              <a:ea typeface="Calibri"/>
              <a:cs typeface="Times New Roman"/>
            </a:endParaRPr>
          </a:p>
          <a:p>
            <a:pPr marL="114300" lvl="0" indent="0" algn="just">
              <a:lnSpc>
                <a:spcPct val="115000"/>
              </a:lnSpc>
              <a:spcBef>
                <a:spcPts val="0"/>
              </a:spcBef>
              <a:buNone/>
            </a:pPr>
            <a:endParaRPr lang="pl-PL" sz="1400" dirty="0">
              <a:latin typeface="Times New Roman"/>
              <a:ea typeface="Calibri"/>
              <a:cs typeface="Times New Roman"/>
            </a:endParaRPr>
          </a:p>
          <a:p>
            <a:pPr lvl="0" algn="just">
              <a:lnSpc>
                <a:spcPct val="115000"/>
              </a:lnSpc>
              <a:spcBef>
                <a:spcPts val="0"/>
              </a:spcBef>
              <a:buFont typeface="Symbol"/>
              <a:buChar char=""/>
            </a:pPr>
            <a:endParaRPr lang="pl-PL" sz="1400" dirty="0" smtClean="0">
              <a:latin typeface="Times New Roman"/>
              <a:ea typeface="Calibri"/>
              <a:cs typeface="Times New Roman"/>
            </a:endParaRPr>
          </a:p>
          <a:p>
            <a:pPr lvl="0" algn="just">
              <a:lnSpc>
                <a:spcPct val="115000"/>
              </a:lnSpc>
              <a:spcBef>
                <a:spcPts val="0"/>
              </a:spcBef>
              <a:buFont typeface="Symbol"/>
              <a:buChar char=""/>
            </a:pPr>
            <a:endParaRPr lang="pl-PL" sz="1400" dirty="0">
              <a:latin typeface="Times New Roman"/>
              <a:ea typeface="Calibri"/>
              <a:cs typeface="Times New Roman"/>
            </a:endParaRPr>
          </a:p>
          <a:p>
            <a:pPr lvl="0" algn="just">
              <a:lnSpc>
                <a:spcPct val="115000"/>
              </a:lnSpc>
              <a:spcBef>
                <a:spcPts val="0"/>
              </a:spcBef>
              <a:buFont typeface="Symbol"/>
              <a:buChar char=""/>
            </a:pPr>
            <a:endParaRPr lang="pl-PL" sz="1400" dirty="0" smtClean="0">
              <a:latin typeface="Times New Roman"/>
              <a:ea typeface="Calibri"/>
              <a:cs typeface="Times New Roman"/>
            </a:endParaRPr>
          </a:p>
          <a:p>
            <a:pPr lvl="0" algn="just">
              <a:lnSpc>
                <a:spcPct val="115000"/>
              </a:lnSpc>
              <a:spcBef>
                <a:spcPts val="0"/>
              </a:spcBef>
              <a:buFont typeface="Symbol"/>
              <a:buChar char=""/>
            </a:pPr>
            <a:endParaRPr lang="pl-PL" sz="1400" dirty="0">
              <a:latin typeface="Times New Roman"/>
              <a:ea typeface="Calibri"/>
              <a:cs typeface="Times New Roman"/>
            </a:endParaRPr>
          </a:p>
          <a:p>
            <a:pPr lvl="0" algn="just">
              <a:lnSpc>
                <a:spcPct val="115000"/>
              </a:lnSpc>
              <a:spcBef>
                <a:spcPts val="0"/>
              </a:spcBef>
              <a:buFont typeface="Symbol"/>
              <a:buChar char=""/>
            </a:pPr>
            <a:endParaRPr lang="pl-PL" sz="1400" dirty="0" smtClean="0">
              <a:latin typeface="Times New Roman"/>
              <a:ea typeface="Calibri"/>
              <a:cs typeface="Times New Roman"/>
            </a:endParaRPr>
          </a:p>
          <a:p>
            <a:pPr lvl="0" algn="just">
              <a:lnSpc>
                <a:spcPct val="115000"/>
              </a:lnSpc>
              <a:spcBef>
                <a:spcPts val="0"/>
              </a:spcBef>
              <a:buFont typeface="Symbol"/>
              <a:buChar char=""/>
            </a:pPr>
            <a:endParaRPr lang="pl-PL" sz="1400" dirty="0">
              <a:latin typeface="Times New Roman"/>
              <a:ea typeface="Calibri"/>
              <a:cs typeface="Times New Roman"/>
            </a:endParaRPr>
          </a:p>
          <a:p>
            <a:pPr lvl="0" algn="just">
              <a:lnSpc>
                <a:spcPct val="115000"/>
              </a:lnSpc>
              <a:spcBef>
                <a:spcPts val="0"/>
              </a:spcBef>
              <a:buFont typeface="Symbol"/>
              <a:buChar char=""/>
            </a:pPr>
            <a:endParaRPr lang="pl-PL" sz="1400" dirty="0" smtClean="0">
              <a:latin typeface="Times New Roman"/>
              <a:ea typeface="Calibri"/>
              <a:cs typeface="Times New Roman"/>
            </a:endParaRPr>
          </a:p>
          <a:p>
            <a:pPr lvl="0" algn="just">
              <a:lnSpc>
                <a:spcPct val="115000"/>
              </a:lnSpc>
              <a:spcBef>
                <a:spcPts val="0"/>
              </a:spcBef>
              <a:buFont typeface="Symbol"/>
              <a:buChar char=""/>
            </a:pPr>
            <a:endParaRPr lang="pl-PL" sz="1400" dirty="0">
              <a:latin typeface="Times New Roman"/>
              <a:ea typeface="Calibri"/>
              <a:cs typeface="Times New Roman"/>
            </a:endParaRPr>
          </a:p>
          <a:p>
            <a:pPr marL="0" lvl="0" indent="0" algn="just">
              <a:lnSpc>
                <a:spcPct val="115000"/>
              </a:lnSpc>
              <a:spcBef>
                <a:spcPts val="0"/>
              </a:spcBef>
            </a:pPr>
            <a:endParaRPr lang="pl-PL" sz="1400" dirty="0" smtClean="0">
              <a:latin typeface="Times New Roman"/>
              <a:ea typeface="Calibri"/>
              <a:cs typeface="Times New Roman"/>
            </a:endParaRPr>
          </a:p>
          <a:p>
            <a:pPr marL="0" lvl="0" indent="0" algn="just">
              <a:lnSpc>
                <a:spcPct val="115000"/>
              </a:lnSpc>
              <a:spcBef>
                <a:spcPts val="0"/>
              </a:spcBef>
            </a:pPr>
            <a:endParaRPr lang="pl-PL" sz="1400" dirty="0">
              <a:latin typeface="Times New Roman"/>
              <a:ea typeface="Calibri"/>
              <a:cs typeface="Times New Roman"/>
            </a:endParaRPr>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23</a:t>
            </a:fld>
            <a:endParaRPr lang="pl-PL"/>
          </a:p>
        </p:txBody>
      </p:sp>
      <p:graphicFrame>
        <p:nvGraphicFramePr>
          <p:cNvPr id="11" name="Tabela 10"/>
          <p:cNvGraphicFramePr>
            <a:graphicFrameLocks noGrp="1"/>
          </p:cNvGraphicFramePr>
          <p:nvPr>
            <p:extLst>
              <p:ext uri="{D42A27DB-BD31-4B8C-83A1-F6EECF244321}">
                <p14:modId xmlns:p14="http://schemas.microsoft.com/office/powerpoint/2010/main" val="922081712"/>
              </p:ext>
            </p:extLst>
          </p:nvPr>
        </p:nvGraphicFramePr>
        <p:xfrm>
          <a:off x="971600" y="2852936"/>
          <a:ext cx="7416826" cy="2314946"/>
        </p:xfrm>
        <a:graphic>
          <a:graphicData uri="http://schemas.openxmlformats.org/drawingml/2006/table">
            <a:tbl>
              <a:tblPr firstRow="1" firstCol="1" bandRow="1"/>
              <a:tblGrid>
                <a:gridCol w="1330017"/>
                <a:gridCol w="595708"/>
                <a:gridCol w="784947"/>
                <a:gridCol w="784065"/>
                <a:gridCol w="784065"/>
                <a:gridCol w="784065"/>
                <a:gridCol w="784065"/>
                <a:gridCol w="784947"/>
                <a:gridCol w="784947"/>
              </a:tblGrid>
              <a:tr h="493444">
                <a:tc>
                  <a:txBody>
                    <a:bodyPr/>
                    <a:lstStyle/>
                    <a:p>
                      <a:pPr algn="just">
                        <a:lnSpc>
                          <a:spcPct val="115000"/>
                        </a:lnSpc>
                        <a:spcAft>
                          <a:spcPts val="0"/>
                        </a:spcAft>
                      </a:pPr>
                      <a:r>
                        <a:rPr lang="pl-PL" sz="1200" dirty="0">
                          <a:effectLst/>
                          <a:latin typeface="Times New Roman"/>
                          <a:ea typeface="Calibri"/>
                          <a:cs typeface="Times New Roman"/>
                        </a:rPr>
                        <a:t> </a:t>
                      </a:r>
                      <a:endParaRPr lang="pl-PL"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15000"/>
                        </a:lnSpc>
                        <a:spcAft>
                          <a:spcPts val="0"/>
                        </a:spcAft>
                      </a:pPr>
                      <a:r>
                        <a:rPr lang="pl-PL" sz="1600" b="1" dirty="0">
                          <a:effectLst/>
                          <a:latin typeface="Times New Roman"/>
                          <a:ea typeface="Calibri"/>
                          <a:cs typeface="Times New Roman"/>
                        </a:rPr>
                        <a:t>Poziom recyklingu i przygotowania do ponownego użycia [%]</a:t>
                      </a:r>
                      <a:endParaRPr lang="pl-PL"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r>
              <a:tr h="328962">
                <a:tc rowSpan="2">
                  <a:txBody>
                    <a:bodyPr/>
                    <a:lstStyle/>
                    <a:p>
                      <a:pPr>
                        <a:lnSpc>
                          <a:spcPct val="115000"/>
                        </a:lnSpc>
                        <a:spcAft>
                          <a:spcPts val="0"/>
                        </a:spcAft>
                      </a:pPr>
                      <a:r>
                        <a:rPr lang="pl-PL" sz="1300" dirty="0">
                          <a:effectLst/>
                          <a:latin typeface="Times New Roman"/>
                          <a:ea typeface="Calibri"/>
                          <a:cs typeface="Times New Roman"/>
                        </a:rPr>
                        <a:t>Papier, metal, tworzywa sztuczne, </a:t>
                      </a:r>
                      <a:r>
                        <a:rPr lang="pl-PL" sz="1300" dirty="0" smtClean="0">
                          <a:effectLst/>
                          <a:latin typeface="Times New Roman"/>
                          <a:ea typeface="Calibri"/>
                          <a:cs typeface="Times New Roman"/>
                        </a:rPr>
                        <a:t>szkło </a:t>
                      </a:r>
                      <a:br>
                        <a:rPr lang="pl-PL" sz="1300" dirty="0" smtClean="0">
                          <a:effectLst/>
                          <a:latin typeface="Times New Roman"/>
                          <a:ea typeface="Calibri"/>
                          <a:cs typeface="Times New Roman"/>
                        </a:rPr>
                      </a:br>
                      <a:r>
                        <a:rPr lang="pl-PL" sz="1300" b="1" dirty="0" smtClean="0">
                          <a:effectLst/>
                          <a:latin typeface="Times New Roman"/>
                          <a:ea typeface="Calibri"/>
                          <a:cs typeface="Times New Roman"/>
                        </a:rPr>
                        <a:t>(co najmniej %)</a:t>
                      </a:r>
                      <a:endParaRPr lang="pl-PL" sz="13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b="1" dirty="0">
                          <a:effectLst/>
                          <a:latin typeface="Times New Roman"/>
                          <a:ea typeface="Calibri"/>
                          <a:cs typeface="Times New Roman"/>
                        </a:rPr>
                        <a:t>2012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b="1" dirty="0">
                          <a:effectLst/>
                          <a:latin typeface="Times New Roman"/>
                          <a:ea typeface="Calibri"/>
                          <a:cs typeface="Times New Roman"/>
                        </a:rPr>
                        <a:t>2013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2014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2015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2016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2017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2018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2019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r>
              <a:tr h="711896">
                <a:tc vMerge="1">
                  <a:txBody>
                    <a:bodyPr/>
                    <a:lstStyle/>
                    <a:p>
                      <a:endParaRPr lang="pl-PL"/>
                    </a:p>
                  </a:txBody>
                  <a:tcPr/>
                </a:tc>
                <a:tc>
                  <a:txBody>
                    <a:bodyPr/>
                    <a:lstStyle/>
                    <a:p>
                      <a:pPr algn="ctr">
                        <a:lnSpc>
                          <a:spcPct val="115000"/>
                        </a:lnSpc>
                        <a:spcAft>
                          <a:spcPts val="0"/>
                        </a:spcAft>
                      </a:pPr>
                      <a:r>
                        <a:rPr lang="pl-PL" sz="1200" dirty="0" smtClean="0">
                          <a:effectLst/>
                          <a:latin typeface="Times New Roman"/>
                          <a:ea typeface="Calibri"/>
                          <a:cs typeface="Times New Roman"/>
                        </a:rPr>
                        <a:t>10%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12%</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14%</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16%</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r>
                        <a:rPr lang="pl-PL" sz="1200" dirty="0" smtClean="0">
                          <a:effectLst/>
                          <a:latin typeface="Times New Roman"/>
                          <a:ea typeface="Calibri"/>
                          <a:cs typeface="Times New Roman"/>
                        </a:rPr>
                        <a:t>18%</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20%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30%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40%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0644">
                <a:tc>
                  <a:txBody>
                    <a:bodyPr/>
                    <a:lstStyle/>
                    <a:p>
                      <a:pPr>
                        <a:lnSpc>
                          <a:spcPct val="115000"/>
                        </a:lnSpc>
                        <a:spcAft>
                          <a:spcPts val="0"/>
                        </a:spcAft>
                      </a:pPr>
                      <a:r>
                        <a:rPr lang="pl-PL" sz="1300" b="1" dirty="0" smtClean="0">
                          <a:effectLst/>
                          <a:latin typeface="Calibri"/>
                          <a:ea typeface="Calibri"/>
                          <a:cs typeface="Times New Roman"/>
                        </a:rPr>
                        <a:t>Gmina Pniewy uzyskała odpowiednio:</a:t>
                      </a:r>
                      <a:endParaRPr lang="pl-PL" sz="13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smtClean="0">
                          <a:effectLst/>
                          <a:latin typeface="Calibri"/>
                          <a:ea typeface="Calibri"/>
                          <a:cs typeface="Times New Roman"/>
                        </a:rPr>
                        <a:t>59,9%</a:t>
                      </a:r>
                      <a:endParaRPr lang="pl-PL"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smtClean="0">
                          <a:effectLst/>
                          <a:latin typeface="Calibri"/>
                          <a:ea typeface="Calibri"/>
                          <a:cs typeface="Times New Roman"/>
                        </a:rPr>
                        <a:t>33,7%</a:t>
                      </a:r>
                      <a:endParaRPr lang="pl-PL"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smtClean="0">
                          <a:effectLst/>
                          <a:latin typeface="Calibri"/>
                          <a:ea typeface="Calibri"/>
                          <a:cs typeface="Times New Roman"/>
                        </a:rPr>
                        <a:t>44,9%</a:t>
                      </a:r>
                      <a:endParaRPr lang="pl-PL"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r>
                        <a:rPr lang="pl-PL" sz="1400" b="1" dirty="0" smtClean="0">
                          <a:effectLst/>
                          <a:latin typeface="Calibri"/>
                          <a:ea typeface="Calibri"/>
                          <a:cs typeface="Times New Roman"/>
                        </a:rPr>
                        <a:t>36,40%</a:t>
                      </a:r>
                      <a:endParaRPr lang="pl-PL"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smtClean="0">
                          <a:effectLst/>
                          <a:latin typeface="Calibri"/>
                          <a:ea typeface="Calibri"/>
                          <a:cs typeface="Times New Roman"/>
                        </a:rPr>
                        <a:t>40,16 %</a:t>
                      </a:r>
                      <a:endParaRPr lang="pl-PL"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smtClean="0">
                          <a:effectLst/>
                          <a:latin typeface="Calibri"/>
                          <a:ea typeface="Calibri"/>
                          <a:cs typeface="Times New Roman"/>
                        </a:rPr>
                        <a:t>45,74 %</a:t>
                      </a:r>
                      <a:endParaRPr lang="pl-PL"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400" b="1" dirty="0" smtClean="0">
                          <a:effectLst/>
                          <a:latin typeface="Calibri"/>
                          <a:ea typeface="Calibri"/>
                          <a:cs typeface="Times New Roman"/>
                        </a:rPr>
                        <a:t>54,59 %</a:t>
                      </a:r>
                      <a:endParaRPr lang="pl-PL" sz="14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293200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2200" b="1" dirty="0">
                <a:solidFill>
                  <a:schemeClr val="tx2"/>
                </a:solidFill>
              </a:rPr>
              <a:t>Poziomy osiągnięte przez gminę Pniewy w latach sprawozdawczych od 2013 r. do </a:t>
            </a:r>
            <a:r>
              <a:rPr lang="pl-PL" sz="2200" b="1" dirty="0" smtClean="0">
                <a:solidFill>
                  <a:schemeClr val="tx2"/>
                </a:solidFill>
              </a:rPr>
              <a:t>2019 </a:t>
            </a:r>
            <a:r>
              <a:rPr lang="pl-PL" sz="2200" b="1" dirty="0">
                <a:solidFill>
                  <a:schemeClr val="tx2"/>
                </a:solidFill>
              </a:rPr>
              <a:t>r. C.D.</a:t>
            </a:r>
            <a:endParaRPr lang="pl-PL" dirty="0">
              <a:solidFill>
                <a:schemeClr val="tx2"/>
              </a:solidFill>
            </a:endParaRPr>
          </a:p>
        </p:txBody>
      </p:sp>
      <p:sp>
        <p:nvSpPr>
          <p:cNvPr id="3" name="Symbol zastępczy zawartości 2"/>
          <p:cNvSpPr>
            <a:spLocks noGrp="1"/>
          </p:cNvSpPr>
          <p:nvPr>
            <p:ph idx="1"/>
          </p:nvPr>
        </p:nvSpPr>
        <p:spPr>
          <a:xfrm>
            <a:off x="827584" y="1268760"/>
            <a:ext cx="7520940" cy="5757372"/>
          </a:xfrm>
          <a:ln>
            <a:solidFill>
              <a:schemeClr val="bg1">
                <a:lumMod val="95000"/>
              </a:schemeClr>
            </a:solidFill>
          </a:ln>
        </p:spPr>
        <p:txBody>
          <a:bodyPr/>
          <a:lstStyle/>
          <a:p>
            <a:pPr lvl="0" algn="just">
              <a:lnSpc>
                <a:spcPct val="115000"/>
              </a:lnSpc>
              <a:buFont typeface="Symbol"/>
              <a:buChar char=""/>
            </a:pPr>
            <a:r>
              <a:rPr lang="pl-PL" sz="1600" dirty="0">
                <a:latin typeface="Times New Roman"/>
                <a:ea typeface="Calibri"/>
                <a:cs typeface="Times New Roman"/>
              </a:rPr>
              <a:t>inne niż niebezpieczne odpady budowlane i </a:t>
            </a:r>
            <a:r>
              <a:rPr lang="pl-PL" sz="1600" dirty="0" smtClean="0">
                <a:latin typeface="Times New Roman"/>
                <a:ea typeface="Calibri"/>
                <a:cs typeface="Times New Roman"/>
              </a:rPr>
              <a:t>rozbiórkowe:</a:t>
            </a:r>
            <a:endParaRPr lang="pl-PL" sz="1600" dirty="0">
              <a:latin typeface="Calibri"/>
              <a:ea typeface="Calibri"/>
              <a:cs typeface="Times New Roman"/>
            </a:endParaRPr>
          </a:p>
          <a:p>
            <a:pPr marL="180340" algn="just">
              <a:lnSpc>
                <a:spcPct val="115000"/>
              </a:lnSpc>
              <a:spcAft>
                <a:spcPts val="1000"/>
              </a:spcAft>
            </a:pPr>
            <a:endParaRPr lang="pl-PL" sz="1400" dirty="0">
              <a:latin typeface="Calibri"/>
              <a:ea typeface="Calibri"/>
              <a:cs typeface="Times New Roman"/>
            </a:endParaRPr>
          </a:p>
          <a:p>
            <a:endParaRPr lang="pl-PL" sz="1400" dirty="0" smtClean="0">
              <a:latin typeface="Calibri"/>
              <a:cs typeface="Times New Roman"/>
            </a:endParaRPr>
          </a:p>
          <a:p>
            <a:endParaRPr lang="pl-PL" sz="1400" dirty="0">
              <a:latin typeface="Calibri"/>
              <a:cs typeface="Times New Roman"/>
            </a:endParaRPr>
          </a:p>
          <a:p>
            <a:endParaRPr lang="pl-PL" sz="1400" dirty="0" smtClean="0">
              <a:latin typeface="Calibri"/>
              <a:cs typeface="Times New Roman"/>
            </a:endParaRPr>
          </a:p>
          <a:p>
            <a:endParaRPr lang="pl-PL" sz="1400" dirty="0">
              <a:latin typeface="Calibri"/>
              <a:cs typeface="Times New Roman"/>
            </a:endParaRPr>
          </a:p>
          <a:p>
            <a:endParaRPr lang="pl-PL" sz="1400" dirty="0" smtClean="0">
              <a:latin typeface="Calibri"/>
              <a:cs typeface="Times New Roman"/>
            </a:endParaRPr>
          </a:p>
          <a:p>
            <a:pPr>
              <a:spcBef>
                <a:spcPts val="0"/>
              </a:spcBef>
            </a:pPr>
            <a:endParaRPr lang="pl-PL" sz="1400" dirty="0">
              <a:latin typeface="Calibri"/>
              <a:cs typeface="Times New Roman"/>
            </a:endParaRPr>
          </a:p>
          <a:p>
            <a:pPr>
              <a:spcBef>
                <a:spcPts val="0"/>
              </a:spcBef>
            </a:pPr>
            <a:endParaRPr lang="pl-PL" sz="1400" dirty="0" smtClean="0">
              <a:latin typeface="Calibri"/>
              <a:cs typeface="Times New Roman"/>
            </a:endParaRPr>
          </a:p>
          <a:p>
            <a:pPr>
              <a:spcBef>
                <a:spcPts val="0"/>
              </a:spcBef>
            </a:pPr>
            <a:endParaRPr lang="pl-PL" sz="1400" dirty="0">
              <a:latin typeface="Calibri"/>
              <a:cs typeface="Times New Roman"/>
            </a:endParaRPr>
          </a:p>
          <a:p>
            <a:pPr marL="114300" indent="0">
              <a:buNone/>
            </a:pPr>
            <a:endParaRPr lang="pl-PL" sz="1800" dirty="0">
              <a:latin typeface="Calibri"/>
              <a:cs typeface="Times New Roman"/>
            </a:endParaRPr>
          </a:p>
          <a:p>
            <a:pPr marL="114300" indent="0">
              <a:buNone/>
            </a:pPr>
            <a:endParaRPr lang="pl-PL" sz="1600" dirty="0" smtClean="0">
              <a:latin typeface="Calibri"/>
              <a:cs typeface="Times New Roman"/>
            </a:endParaRPr>
          </a:p>
          <a:p>
            <a:pPr marL="114300" indent="0">
              <a:buNone/>
            </a:pPr>
            <a:endParaRPr lang="pl-PL" sz="1600" dirty="0" smtClean="0">
              <a:latin typeface="Calibri"/>
              <a:cs typeface="Times New Roman"/>
            </a:endParaRPr>
          </a:p>
          <a:p>
            <a:pPr marL="114300" indent="0">
              <a:buNone/>
            </a:pPr>
            <a:endParaRPr lang="pl-PL" sz="1600" dirty="0">
              <a:latin typeface="Calibri"/>
              <a:cs typeface="Times New Roman"/>
            </a:endParaRPr>
          </a:p>
          <a:p>
            <a:pPr marL="114300" indent="0">
              <a:buNone/>
            </a:pPr>
            <a:r>
              <a:rPr lang="pl-PL" sz="1600" dirty="0" smtClean="0">
                <a:latin typeface="Calibri"/>
                <a:cs typeface="Times New Roman"/>
              </a:rPr>
              <a:t>WNIOSKI:</a:t>
            </a:r>
          </a:p>
          <a:p>
            <a:pPr marL="0" indent="0">
              <a:buNone/>
            </a:pPr>
            <a:r>
              <a:rPr lang="pl-PL" sz="1600" dirty="0">
                <a:latin typeface="Calibri"/>
                <a:cs typeface="Times New Roman"/>
              </a:rPr>
              <a:t> </a:t>
            </a:r>
            <a:r>
              <a:rPr lang="pl-PL" sz="1600" dirty="0" smtClean="0">
                <a:latin typeface="Calibri"/>
                <a:cs typeface="Times New Roman"/>
              </a:rPr>
              <a:t>  W latach 2013 – 2019 Gmina Pniewy osiągnęła wszystkie ze wskazanych </a:t>
            </a:r>
            <a:br>
              <a:rPr lang="pl-PL" sz="1600" dirty="0" smtClean="0">
                <a:latin typeface="Calibri"/>
                <a:cs typeface="Times New Roman"/>
              </a:rPr>
            </a:br>
            <a:r>
              <a:rPr lang="pl-PL" sz="1600" dirty="0" smtClean="0">
                <a:latin typeface="Calibri"/>
                <a:cs typeface="Times New Roman"/>
              </a:rPr>
              <a:t>   w rozporządzeniu ministra środowiska wymagane poziomy</a:t>
            </a:r>
            <a:r>
              <a:rPr lang="pl-PL" sz="1800" dirty="0" smtClean="0">
                <a:latin typeface="Calibri"/>
                <a:cs typeface="Times New Roman"/>
              </a:rPr>
              <a:t>.</a:t>
            </a:r>
            <a:endParaRPr lang="pl-PL" sz="2400" dirty="0"/>
          </a:p>
        </p:txBody>
      </p:sp>
      <p:sp>
        <p:nvSpPr>
          <p:cNvPr id="7" name="Symbol zastępczy numeru slajdu 6"/>
          <p:cNvSpPr>
            <a:spLocks noGrp="1"/>
          </p:cNvSpPr>
          <p:nvPr>
            <p:ph type="sldNum" sz="quarter" idx="12"/>
          </p:nvPr>
        </p:nvSpPr>
        <p:spPr/>
        <p:txBody>
          <a:bodyPr>
            <a:normAutofit/>
          </a:bodyPr>
          <a:lstStyle/>
          <a:p>
            <a:fld id="{80CBED3D-F8F8-45FD-AD52-26F713017ECD}" type="slidenum">
              <a:rPr lang="pl-PL" smtClean="0"/>
              <a:t>24</a:t>
            </a:fld>
            <a:endParaRPr lang="pl-PL"/>
          </a:p>
        </p:txBody>
      </p:sp>
      <p:graphicFrame>
        <p:nvGraphicFramePr>
          <p:cNvPr id="4" name="Tabela 3"/>
          <p:cNvGraphicFramePr>
            <a:graphicFrameLocks noGrp="1"/>
          </p:cNvGraphicFramePr>
          <p:nvPr>
            <p:extLst>
              <p:ext uri="{D42A27DB-BD31-4B8C-83A1-F6EECF244321}">
                <p14:modId xmlns:p14="http://schemas.microsoft.com/office/powerpoint/2010/main" val="2980429261"/>
              </p:ext>
            </p:extLst>
          </p:nvPr>
        </p:nvGraphicFramePr>
        <p:xfrm>
          <a:off x="971600" y="1988840"/>
          <a:ext cx="7097698" cy="2725675"/>
        </p:xfrm>
        <a:graphic>
          <a:graphicData uri="http://schemas.openxmlformats.org/drawingml/2006/table">
            <a:tbl>
              <a:tblPr firstRow="1" firstCol="1" bandRow="1"/>
              <a:tblGrid>
                <a:gridCol w="1296143"/>
                <a:gridCol w="648072"/>
                <a:gridCol w="649825"/>
                <a:gridCol w="750328"/>
                <a:gridCol w="750328"/>
                <a:gridCol w="750328"/>
                <a:gridCol w="750328"/>
                <a:gridCol w="751173"/>
                <a:gridCol w="751173"/>
              </a:tblGrid>
              <a:tr h="335066">
                <a:tc>
                  <a:txBody>
                    <a:bodyPr/>
                    <a:lstStyle/>
                    <a:p>
                      <a:pPr algn="just">
                        <a:lnSpc>
                          <a:spcPct val="115000"/>
                        </a:lnSpc>
                        <a:spcAft>
                          <a:spcPts val="0"/>
                        </a:spcAft>
                      </a:pPr>
                      <a:r>
                        <a:rPr lang="pl-PL" sz="1200" dirty="0">
                          <a:effectLst/>
                          <a:latin typeface="Times New Roman"/>
                          <a:ea typeface="Calibri"/>
                          <a:cs typeface="Times New Roman"/>
                        </a:rPr>
                        <a:t> </a:t>
                      </a:r>
                      <a:endParaRPr lang="pl-PL"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15000"/>
                        </a:lnSpc>
                        <a:spcAft>
                          <a:spcPts val="0"/>
                        </a:spcAft>
                      </a:pPr>
                      <a:r>
                        <a:rPr lang="pl-PL" sz="1400" b="1" dirty="0">
                          <a:effectLst/>
                          <a:latin typeface="Times New Roman"/>
                          <a:ea typeface="Calibri"/>
                          <a:cs typeface="Times New Roman"/>
                        </a:rPr>
                        <a:t>Poziom recyklingu, przygotowania do ponownego użycia  i odzysku innymi metodami[%]</a:t>
                      </a:r>
                      <a:endParaRPr lang="pl-PL"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r>
              <a:tr h="229352">
                <a:tc rowSpan="2">
                  <a:txBody>
                    <a:bodyPr/>
                    <a:lstStyle/>
                    <a:p>
                      <a:pPr>
                        <a:lnSpc>
                          <a:spcPct val="115000"/>
                        </a:lnSpc>
                        <a:spcAft>
                          <a:spcPts val="0"/>
                        </a:spcAft>
                      </a:pPr>
                      <a:r>
                        <a:rPr lang="pl-PL" sz="1300" dirty="0">
                          <a:effectLst/>
                          <a:latin typeface="Times New Roman"/>
                          <a:ea typeface="Calibri"/>
                          <a:cs typeface="Times New Roman"/>
                        </a:rPr>
                        <a:t>Inne niż niebezpieczne odpady budowlane </a:t>
                      </a:r>
                      <a:r>
                        <a:rPr lang="pl-PL" sz="1300" dirty="0" smtClean="0">
                          <a:effectLst/>
                          <a:latin typeface="Times New Roman"/>
                          <a:ea typeface="Calibri"/>
                          <a:cs typeface="Times New Roman"/>
                        </a:rPr>
                        <a:t/>
                      </a:r>
                      <a:br>
                        <a:rPr lang="pl-PL" sz="1300" dirty="0" smtClean="0">
                          <a:effectLst/>
                          <a:latin typeface="Times New Roman"/>
                          <a:ea typeface="Calibri"/>
                          <a:cs typeface="Times New Roman"/>
                        </a:rPr>
                      </a:br>
                      <a:r>
                        <a:rPr lang="pl-PL" sz="1300" dirty="0" smtClean="0">
                          <a:effectLst/>
                          <a:latin typeface="Times New Roman"/>
                          <a:ea typeface="Calibri"/>
                          <a:cs typeface="Times New Roman"/>
                        </a:rPr>
                        <a:t>i rozbiórkowe </a:t>
                      </a:r>
                      <a:r>
                        <a:rPr lang="pl-PL" sz="1300" b="1" dirty="0" smtClean="0">
                          <a:effectLst/>
                          <a:latin typeface="Times New Roman"/>
                          <a:ea typeface="Calibri"/>
                          <a:cs typeface="Times New Roman"/>
                        </a:rPr>
                        <a:t>(co najmniej %)</a:t>
                      </a:r>
                      <a:endParaRPr lang="pl-PL" sz="13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b="1" dirty="0">
                          <a:effectLst/>
                          <a:latin typeface="Times New Roman"/>
                          <a:ea typeface="Calibri"/>
                          <a:cs typeface="Times New Roman"/>
                        </a:rPr>
                        <a:t>2012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b="1" dirty="0">
                          <a:effectLst/>
                          <a:latin typeface="Times New Roman"/>
                          <a:ea typeface="Calibri"/>
                          <a:cs typeface="Times New Roman"/>
                        </a:rPr>
                        <a:t>2013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2014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2015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2016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2017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2018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2019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r>
              <a:tr h="849272">
                <a:tc vMerge="1">
                  <a:txBody>
                    <a:bodyPr/>
                    <a:lstStyle/>
                    <a:p>
                      <a:endParaRPr lang="pl-PL"/>
                    </a:p>
                  </a:txBody>
                  <a:tcPr/>
                </a:tc>
                <a:tc>
                  <a:txBody>
                    <a:bodyPr/>
                    <a:lstStyle/>
                    <a:p>
                      <a:pPr algn="ctr">
                        <a:lnSpc>
                          <a:spcPct val="115000"/>
                        </a:lnSpc>
                        <a:spcAft>
                          <a:spcPts val="0"/>
                        </a:spcAft>
                      </a:pPr>
                      <a:r>
                        <a:rPr lang="pl-PL" sz="1200" dirty="0" smtClean="0">
                          <a:effectLst/>
                          <a:latin typeface="Times New Roman"/>
                          <a:ea typeface="Calibri"/>
                          <a:cs typeface="Times New Roman"/>
                        </a:rPr>
                        <a:t>30%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36%</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38%</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40%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r>
                        <a:rPr lang="pl-PL" sz="1200" dirty="0" smtClean="0">
                          <a:effectLst/>
                          <a:latin typeface="Times New Roman"/>
                          <a:ea typeface="Calibri"/>
                          <a:cs typeface="Times New Roman"/>
                        </a:rPr>
                        <a:t>42%</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45%</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50%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60%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9272">
                <a:tc>
                  <a:txBody>
                    <a:bodyPr/>
                    <a:lstStyle/>
                    <a:p>
                      <a:pPr>
                        <a:lnSpc>
                          <a:spcPct val="115000"/>
                        </a:lnSpc>
                        <a:spcAft>
                          <a:spcPts val="0"/>
                        </a:spcAft>
                      </a:pPr>
                      <a:endParaRPr lang="pl-PL" sz="1300" b="1" dirty="0" smtClean="0">
                        <a:effectLst/>
                        <a:latin typeface="Calibri"/>
                        <a:ea typeface="Calibri"/>
                        <a:cs typeface="Times New Roman"/>
                      </a:endParaRPr>
                    </a:p>
                    <a:p>
                      <a:pPr>
                        <a:lnSpc>
                          <a:spcPct val="115000"/>
                        </a:lnSpc>
                        <a:spcAft>
                          <a:spcPts val="0"/>
                        </a:spcAft>
                      </a:pPr>
                      <a:r>
                        <a:rPr lang="pl-PL" sz="1300" b="1" dirty="0" smtClean="0">
                          <a:effectLst/>
                          <a:latin typeface="Calibri"/>
                          <a:ea typeface="Calibri"/>
                          <a:cs typeface="Times New Roman"/>
                        </a:rPr>
                        <a:t>Gmina Pniewy uzyskała odpowiednio:</a:t>
                      </a:r>
                      <a:endParaRPr lang="pl-PL" sz="13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600" b="1" dirty="0" smtClean="0">
                          <a:effectLst/>
                          <a:latin typeface="Calibri"/>
                          <a:ea typeface="Calibri"/>
                          <a:cs typeface="Times New Roman"/>
                        </a:rPr>
                        <a:t>70,9%</a:t>
                      </a:r>
                      <a:endParaRPr lang="pl-PL"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600" b="1" dirty="0" smtClean="0">
                          <a:effectLst/>
                          <a:latin typeface="Calibri"/>
                          <a:ea typeface="Calibri"/>
                          <a:cs typeface="Times New Roman"/>
                        </a:rPr>
                        <a:t>74,9%</a:t>
                      </a:r>
                      <a:endParaRPr lang="pl-PL"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600" b="1" dirty="0" smtClean="0">
                          <a:effectLst/>
                          <a:latin typeface="Calibri"/>
                          <a:ea typeface="Calibri"/>
                          <a:cs typeface="Times New Roman"/>
                        </a:rPr>
                        <a:t>80,8%</a:t>
                      </a:r>
                      <a:endParaRPr lang="pl-PL"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15000"/>
                        </a:lnSpc>
                        <a:spcAft>
                          <a:spcPts val="0"/>
                        </a:spcAft>
                      </a:pPr>
                      <a:r>
                        <a:rPr lang="pl-PL" sz="1600" b="1" dirty="0" smtClean="0">
                          <a:effectLst/>
                          <a:latin typeface="Calibri"/>
                          <a:ea typeface="Calibri"/>
                          <a:cs typeface="Times New Roman"/>
                        </a:rPr>
                        <a:t>100%</a:t>
                      </a:r>
                      <a:endParaRPr lang="pl-PL"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600" b="1" dirty="0" smtClean="0">
                          <a:effectLst/>
                          <a:latin typeface="Calibri"/>
                          <a:ea typeface="Calibri"/>
                          <a:cs typeface="Times New Roman"/>
                        </a:rPr>
                        <a:t>49,69%</a:t>
                      </a:r>
                      <a:endParaRPr lang="pl-PL"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pl-PL" sz="1600" b="1" dirty="0" smtClean="0">
                          <a:effectLst/>
                          <a:latin typeface="Calibri"/>
                          <a:ea typeface="Calibri"/>
                          <a:cs typeface="Times New Roman"/>
                        </a:rPr>
                        <a:t>72,17%</a:t>
                      </a:r>
                      <a:endParaRPr lang="pl-PL"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600" b="1" dirty="0" smtClean="0">
                          <a:effectLst/>
                          <a:latin typeface="Calibri"/>
                          <a:ea typeface="Calibri"/>
                          <a:cs typeface="Times New Roman"/>
                        </a:rPr>
                        <a:t>100%</a:t>
                      </a:r>
                      <a:endParaRPr lang="pl-PL" sz="16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534391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2960" y="365760"/>
            <a:ext cx="7520940" cy="903000"/>
          </a:xfrm>
        </p:spPr>
        <p:txBody>
          <a:bodyPr/>
          <a:lstStyle/>
          <a:p>
            <a:pPr lvl="0" algn="ctr">
              <a:lnSpc>
                <a:spcPct val="115000"/>
              </a:lnSpc>
              <a:spcAft>
                <a:spcPts val="0"/>
              </a:spcAft>
            </a:pPr>
            <a:r>
              <a:rPr lang="pl-PL" sz="1600" b="1" dirty="0" smtClean="0">
                <a:latin typeface="Times New Roman"/>
                <a:ea typeface="Calibri"/>
                <a:cs typeface="Times New Roman"/>
              </a:rPr>
              <a:t>Finansowanie  systemu gospodarki odpadami w gminie Pniewy w </a:t>
            </a:r>
            <a:r>
              <a:rPr lang="pl-PL" sz="1600" b="1" u="sng" dirty="0" smtClean="0">
                <a:latin typeface="Times New Roman"/>
                <a:ea typeface="Calibri"/>
                <a:cs typeface="Times New Roman"/>
              </a:rPr>
              <a:t>roku 2019 r.</a:t>
            </a:r>
            <a:endParaRPr lang="pl-PL" sz="1600" u="sng" dirty="0"/>
          </a:p>
        </p:txBody>
      </p:sp>
      <p:sp>
        <p:nvSpPr>
          <p:cNvPr id="3" name="Symbol zastępczy zawartości 2"/>
          <p:cNvSpPr>
            <a:spLocks noGrp="1"/>
          </p:cNvSpPr>
          <p:nvPr>
            <p:ph idx="1"/>
          </p:nvPr>
        </p:nvSpPr>
        <p:spPr>
          <a:xfrm>
            <a:off x="822960" y="1412776"/>
            <a:ext cx="7520940" cy="5328592"/>
          </a:xfrm>
        </p:spPr>
        <p:txBody>
          <a:bodyPr>
            <a:normAutofit fontScale="77500" lnSpcReduction="20000"/>
          </a:bodyPr>
          <a:lstStyle/>
          <a:p>
            <a:pPr marL="0" indent="0" algn="just">
              <a:lnSpc>
                <a:spcPct val="115000"/>
              </a:lnSpc>
              <a:spcAft>
                <a:spcPts val="0"/>
              </a:spcAft>
            </a:pPr>
            <a:endParaRPr lang="pl-PL" dirty="0" smtClean="0">
              <a:latin typeface="Times New Roman"/>
              <a:ea typeface="Calibri"/>
              <a:cs typeface="Times New Roman"/>
            </a:endParaRPr>
          </a:p>
          <a:p>
            <a:pPr marL="0" indent="0" algn="just">
              <a:lnSpc>
                <a:spcPct val="115000"/>
              </a:lnSpc>
              <a:spcAft>
                <a:spcPts val="0"/>
              </a:spcAft>
              <a:buNone/>
            </a:pPr>
            <a:r>
              <a:rPr lang="pl-PL" dirty="0" smtClean="0">
                <a:latin typeface="Times New Roman"/>
                <a:ea typeface="Calibri"/>
                <a:cs typeface="Times New Roman"/>
              </a:rPr>
              <a:t>Z </a:t>
            </a:r>
            <a:r>
              <a:rPr lang="pl-PL" dirty="0">
                <a:latin typeface="Times New Roman"/>
                <a:ea typeface="Calibri"/>
                <a:cs typeface="Times New Roman"/>
              </a:rPr>
              <a:t>pobranych opłat za gospodarowanie odpadami komunalnymi Gmina Pniewy pokrywa koszty funkcjonowania systemu gospodarowania odpadami w tym:</a:t>
            </a:r>
            <a:endParaRPr lang="pl-PL" sz="1400" dirty="0">
              <a:latin typeface="Calibri"/>
              <a:ea typeface="Calibri"/>
              <a:cs typeface="Times New Roman"/>
            </a:endParaRPr>
          </a:p>
          <a:p>
            <a:pPr lvl="0" algn="just">
              <a:lnSpc>
                <a:spcPct val="115000"/>
              </a:lnSpc>
              <a:buFont typeface="Symbol"/>
              <a:buChar char=""/>
            </a:pPr>
            <a:r>
              <a:rPr lang="pl-PL" dirty="0">
                <a:latin typeface="Times New Roman"/>
                <a:ea typeface="Calibri"/>
                <a:cs typeface="Times New Roman"/>
              </a:rPr>
              <a:t>koszty poniesione w związku z odbieraniem, odzyskiem, recyklingiem </a:t>
            </a:r>
            <a:br>
              <a:rPr lang="pl-PL" dirty="0">
                <a:latin typeface="Times New Roman"/>
                <a:ea typeface="Calibri"/>
                <a:cs typeface="Times New Roman"/>
              </a:rPr>
            </a:br>
            <a:r>
              <a:rPr lang="pl-PL" dirty="0">
                <a:latin typeface="Times New Roman"/>
                <a:ea typeface="Calibri"/>
                <a:cs typeface="Times New Roman"/>
              </a:rPr>
              <a:t>i unieszkodliwianiem odpadów komunalnych,			</a:t>
            </a:r>
            <a:endParaRPr lang="pl-PL" sz="1400" dirty="0">
              <a:latin typeface="Calibri"/>
              <a:ea typeface="Calibri"/>
              <a:cs typeface="Times New Roman"/>
            </a:endParaRPr>
          </a:p>
          <a:p>
            <a:pPr lvl="0" algn="just">
              <a:lnSpc>
                <a:spcPct val="115000"/>
              </a:lnSpc>
              <a:buFont typeface="Symbol"/>
              <a:buChar char=""/>
            </a:pPr>
            <a:r>
              <a:rPr lang="pl-PL" dirty="0">
                <a:latin typeface="Times New Roman"/>
                <a:ea typeface="Calibri"/>
                <a:cs typeface="Times New Roman"/>
              </a:rPr>
              <a:t>koszty </a:t>
            </a:r>
            <a:r>
              <a:rPr lang="pl-PL" dirty="0" smtClean="0">
                <a:latin typeface="Times New Roman"/>
                <a:ea typeface="Calibri"/>
                <a:cs typeface="Times New Roman"/>
              </a:rPr>
              <a:t>utrzymania </a:t>
            </a:r>
            <a:r>
              <a:rPr lang="pl-PL" dirty="0">
                <a:latin typeface="Times New Roman"/>
                <a:ea typeface="Calibri"/>
                <a:cs typeface="Times New Roman"/>
              </a:rPr>
              <a:t>punktu selektywnego zbierania odpadów komunalnych,</a:t>
            </a:r>
            <a:endParaRPr lang="pl-PL" sz="1400" dirty="0">
              <a:latin typeface="Calibri"/>
              <a:ea typeface="Calibri"/>
              <a:cs typeface="Times New Roman"/>
            </a:endParaRPr>
          </a:p>
          <a:p>
            <a:pPr lvl="0" algn="just">
              <a:lnSpc>
                <a:spcPct val="115000"/>
              </a:lnSpc>
              <a:buFont typeface="Symbol"/>
              <a:buChar char=""/>
            </a:pPr>
            <a:r>
              <a:rPr lang="pl-PL" dirty="0">
                <a:latin typeface="Times New Roman"/>
                <a:ea typeface="Calibri"/>
                <a:cs typeface="Times New Roman"/>
              </a:rPr>
              <a:t>koszty obsługi administracyjnej systemu,</a:t>
            </a:r>
            <a:endParaRPr lang="pl-PL" sz="1400" dirty="0">
              <a:latin typeface="Calibri"/>
              <a:ea typeface="Calibri"/>
              <a:cs typeface="Times New Roman"/>
            </a:endParaRPr>
          </a:p>
          <a:p>
            <a:pPr lvl="0" algn="just">
              <a:lnSpc>
                <a:spcPct val="115000"/>
              </a:lnSpc>
              <a:buFont typeface="Symbol"/>
              <a:buChar char=""/>
            </a:pPr>
            <a:r>
              <a:rPr lang="pl-PL" dirty="0">
                <a:latin typeface="Times New Roman"/>
                <a:ea typeface="Calibri"/>
                <a:cs typeface="Times New Roman"/>
              </a:rPr>
              <a:t>koszty edukacji ekologicznej w zakresie prawidłowego postępowania </a:t>
            </a:r>
            <a:r>
              <a:rPr lang="pl-PL" dirty="0" smtClean="0">
                <a:latin typeface="Times New Roman"/>
                <a:ea typeface="Calibri"/>
                <a:cs typeface="Times New Roman"/>
              </a:rPr>
              <a:t/>
            </a:r>
            <a:br>
              <a:rPr lang="pl-PL" dirty="0" smtClean="0">
                <a:latin typeface="Times New Roman"/>
                <a:ea typeface="Calibri"/>
                <a:cs typeface="Times New Roman"/>
              </a:rPr>
            </a:br>
            <a:r>
              <a:rPr lang="pl-PL" dirty="0" smtClean="0">
                <a:latin typeface="Times New Roman"/>
                <a:ea typeface="Calibri"/>
                <a:cs typeface="Times New Roman"/>
              </a:rPr>
              <a:t>z odpadami</a:t>
            </a:r>
            <a:r>
              <a:rPr lang="pl-PL" dirty="0">
                <a:latin typeface="Times New Roman"/>
                <a:ea typeface="Calibri"/>
                <a:cs typeface="Times New Roman"/>
              </a:rPr>
              <a:t>,</a:t>
            </a:r>
            <a:endParaRPr lang="pl-PL" dirty="0" smtClean="0">
              <a:latin typeface="Times New Roman"/>
              <a:ea typeface="Calibri"/>
              <a:cs typeface="Times New Roman"/>
            </a:endParaRPr>
          </a:p>
          <a:p>
            <a:pPr lvl="0" algn="just">
              <a:lnSpc>
                <a:spcPct val="115000"/>
              </a:lnSpc>
              <a:buFont typeface="Symbol"/>
              <a:buChar char=""/>
            </a:pPr>
            <a:r>
              <a:rPr lang="pl-PL" dirty="0">
                <a:latin typeface="Times New Roman" panose="02020603050405020304" pitchFamily="18" charset="0"/>
                <a:ea typeface="Calibri"/>
                <a:cs typeface="Times New Roman" panose="02020603050405020304" pitchFamily="18" charset="0"/>
              </a:rPr>
              <a:t>k</a:t>
            </a:r>
            <a:r>
              <a:rPr lang="pl-PL" dirty="0" smtClean="0">
                <a:latin typeface="Times New Roman" panose="02020603050405020304" pitchFamily="18" charset="0"/>
                <a:ea typeface="Calibri"/>
                <a:cs typeface="Times New Roman" panose="02020603050405020304" pitchFamily="18" charset="0"/>
              </a:rPr>
              <a:t>oszty likwidacji dzikich wysypisk.</a:t>
            </a:r>
            <a:endParaRPr lang="pl-PL"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pl-PL" dirty="0" smtClean="0">
              <a:latin typeface="Times New Roman"/>
              <a:ea typeface="Calibri"/>
              <a:cs typeface="Times New Roman"/>
            </a:endParaRPr>
          </a:p>
          <a:p>
            <a:pPr marL="347345" indent="-347345" algn="just">
              <a:lnSpc>
                <a:spcPct val="115000"/>
              </a:lnSpc>
            </a:pPr>
            <a:endParaRPr lang="pl-PL" dirty="0" smtClean="0">
              <a:solidFill>
                <a:srgbClr val="000000"/>
              </a:solidFill>
              <a:latin typeface="Times New Roman"/>
              <a:ea typeface="Calibri"/>
              <a:cs typeface="Times New Roman"/>
            </a:endParaRPr>
          </a:p>
          <a:p>
            <a:pPr marL="114300" indent="0" algn="just">
              <a:lnSpc>
                <a:spcPct val="115000"/>
              </a:lnSpc>
              <a:spcAft>
                <a:spcPts val="0"/>
              </a:spcAft>
              <a:buNone/>
            </a:pPr>
            <a:r>
              <a:rPr lang="pl-PL" dirty="0">
                <a:latin typeface="Times New Roman"/>
                <a:ea typeface="Calibri"/>
                <a:cs typeface="Times New Roman"/>
              </a:rPr>
              <a:t> </a:t>
            </a:r>
            <a:endParaRPr lang="pl-PL" sz="1400" dirty="0">
              <a:latin typeface="Calibri"/>
              <a:ea typeface="Calibri"/>
              <a:cs typeface="Times New Roman"/>
            </a:endParaRPr>
          </a:p>
          <a:p>
            <a:endParaRPr lang="pl-PL"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25</a:t>
            </a:fld>
            <a:endParaRPr lang="pl-PL" dirty="0"/>
          </a:p>
        </p:txBody>
      </p:sp>
      <p:pic>
        <p:nvPicPr>
          <p:cNvPr id="1027" name="Picture 3"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2501" y="836712"/>
            <a:ext cx="1296144" cy="862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05125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1800" b="1" dirty="0">
                <a:latin typeface="Times New Roman"/>
                <a:ea typeface="Calibri"/>
                <a:cs typeface="Times New Roman"/>
              </a:rPr>
              <a:t>Finansowanie  systemu gospodarki odpadami w gminie </a:t>
            </a:r>
            <a:r>
              <a:rPr lang="pl-PL" sz="1800" b="1" dirty="0" smtClean="0">
                <a:latin typeface="Times New Roman"/>
                <a:ea typeface="Calibri"/>
                <a:cs typeface="Times New Roman"/>
              </a:rPr>
              <a:t>Pniewy </a:t>
            </a:r>
            <a:r>
              <a:rPr lang="pl-PL" sz="1800" b="1" dirty="0">
                <a:latin typeface="Times New Roman"/>
                <a:ea typeface="Calibri"/>
                <a:cs typeface="Times New Roman"/>
              </a:rPr>
              <a:t>w </a:t>
            </a:r>
            <a:r>
              <a:rPr lang="pl-PL" sz="1800" b="1" u="sng" dirty="0">
                <a:latin typeface="Times New Roman"/>
                <a:ea typeface="Calibri"/>
                <a:cs typeface="Times New Roman"/>
              </a:rPr>
              <a:t>roku </a:t>
            </a:r>
            <a:r>
              <a:rPr lang="pl-PL" sz="1800" b="1" u="sng" dirty="0" smtClean="0">
                <a:latin typeface="Times New Roman"/>
                <a:ea typeface="Calibri"/>
                <a:cs typeface="Times New Roman"/>
              </a:rPr>
              <a:t>2019 r.</a:t>
            </a:r>
            <a:endParaRPr lang="pl-PL" sz="1800" dirty="0"/>
          </a:p>
        </p:txBody>
      </p:sp>
      <p:sp>
        <p:nvSpPr>
          <p:cNvPr id="3" name="Symbol zastępczy zawartości 2"/>
          <p:cNvSpPr>
            <a:spLocks noGrp="1"/>
          </p:cNvSpPr>
          <p:nvPr>
            <p:ph idx="1"/>
          </p:nvPr>
        </p:nvSpPr>
        <p:spPr/>
        <p:txBody>
          <a:bodyPr>
            <a:normAutofit/>
          </a:bodyPr>
          <a:lstStyle/>
          <a:p>
            <a:pPr marL="0" indent="0" algn="just">
              <a:lnSpc>
                <a:spcPct val="115000"/>
              </a:lnSpc>
              <a:buNone/>
            </a:pPr>
            <a:r>
              <a:rPr lang="pl-PL" dirty="0" smtClean="0">
                <a:solidFill>
                  <a:srgbClr val="000000"/>
                </a:solidFill>
                <a:latin typeface="Times New Roman"/>
                <a:ea typeface="Calibri"/>
                <a:cs typeface="Times New Roman"/>
              </a:rPr>
              <a:t>				</a:t>
            </a:r>
          </a:p>
          <a:p>
            <a:pPr marL="355600" indent="-355600" algn="just">
              <a:lnSpc>
                <a:spcPct val="115000"/>
              </a:lnSpc>
            </a:pPr>
            <a:r>
              <a:rPr lang="pl-PL" dirty="0" smtClean="0">
                <a:latin typeface="Times New Roman"/>
                <a:ea typeface="Calibri"/>
                <a:cs typeface="Times New Roman"/>
              </a:rPr>
              <a:t>Wydatki </a:t>
            </a:r>
            <a:r>
              <a:rPr lang="pl-PL" dirty="0">
                <a:latin typeface="Times New Roman"/>
                <a:ea typeface="Calibri"/>
                <a:cs typeface="Times New Roman"/>
              </a:rPr>
              <a:t>(koszty) poniesione w 2019 r.  na system gospodarowania odpadami  </a:t>
            </a:r>
            <a:r>
              <a:rPr lang="pl-PL" dirty="0" smtClean="0">
                <a:latin typeface="Times New Roman"/>
                <a:ea typeface="Calibri"/>
                <a:cs typeface="Times New Roman"/>
              </a:rPr>
              <a:t>   komunalnymi </a:t>
            </a:r>
            <a:r>
              <a:rPr lang="pl-PL" dirty="0">
                <a:latin typeface="Times New Roman"/>
                <a:ea typeface="Calibri"/>
                <a:cs typeface="Times New Roman"/>
              </a:rPr>
              <a:t>w Gminie Pniewy </a:t>
            </a:r>
            <a:r>
              <a:rPr lang="pl-PL" dirty="0" smtClean="0">
                <a:latin typeface="Times New Roman"/>
                <a:ea typeface="Calibri"/>
                <a:cs typeface="Times New Roman"/>
              </a:rPr>
              <a:t>wyniosły -1</a:t>
            </a:r>
            <a:r>
              <a:rPr lang="pl-PL" dirty="0">
                <a:latin typeface="Times New Roman"/>
                <a:ea typeface="Calibri"/>
                <a:cs typeface="Times New Roman"/>
              </a:rPr>
              <a:t> 832 713,53 </a:t>
            </a:r>
            <a:r>
              <a:rPr lang="pl-PL" dirty="0" smtClean="0">
                <a:latin typeface="Times New Roman"/>
                <a:ea typeface="Calibri"/>
                <a:cs typeface="Times New Roman"/>
              </a:rPr>
              <a:t>zł.  </a:t>
            </a:r>
            <a:endParaRPr lang="pl-PL" dirty="0">
              <a:latin typeface="Calibri"/>
              <a:ea typeface="Calibri"/>
              <a:cs typeface="Times New Roman"/>
            </a:endParaRPr>
          </a:p>
          <a:p>
            <a:pPr algn="just">
              <a:spcAft>
                <a:spcPts val="0"/>
              </a:spcAft>
              <a:buFont typeface="Arial" panose="020B0604020202020204" pitchFamily="34" charset="0"/>
              <a:buChar char="•"/>
            </a:pPr>
            <a:r>
              <a:rPr lang="pl-PL" dirty="0">
                <a:latin typeface="Times New Roman"/>
              </a:rPr>
              <a:t> </a:t>
            </a:r>
            <a:r>
              <a:rPr lang="pl-PL" dirty="0" smtClean="0">
                <a:latin typeface="Times New Roman"/>
              </a:rPr>
              <a:t>Dochody </a:t>
            </a:r>
            <a:r>
              <a:rPr lang="pl-PL" dirty="0">
                <a:latin typeface="Times New Roman"/>
              </a:rPr>
              <a:t>wykonane na </a:t>
            </a:r>
            <a:r>
              <a:rPr lang="pl-PL" dirty="0" smtClean="0">
                <a:latin typeface="Times New Roman"/>
              </a:rPr>
              <a:t>31.12.2019 r</a:t>
            </a:r>
            <a:r>
              <a:rPr lang="pl-PL" dirty="0">
                <a:latin typeface="Times New Roman"/>
              </a:rPr>
              <a:t>. </a:t>
            </a:r>
            <a:r>
              <a:rPr lang="pl-PL" dirty="0" smtClean="0">
                <a:latin typeface="Times New Roman"/>
              </a:rPr>
              <a:t>-1 </a:t>
            </a:r>
            <a:r>
              <a:rPr lang="pl-PL" dirty="0">
                <a:latin typeface="Times New Roman"/>
              </a:rPr>
              <a:t>767 185,93 </a:t>
            </a:r>
            <a:r>
              <a:rPr lang="pl-PL" dirty="0" smtClean="0">
                <a:latin typeface="Times New Roman"/>
              </a:rPr>
              <a:t>zł.  </a:t>
            </a:r>
            <a:endParaRPr lang="pl-PL" dirty="0">
              <a:latin typeface="Times New Roman"/>
            </a:endParaRPr>
          </a:p>
          <a:p>
            <a:pPr algn="just">
              <a:spcAft>
                <a:spcPts val="0"/>
              </a:spcAft>
            </a:pPr>
            <a:r>
              <a:rPr lang="pl-PL" dirty="0">
                <a:latin typeface="Times New Roman"/>
              </a:rPr>
              <a:t> </a:t>
            </a:r>
            <a:r>
              <a:rPr lang="pl-PL" dirty="0" smtClean="0">
                <a:latin typeface="Times New Roman"/>
              </a:rPr>
              <a:t>Mając </a:t>
            </a:r>
            <a:r>
              <a:rPr lang="pl-PL" dirty="0">
                <a:latin typeface="Times New Roman"/>
              </a:rPr>
              <a:t>na uwadze plan wydatków </a:t>
            </a:r>
            <a:r>
              <a:rPr lang="pl-PL" dirty="0" smtClean="0">
                <a:latin typeface="Times New Roman"/>
              </a:rPr>
              <a:t>i dochodów                                      z </a:t>
            </a:r>
            <a:r>
              <a:rPr lang="pl-PL" dirty="0">
                <a:latin typeface="Times New Roman"/>
              </a:rPr>
              <a:t>uwzględnieniem </a:t>
            </a:r>
            <a:r>
              <a:rPr lang="pl-PL" dirty="0" smtClean="0">
                <a:latin typeface="Times New Roman"/>
              </a:rPr>
              <a:t>roku </a:t>
            </a:r>
            <a:r>
              <a:rPr lang="pl-PL" dirty="0">
                <a:latin typeface="Times New Roman"/>
              </a:rPr>
              <a:t>2018 i </a:t>
            </a:r>
            <a:r>
              <a:rPr lang="pl-PL" dirty="0" smtClean="0">
                <a:latin typeface="Times New Roman"/>
              </a:rPr>
              <a:t> 2019 </a:t>
            </a:r>
            <a:r>
              <a:rPr lang="pl-PL" dirty="0">
                <a:latin typeface="Times New Roman"/>
              </a:rPr>
              <a:t>nadwyżka </a:t>
            </a:r>
            <a:r>
              <a:rPr lang="pl-PL" dirty="0" smtClean="0">
                <a:latin typeface="Times New Roman"/>
              </a:rPr>
              <a:t>wyniosła 113.658,88 ( stan na dzień 31.12.2019 r.) </a:t>
            </a:r>
            <a:endParaRPr lang="pl-PL"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26</a:t>
            </a:fld>
            <a:endParaRPr lang="pl-PL"/>
          </a:p>
        </p:txBody>
      </p:sp>
      <p:pic>
        <p:nvPicPr>
          <p:cNvPr id="6" name="Picture 3"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052736"/>
            <a:ext cx="1296144" cy="862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6005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1600" dirty="0" smtClean="0"/>
              <a:t> </a:t>
            </a:r>
            <a:r>
              <a:rPr lang="pl-PL" sz="2000" dirty="0" smtClean="0"/>
              <a:t>Dochody I Wydatki W LATACH 2016-2019 </a:t>
            </a:r>
            <a:endParaRPr lang="pl-PL" sz="2000" dirty="0"/>
          </a:p>
        </p:txBody>
      </p:sp>
      <p:graphicFrame>
        <p:nvGraphicFramePr>
          <p:cNvPr id="9" name="Symbol zastępczy zawartości 8"/>
          <p:cNvGraphicFramePr>
            <a:graphicFrameLocks noGrp="1"/>
          </p:cNvGraphicFramePr>
          <p:nvPr>
            <p:ph idx="1"/>
            <p:extLst>
              <p:ext uri="{D42A27DB-BD31-4B8C-83A1-F6EECF244321}">
                <p14:modId xmlns:p14="http://schemas.microsoft.com/office/powerpoint/2010/main" val="2200014662"/>
              </p:ext>
            </p:extLst>
          </p:nvPr>
        </p:nvGraphicFramePr>
        <p:xfrm>
          <a:off x="467544" y="1628800"/>
          <a:ext cx="8229600" cy="4373563"/>
        </p:xfrm>
        <a:graphic>
          <a:graphicData uri="http://schemas.openxmlformats.org/drawingml/2006/chart">
            <c:chart xmlns:c="http://schemas.openxmlformats.org/drawingml/2006/chart" xmlns:r="http://schemas.openxmlformats.org/officeDocument/2006/relationships" r:id="rId3"/>
          </a:graphicData>
        </a:graphic>
      </p:graphicFrame>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27</a:t>
            </a:fld>
            <a:endParaRPr lang="pl-PL"/>
          </a:p>
        </p:txBody>
      </p:sp>
    </p:spTree>
    <p:extLst>
      <p:ext uri="{BB962C8B-B14F-4D97-AF65-F5344CB8AC3E}">
        <p14:creationId xmlns:p14="http://schemas.microsoft.com/office/powerpoint/2010/main" val="27727559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88640"/>
            <a:ext cx="7520940" cy="548640"/>
          </a:xfrm>
        </p:spPr>
        <p:txBody>
          <a:bodyPr/>
          <a:lstStyle/>
          <a:p>
            <a:pPr algn="ctr"/>
            <a:r>
              <a:rPr lang="pl-PL" sz="2400" dirty="0" smtClean="0"/>
              <a:t>PODSUMOWANIE</a:t>
            </a:r>
            <a:endParaRPr lang="pl-PL" sz="2400" dirty="0"/>
          </a:p>
        </p:txBody>
      </p:sp>
      <p:sp>
        <p:nvSpPr>
          <p:cNvPr id="3" name="Symbol zastępczy zawartości 2"/>
          <p:cNvSpPr>
            <a:spLocks noGrp="1"/>
          </p:cNvSpPr>
          <p:nvPr>
            <p:ph idx="1"/>
          </p:nvPr>
        </p:nvSpPr>
        <p:spPr>
          <a:xfrm>
            <a:off x="827584" y="980728"/>
            <a:ext cx="7520940" cy="5760640"/>
          </a:xfrm>
        </p:spPr>
        <p:txBody>
          <a:bodyPr>
            <a:normAutofit fontScale="62500" lnSpcReduction="20000"/>
          </a:bodyPr>
          <a:lstStyle/>
          <a:p>
            <a:pPr marL="0" lvl="0" indent="0" algn="just">
              <a:buNone/>
            </a:pPr>
            <a:r>
              <a:rPr lang="pl-PL" sz="2200" dirty="0" smtClean="0">
                <a:latin typeface="Times New Roman" panose="02020603050405020304" pitchFamily="18" charset="0"/>
                <a:ea typeface="Calibri"/>
                <a:cs typeface="Times New Roman" panose="02020603050405020304" pitchFamily="18" charset="0"/>
              </a:rPr>
              <a:t>      </a:t>
            </a:r>
            <a:r>
              <a:rPr lang="pl-PL" sz="2200" b="1" dirty="0" smtClean="0">
                <a:latin typeface="Times New Roman" panose="02020603050405020304" pitchFamily="18" charset="0"/>
                <a:ea typeface="Calibri"/>
                <a:cs typeface="Times New Roman" panose="02020603050405020304" pitchFamily="18" charset="0"/>
              </a:rPr>
              <a:t>Odbiór </a:t>
            </a:r>
            <a:r>
              <a:rPr lang="pl-PL" sz="2200" b="1" dirty="0">
                <a:latin typeface="Times New Roman" panose="02020603050405020304" pitchFamily="18" charset="0"/>
                <a:ea typeface="Calibri"/>
                <a:cs typeface="Times New Roman" panose="02020603050405020304" pitchFamily="18" charset="0"/>
              </a:rPr>
              <a:t>odpadów komunalnych z terenu gminy </a:t>
            </a:r>
            <a:r>
              <a:rPr lang="pl-PL" sz="2200" b="1" dirty="0" smtClean="0">
                <a:latin typeface="Times New Roman" panose="02020603050405020304" pitchFamily="18" charset="0"/>
                <a:ea typeface="Calibri"/>
                <a:cs typeface="Times New Roman" panose="02020603050405020304" pitchFamily="18" charset="0"/>
              </a:rPr>
              <a:t>Pniewy:</a:t>
            </a:r>
            <a:endParaRPr lang="pl-PL" sz="2200" b="1" dirty="0" smtClean="0">
              <a:solidFill>
                <a:srgbClr val="000000"/>
              </a:solidFill>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Podpisana umowa z firmą TRANS – KOM na okres 3 lat czyli do dnia 31.12.2022 gwarantuje stabilność ceny i dobrą jakość wykonanych usług. </a:t>
            </a: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Funkcjonujący obecnie system czyli odbiór u źródła (od mieszkańców) a następnie ich zagospodarowanie realizowany przez jeden podmiot bardzo dobrze funkcjonuje                               w przypadku Gminy Pniewy. </a:t>
            </a:r>
            <a:endParaRPr lang="pl-PL" sz="22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Ubiegłoroczny wzrost stawek związany z opłatą za wywóz odpadów został zdeterminowany                     w dużej mierze zmianą przepisów prawa. Nowelizacja ustawy o utrzymaniu czystości                                      i porządku w gminach uwolniła od tzw. regionalizacji czyli przypisania gminy do konkretnych RIPOK czyli Regionalnej Instalacji Przetwarzania Odpadów Komunalnych</a:t>
            </a:r>
            <a:r>
              <a:rPr lang="pl-PL" sz="2200" dirty="0">
                <a:latin typeface="Times New Roman" panose="02020603050405020304" pitchFamily="18" charset="0"/>
                <a:cs typeface="Times New Roman" panose="02020603050405020304" pitchFamily="18" charset="0"/>
              </a:rPr>
              <a:t>,</a:t>
            </a:r>
            <a:r>
              <a:rPr lang="pl-PL" sz="2200" dirty="0" smtClean="0">
                <a:latin typeface="Times New Roman" panose="02020603050405020304" pitchFamily="18" charset="0"/>
                <a:cs typeface="Times New Roman" panose="02020603050405020304" pitchFamily="18" charset="0"/>
              </a:rPr>
              <a:t> ponadto nastąpił znaczny wzrost tzw. „Opłaty Marszałkowskiej” z kwoty </a:t>
            </a:r>
            <a:r>
              <a:rPr lang="pl-PL" sz="2200" b="1" dirty="0" smtClean="0">
                <a:latin typeface="Times New Roman" panose="02020603050405020304" pitchFamily="18" charset="0"/>
                <a:cs typeface="Times New Roman" panose="02020603050405020304" pitchFamily="18" charset="0"/>
              </a:rPr>
              <a:t>170</a:t>
            </a:r>
            <a:r>
              <a:rPr lang="pl-PL" sz="2200" dirty="0" smtClean="0">
                <a:latin typeface="Times New Roman" panose="02020603050405020304" pitchFamily="18" charset="0"/>
                <a:cs typeface="Times New Roman" panose="02020603050405020304" pitchFamily="18" charset="0"/>
              </a:rPr>
              <a:t> złotych w roku </a:t>
            </a:r>
            <a:r>
              <a:rPr lang="pl-PL" sz="2200" b="1" dirty="0" smtClean="0">
                <a:latin typeface="Times New Roman" panose="02020603050405020304" pitchFamily="18" charset="0"/>
                <a:cs typeface="Times New Roman" panose="02020603050405020304" pitchFamily="18" charset="0"/>
              </a:rPr>
              <a:t>2018</a:t>
            </a:r>
            <a:r>
              <a:rPr lang="pl-PL" sz="2200" dirty="0" smtClean="0">
                <a:latin typeface="Times New Roman" panose="02020603050405020304" pitchFamily="18" charset="0"/>
                <a:cs typeface="Times New Roman" panose="02020603050405020304" pitchFamily="18" charset="0"/>
              </a:rPr>
              <a:t> złotych do</a:t>
            </a:r>
            <a:r>
              <a:rPr lang="pl-PL" sz="2200" b="1" dirty="0" smtClean="0">
                <a:latin typeface="Times New Roman" panose="02020603050405020304" pitchFamily="18" charset="0"/>
                <a:cs typeface="Times New Roman" panose="02020603050405020304" pitchFamily="18" charset="0"/>
              </a:rPr>
              <a:t> 220 </a:t>
            </a:r>
            <a:r>
              <a:rPr lang="pl-PL" sz="2200" dirty="0" smtClean="0">
                <a:latin typeface="Times New Roman" panose="02020603050405020304" pitchFamily="18" charset="0"/>
                <a:cs typeface="Times New Roman" panose="02020603050405020304" pitchFamily="18" charset="0"/>
              </a:rPr>
              <a:t>złotych w roku</a:t>
            </a:r>
            <a:r>
              <a:rPr lang="pl-PL" sz="2200" b="1" dirty="0" smtClean="0">
                <a:latin typeface="Times New Roman" panose="02020603050405020304" pitchFamily="18" charset="0"/>
                <a:cs typeface="Times New Roman" panose="02020603050405020304" pitchFamily="18" charset="0"/>
              </a:rPr>
              <a:t> 2019</a:t>
            </a:r>
            <a:r>
              <a:rPr lang="pl-PL" sz="2200" dirty="0" smtClean="0">
                <a:latin typeface="Times New Roman" panose="02020603050405020304" pitchFamily="18" charset="0"/>
                <a:cs typeface="Times New Roman" panose="02020603050405020304" pitchFamily="18" charset="0"/>
              </a:rPr>
              <a:t>. W roku </a:t>
            </a:r>
            <a:r>
              <a:rPr lang="pl-PL" sz="2200" b="1" dirty="0" smtClean="0">
                <a:latin typeface="Times New Roman" panose="02020603050405020304" pitchFamily="18" charset="0"/>
                <a:cs typeface="Times New Roman" panose="02020603050405020304" pitchFamily="18" charset="0"/>
              </a:rPr>
              <a:t>2020 </a:t>
            </a:r>
            <a:r>
              <a:rPr lang="pl-PL" sz="2200" dirty="0" smtClean="0">
                <a:latin typeface="Times New Roman" panose="02020603050405020304" pitchFamily="18" charset="0"/>
                <a:cs typeface="Times New Roman" panose="02020603050405020304" pitchFamily="18" charset="0"/>
              </a:rPr>
              <a:t>powyższa</a:t>
            </a:r>
            <a:r>
              <a:rPr lang="pl-PL" sz="2200" b="1" dirty="0" smtClean="0">
                <a:latin typeface="Times New Roman" panose="02020603050405020304" pitchFamily="18" charset="0"/>
                <a:cs typeface="Times New Roman" panose="02020603050405020304" pitchFamily="18" charset="0"/>
              </a:rPr>
              <a:t> </a:t>
            </a:r>
            <a:r>
              <a:rPr lang="pl-PL" sz="2200" dirty="0" smtClean="0">
                <a:latin typeface="Times New Roman" panose="02020603050405020304" pitchFamily="18" charset="0"/>
                <a:cs typeface="Times New Roman" panose="02020603050405020304" pitchFamily="18" charset="0"/>
              </a:rPr>
              <a:t>opłata wzrosła do kwoty </a:t>
            </a:r>
            <a:r>
              <a:rPr lang="pl-PL" sz="2200" b="1" dirty="0" smtClean="0">
                <a:latin typeface="Times New Roman" panose="02020603050405020304" pitchFamily="18" charset="0"/>
                <a:cs typeface="Times New Roman" panose="02020603050405020304" pitchFamily="18" charset="0"/>
              </a:rPr>
              <a:t>270</a:t>
            </a:r>
            <a:r>
              <a:rPr lang="pl-PL" sz="2200" dirty="0" smtClean="0">
                <a:latin typeface="Times New Roman" panose="02020603050405020304" pitchFamily="18" charset="0"/>
                <a:cs typeface="Times New Roman" panose="02020603050405020304" pitchFamily="18" charset="0"/>
              </a:rPr>
              <a:t> złotych. </a:t>
            </a: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Kampania edukacyjno-informacyjna prowadzona w Gminie w związku z wejściem w życie nowych stawek oraz nowym systemem segregacji odpadów w znacznym stopniu przyczyniła się obniżenia produkcji odpadów przez mieszkańców z </a:t>
            </a:r>
            <a:r>
              <a:rPr lang="pl-PL" sz="2200" b="1" dirty="0" smtClean="0">
                <a:latin typeface="Times New Roman" panose="02020603050405020304" pitchFamily="18" charset="0"/>
                <a:cs typeface="Times New Roman" panose="02020603050405020304" pitchFamily="18" charset="0"/>
              </a:rPr>
              <a:t>381 kg </a:t>
            </a:r>
            <a:r>
              <a:rPr lang="pl-PL" sz="2200" dirty="0" smtClean="0">
                <a:latin typeface="Times New Roman" panose="02020603050405020304" pitchFamily="18" charset="0"/>
                <a:cs typeface="Times New Roman" panose="02020603050405020304" pitchFamily="18" charset="0"/>
              </a:rPr>
              <a:t>w roku 2018 do </a:t>
            </a:r>
            <a:r>
              <a:rPr lang="pl-PL" sz="2200" b="1" dirty="0" smtClean="0">
                <a:latin typeface="Times New Roman" panose="02020603050405020304" pitchFamily="18" charset="0"/>
                <a:cs typeface="Times New Roman" panose="02020603050405020304" pitchFamily="18" charset="0"/>
              </a:rPr>
              <a:t>326</a:t>
            </a:r>
            <a:r>
              <a:rPr lang="pl-PL" sz="2200" dirty="0" smtClean="0">
                <a:latin typeface="Times New Roman" panose="02020603050405020304" pitchFamily="18" charset="0"/>
                <a:cs typeface="Times New Roman" panose="02020603050405020304" pitchFamily="18" charset="0"/>
              </a:rPr>
              <a:t> kg w roku 2019 r. spadek o </a:t>
            </a:r>
            <a:r>
              <a:rPr lang="pl-PL" sz="2200" b="1" dirty="0" smtClean="0">
                <a:latin typeface="Times New Roman" panose="02020603050405020304" pitchFamily="18" charset="0"/>
                <a:cs typeface="Times New Roman" panose="02020603050405020304" pitchFamily="18" charset="0"/>
              </a:rPr>
              <a:t>14 %. </a:t>
            </a: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Gmina Pniewy nie ma możliwości przetwarzania niesegregowanych (zmieszanych) odpadów komunalnych, BIO odpadów stanowiących odpady komunalne oraz przeznaczone do składowania pozostałości z sortowania odpadów komunalnych i pozostałości z procesu mechaniczno-biologicznego przetwarzania niesegregowanych zmieszanych odpadów komunalnych. </a:t>
            </a: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W 2019 r.  na terenie Gminy Pniewy zostało zlikwidowane 1 nielegalne wysypisko śmieci. </a:t>
            </a: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W roku 2019 r. PSZOK odwiedziło </a:t>
            </a:r>
            <a:r>
              <a:rPr lang="pl-PL" sz="2200" b="1" dirty="0" smtClean="0">
                <a:latin typeface="Times New Roman" panose="02020603050405020304" pitchFamily="18" charset="0"/>
                <a:cs typeface="Times New Roman" panose="02020603050405020304" pitchFamily="18" charset="0"/>
              </a:rPr>
              <a:t>3586</a:t>
            </a:r>
            <a:r>
              <a:rPr lang="pl-PL" sz="2200" dirty="0" smtClean="0">
                <a:latin typeface="Times New Roman" panose="02020603050405020304" pitchFamily="18" charset="0"/>
                <a:cs typeface="Times New Roman" panose="02020603050405020304" pitchFamily="18" charset="0"/>
              </a:rPr>
              <a:t> mieszkańców. W roku 2018 z PSZOK skorzystało </a:t>
            </a:r>
            <a:r>
              <a:rPr lang="pl-PL" sz="2200" b="1" dirty="0" smtClean="0">
                <a:latin typeface="Times New Roman" panose="02020603050405020304" pitchFamily="18" charset="0"/>
                <a:cs typeface="Times New Roman" panose="02020603050405020304" pitchFamily="18" charset="0"/>
              </a:rPr>
              <a:t>3203</a:t>
            </a:r>
            <a:r>
              <a:rPr lang="pl-PL" sz="2200" dirty="0" smtClean="0">
                <a:latin typeface="Times New Roman" panose="02020603050405020304" pitchFamily="18" charset="0"/>
                <a:cs typeface="Times New Roman" panose="02020603050405020304" pitchFamily="18" charset="0"/>
              </a:rPr>
              <a:t> osoby- wzrost o </a:t>
            </a:r>
            <a:r>
              <a:rPr lang="pl-PL" sz="2200" b="1" dirty="0" smtClean="0">
                <a:latin typeface="Times New Roman" panose="02020603050405020304" pitchFamily="18" charset="0"/>
                <a:cs typeface="Times New Roman" panose="02020603050405020304" pitchFamily="18" charset="0"/>
              </a:rPr>
              <a:t>383</a:t>
            </a:r>
            <a:r>
              <a:rPr lang="pl-PL" sz="2200" dirty="0" smtClean="0">
                <a:latin typeface="Times New Roman" panose="02020603050405020304" pitchFamily="18" charset="0"/>
                <a:cs typeface="Times New Roman" panose="02020603050405020304" pitchFamily="18" charset="0"/>
              </a:rPr>
              <a:t> osoby.  Wniosek nasuwa się jeden, </a:t>
            </a:r>
            <a:r>
              <a:rPr lang="pl-PL" sz="2200" dirty="0">
                <a:latin typeface="Times New Roman" panose="02020603050405020304" pitchFamily="18" charset="0"/>
                <a:cs typeface="Times New Roman" panose="02020603050405020304" pitchFamily="18" charset="0"/>
              </a:rPr>
              <a:t>ż</a:t>
            </a:r>
            <a:r>
              <a:rPr lang="pl-PL" sz="2200" dirty="0" smtClean="0">
                <a:latin typeface="Times New Roman" panose="02020603050405020304" pitchFamily="18" charset="0"/>
                <a:cs typeface="Times New Roman" panose="02020603050405020304" pitchFamily="18" charset="0"/>
              </a:rPr>
              <a:t>e była to niezwykle trafna i potrzebna inwestycja. </a:t>
            </a:r>
          </a:p>
          <a:p>
            <a:pPr marL="285750" indent="-285750" algn="just">
              <a:buFont typeface="Arial" pitchFamily="34" charset="0"/>
              <a:buChar char="•"/>
            </a:pPr>
            <a:r>
              <a:rPr lang="pl-PL" sz="2200" dirty="0" smtClean="0">
                <a:latin typeface="Times New Roman" panose="02020603050405020304" pitchFamily="18" charset="0"/>
                <a:cs typeface="Times New Roman" panose="02020603050405020304" pitchFamily="18" charset="0"/>
              </a:rPr>
              <a:t>Gmina Pniewy </a:t>
            </a:r>
            <a:r>
              <a:rPr lang="pl-PL" sz="2200" dirty="0">
                <a:latin typeface="Times New Roman" panose="02020603050405020304" pitchFamily="18" charset="0"/>
                <a:cs typeface="Times New Roman" panose="02020603050405020304" pitchFamily="18" charset="0"/>
              </a:rPr>
              <a:t>osiągnęła zadowalające poziomy: ograniczenia masy odpadów ulegających biodegradacji, recyklingu, przygotowania do ponownego użycia papieru, metali, tworzyw sztucznych, szkła, oraz odpadów budowlanych i rozbiórkowych.</a:t>
            </a:r>
          </a:p>
          <a:p>
            <a:pPr marL="0" lvl="0" indent="0" algn="just">
              <a:spcBef>
                <a:spcPts val="0"/>
              </a:spcBef>
              <a:buNone/>
            </a:pPr>
            <a:endParaRPr lang="pl-PL" dirty="0" smtClean="0">
              <a:solidFill>
                <a:srgbClr val="000000"/>
              </a:solidFill>
              <a:latin typeface="Times New Roman" panose="02020603050405020304" pitchFamily="18" charset="0"/>
              <a:cs typeface="Times New Roman" panose="02020603050405020304" pitchFamily="18" charset="0"/>
            </a:endParaRPr>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28</a:t>
            </a:fld>
            <a:endParaRPr lang="pl-PL"/>
          </a:p>
        </p:txBody>
      </p:sp>
    </p:spTree>
    <p:extLst>
      <p:ext uri="{BB962C8B-B14F-4D97-AF65-F5344CB8AC3E}">
        <p14:creationId xmlns:p14="http://schemas.microsoft.com/office/powerpoint/2010/main" val="37073705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7584" y="188640"/>
            <a:ext cx="7520940" cy="548640"/>
          </a:xfrm>
        </p:spPr>
        <p:txBody>
          <a:bodyPr/>
          <a:lstStyle/>
          <a:p>
            <a:pPr algn="ctr"/>
            <a:r>
              <a:rPr lang="pl-PL" sz="2400" dirty="0" smtClean="0"/>
              <a:t>Wnioski </a:t>
            </a:r>
            <a:endParaRPr lang="pl-PL" sz="2400" dirty="0"/>
          </a:p>
        </p:txBody>
      </p:sp>
      <p:sp>
        <p:nvSpPr>
          <p:cNvPr id="3" name="Symbol zastępczy zawartości 2"/>
          <p:cNvSpPr>
            <a:spLocks noGrp="1"/>
          </p:cNvSpPr>
          <p:nvPr>
            <p:ph idx="1"/>
          </p:nvPr>
        </p:nvSpPr>
        <p:spPr>
          <a:xfrm>
            <a:off x="827584" y="980728"/>
            <a:ext cx="7520940" cy="5760640"/>
          </a:xfrm>
        </p:spPr>
        <p:txBody>
          <a:bodyPr>
            <a:normAutofit lnSpcReduction="10000"/>
          </a:bodyPr>
          <a:lstStyle/>
          <a:p>
            <a:pPr marL="0" lvl="0" indent="0" algn="just">
              <a:spcBef>
                <a:spcPts val="0"/>
              </a:spcBef>
            </a:pPr>
            <a:endParaRPr lang="pl-PL" dirty="0" smtClean="0">
              <a:solidFill>
                <a:srgbClr val="000000"/>
              </a:solidFill>
              <a:latin typeface="Times New Roman" panose="02020603050405020304" pitchFamily="18" charset="0"/>
              <a:cs typeface="Times New Roman" panose="02020603050405020304" pitchFamily="18" charset="0"/>
            </a:endParaRPr>
          </a:p>
          <a:p>
            <a:pPr marL="609600" algn="just">
              <a:buFont typeface="Arial" pitchFamily="34" charset="0"/>
              <a:buChar char="•"/>
            </a:pPr>
            <a:r>
              <a:rPr lang="pl-PL" sz="1800" dirty="0" smtClean="0">
                <a:latin typeface="Times New Roman" panose="02020603050405020304" pitchFamily="18" charset="0"/>
                <a:ea typeface="Calibri"/>
                <a:cs typeface="Times New Roman" panose="02020603050405020304" pitchFamily="18" charset="0"/>
              </a:rPr>
              <a:t>System</a:t>
            </a:r>
            <a:r>
              <a:rPr lang="pl-PL" sz="1800" dirty="0">
                <a:latin typeface="Times New Roman" panose="02020603050405020304" pitchFamily="18" charset="0"/>
                <a:ea typeface="Calibri"/>
                <a:cs typeface="Times New Roman" panose="02020603050405020304" pitchFamily="18" charset="0"/>
              </a:rPr>
              <a:t>, gospodarki odpadami komunalnymi w gminie </a:t>
            </a:r>
            <a:r>
              <a:rPr lang="pl-PL" sz="1800" dirty="0" smtClean="0">
                <a:latin typeface="Times New Roman" panose="02020603050405020304" pitchFamily="18" charset="0"/>
                <a:ea typeface="Calibri"/>
                <a:cs typeface="Times New Roman" panose="02020603050405020304" pitchFamily="18" charset="0"/>
              </a:rPr>
              <a:t>Pniewy naszym zdaniem funkcjonuje </a:t>
            </a:r>
            <a:r>
              <a:rPr lang="pl-PL" sz="1800" dirty="0">
                <a:latin typeface="Times New Roman" panose="02020603050405020304" pitchFamily="18" charset="0"/>
                <a:ea typeface="Calibri"/>
                <a:cs typeface="Times New Roman" panose="02020603050405020304" pitchFamily="18" charset="0"/>
              </a:rPr>
              <a:t>prawidłowo i efektywnie, zgodnie </a:t>
            </a:r>
            <a:r>
              <a:rPr lang="pl-PL" sz="1800" dirty="0" smtClean="0">
                <a:latin typeface="Times New Roman" panose="02020603050405020304" pitchFamily="18" charset="0"/>
                <a:ea typeface="Calibri"/>
                <a:cs typeface="Times New Roman" panose="02020603050405020304" pitchFamily="18" charset="0"/>
              </a:rPr>
              <a:t>                                     z </a:t>
            </a:r>
            <a:r>
              <a:rPr lang="pl-PL" sz="1800" dirty="0">
                <a:latin typeface="Times New Roman" panose="02020603050405020304" pitchFamily="18" charset="0"/>
                <a:ea typeface="Calibri"/>
                <a:cs typeface="Times New Roman" panose="02020603050405020304" pitchFamily="18" charset="0"/>
              </a:rPr>
              <a:t>obowiązującymi przepisami</a:t>
            </a:r>
            <a:r>
              <a:rPr lang="pl-PL" sz="1800" dirty="0" smtClean="0">
                <a:latin typeface="Times New Roman" panose="02020603050405020304" pitchFamily="18" charset="0"/>
                <a:ea typeface="Calibri"/>
                <a:cs typeface="Times New Roman" panose="02020603050405020304" pitchFamily="18" charset="0"/>
              </a:rPr>
              <a:t>.</a:t>
            </a:r>
          </a:p>
          <a:p>
            <a:pPr marL="609600" algn="just">
              <a:buFont typeface="Arial" pitchFamily="34" charset="0"/>
              <a:buChar char="•"/>
            </a:pPr>
            <a:r>
              <a:rPr lang="pl-PL" sz="1800" dirty="0">
                <a:latin typeface="Times New Roman" panose="02020603050405020304" pitchFamily="18" charset="0"/>
                <a:ea typeface="Calibri"/>
                <a:cs typeface="Times New Roman" panose="02020603050405020304" pitchFamily="18" charset="0"/>
              </a:rPr>
              <a:t>L</a:t>
            </a:r>
            <a:r>
              <a:rPr lang="pl-PL" sz="1800" dirty="0" smtClean="0">
                <a:latin typeface="Times New Roman" panose="02020603050405020304" pitchFamily="18" charset="0"/>
                <a:ea typeface="Calibri"/>
                <a:cs typeface="Times New Roman" panose="02020603050405020304" pitchFamily="18" charset="0"/>
              </a:rPr>
              <a:t>iczba mieszkańców zamieszkałych na terenie gminy w roku 2018 wynosiła 12 269 natomiast w roku 2019 wynosiła 12 299, wzrost o 30 mieszkańców. </a:t>
            </a:r>
            <a:r>
              <a:rPr lang="pl-PL" sz="1800" dirty="0">
                <a:latin typeface="Times New Roman" panose="02020603050405020304" pitchFamily="18" charset="0"/>
                <a:ea typeface="Calibri"/>
                <a:cs typeface="Times New Roman" panose="02020603050405020304" pitchFamily="18" charset="0"/>
              </a:rPr>
              <a:t>L</a:t>
            </a:r>
            <a:r>
              <a:rPr lang="pl-PL" sz="1800" dirty="0" smtClean="0">
                <a:latin typeface="Times New Roman" panose="02020603050405020304" pitchFamily="18" charset="0"/>
                <a:ea typeface="Calibri"/>
                <a:cs typeface="Times New Roman" panose="02020603050405020304" pitchFamily="18" charset="0"/>
              </a:rPr>
              <a:t>iczba osób objętych systemem gospodarowania odpadami w roku 2018 wynosiła 11 047, natomiast ilość osób objętych systemem gospodarowania odpadami w roku 2019 wynosiła 11 073, wzrost o 26 mieszkańców. Świadczyć to może o dobrze zarządzanym systemie, gdzie pomimo zmian stawek cen opłat za wywóz odpadów, ilość mieszkańców odprowadzającą opłatę za gospodarowanie odpadami została niemalże na identycznym poziomie. </a:t>
            </a:r>
          </a:p>
          <a:p>
            <a:pPr marL="609600" algn="just">
              <a:buFont typeface="Arial" pitchFamily="34" charset="0"/>
              <a:buChar char="•"/>
            </a:pPr>
            <a:r>
              <a:rPr lang="pl-PL" sz="1800" dirty="0" smtClean="0">
                <a:latin typeface="Times New Roman" panose="02020603050405020304" pitchFamily="18" charset="0"/>
                <a:ea typeface="Calibri"/>
                <a:cs typeface="Times New Roman" panose="02020603050405020304" pitchFamily="18" charset="0"/>
              </a:rPr>
              <a:t>W dalszym ciągu będzie sprawowany bieżący nadzór i kontrola nad jakością wykonywania usług odbioru i wywozu odpadów z terenu Gminy Pniewy przez firmę Trans – Kom Sp. z o.o.</a:t>
            </a:r>
            <a:endParaRPr lang="pl-PL" sz="1800" dirty="0">
              <a:latin typeface="Times New Roman"/>
              <a:ea typeface="Calibri"/>
              <a:cs typeface="Times New Roman"/>
            </a:endParaRPr>
          </a:p>
          <a:p>
            <a:pPr marL="609600" lvl="0" algn="just">
              <a:buFont typeface="Arial" panose="020B0604020202020204" pitchFamily="34" charset="0"/>
              <a:buChar char="•"/>
            </a:pPr>
            <a:r>
              <a:rPr lang="pl-PL" sz="1800" dirty="0">
                <a:latin typeface="Times New Roman" panose="02020603050405020304" pitchFamily="18" charset="0"/>
                <a:ea typeface="Calibri"/>
                <a:cs typeface="Times New Roman" panose="02020603050405020304" pitchFamily="18" charset="0"/>
              </a:rPr>
              <a:t> </a:t>
            </a:r>
            <a:r>
              <a:rPr lang="pl-PL" sz="1800" dirty="0" smtClean="0">
                <a:latin typeface="Times New Roman" panose="02020603050405020304" pitchFamily="18" charset="0"/>
                <a:ea typeface="Calibri"/>
                <a:cs typeface="Times New Roman" panose="02020603050405020304" pitchFamily="18" charset="0"/>
              </a:rPr>
              <a:t>Istotnym elementem w całym systemie gospodarki odpadami jest ograniczenie ich produkcji. Dlatego Gmina Pniewy będzie kontynuowała działania edukacyjne w tym zakresie w szczególności wśród uczniów szkół podstawowych. </a:t>
            </a:r>
          </a:p>
          <a:p>
            <a:pPr marL="266700" lvl="0" indent="0" algn="just"/>
            <a:endParaRPr lang="pl-PL" sz="2100" dirty="0" smtClean="0">
              <a:latin typeface="Times New Roman"/>
              <a:ea typeface="Calibri"/>
              <a:cs typeface="Times New Roman"/>
            </a:endParaRPr>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29</a:t>
            </a:fld>
            <a:endParaRPr lang="pl-PL"/>
          </a:p>
        </p:txBody>
      </p:sp>
    </p:spTree>
    <p:extLst>
      <p:ext uri="{BB962C8B-B14F-4D97-AF65-F5344CB8AC3E}">
        <p14:creationId xmlns:p14="http://schemas.microsoft.com/office/powerpoint/2010/main" val="44713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p:txBody>
          <a:bodyPr>
            <a:normAutofit/>
          </a:bodyPr>
          <a:lstStyle/>
          <a:p>
            <a:pPr algn="ctr"/>
            <a:r>
              <a:rPr lang="pl-PL" sz="3200" dirty="0" smtClean="0"/>
              <a:t>Zmiany w przepisach </a:t>
            </a:r>
            <a:endParaRPr lang="pl-PL" sz="3200" dirty="0"/>
          </a:p>
        </p:txBody>
      </p:sp>
      <p:sp>
        <p:nvSpPr>
          <p:cNvPr id="7" name="Symbol zastępczy zawartości 6"/>
          <p:cNvSpPr>
            <a:spLocks noGrp="1"/>
          </p:cNvSpPr>
          <p:nvPr>
            <p:ph idx="1"/>
          </p:nvPr>
        </p:nvSpPr>
        <p:spPr>
          <a:xfrm>
            <a:off x="395536" y="1412776"/>
            <a:ext cx="8229600" cy="4373563"/>
          </a:xfrm>
        </p:spPr>
        <p:txBody>
          <a:bodyPr>
            <a:normAutofit fontScale="55000" lnSpcReduction="20000"/>
          </a:bodyPr>
          <a:lstStyle/>
          <a:p>
            <a:pPr marL="114300" indent="0" algn="just">
              <a:buNone/>
            </a:pPr>
            <a:r>
              <a:rPr lang="pl-PL" sz="1800" dirty="0" smtClean="0"/>
              <a:t>	</a:t>
            </a:r>
          </a:p>
          <a:p>
            <a:pPr marL="114300" indent="0" algn="just">
              <a:lnSpc>
                <a:spcPct val="150000"/>
              </a:lnSpc>
              <a:buNone/>
            </a:pPr>
            <a:r>
              <a:rPr lang="pl-PL" sz="1800" dirty="0"/>
              <a:t>	</a:t>
            </a:r>
            <a:r>
              <a:rPr lang="pl-PL" dirty="0" smtClean="0"/>
              <a:t>Znowelizowana w dniu 06.09.2019r. ustawa o utrzymaniu czystości i porządku                    w gminach</a:t>
            </a:r>
            <a:r>
              <a:rPr lang="pl-PL" b="0" dirty="0" smtClean="0"/>
              <a:t> Dz.U.2019</a:t>
            </a:r>
            <a:r>
              <a:rPr lang="pl-PL" b="0" dirty="0"/>
              <a:t>. poz. </a:t>
            </a:r>
            <a:r>
              <a:rPr lang="pl-PL" b="0" dirty="0" smtClean="0"/>
              <a:t>2010  </a:t>
            </a:r>
            <a:r>
              <a:rPr lang="pl-PL" dirty="0" smtClean="0"/>
              <a:t>wprowadziła tzw. „jednolity system segregacji odpadów„. Na gminy nałożono konieczność wprowadzenia szereg nowych uwarunkowań prawnych. Podstawowa zmiana to obowiązek segregacji odpadów, osoby które tego nie realizują zgodnie                    z zapisami ustawy muszą mieć naliczoną opłatę podwyższoną. </a:t>
            </a:r>
          </a:p>
          <a:p>
            <a:pPr marL="114300" indent="0" algn="just">
              <a:lnSpc>
                <a:spcPct val="150000"/>
              </a:lnSpc>
              <a:buNone/>
            </a:pPr>
            <a:r>
              <a:rPr lang="pl-PL" dirty="0" smtClean="0"/>
              <a:t>Zmiany konieczne do wprowadzenia w formie uchwał przez Radę Miejską Pniewy : </a:t>
            </a:r>
          </a:p>
          <a:p>
            <a:pPr marL="114300" indent="0" algn="just">
              <a:lnSpc>
                <a:spcPct val="150000"/>
              </a:lnSpc>
              <a:buNone/>
            </a:pPr>
            <a:r>
              <a:rPr lang="pl-PL" b="1" dirty="0">
                <a:latin typeface="Century Gothic" panose="020B0502020202020204" pitchFamily="34" charset="0"/>
              </a:rPr>
              <a:t>-</a:t>
            </a:r>
            <a:r>
              <a:rPr lang="pl-PL" dirty="0" smtClean="0">
                <a:latin typeface="Century Gothic" panose="020B0502020202020204" pitchFamily="34" charset="0"/>
                <a:cs typeface="Times New Roman" panose="02020603050405020304" pitchFamily="18" charset="0"/>
              </a:rPr>
              <a:t>regulamin </a:t>
            </a:r>
            <a:r>
              <a:rPr lang="pl-PL" dirty="0">
                <a:latin typeface="Century Gothic" panose="020B0502020202020204" pitchFamily="34" charset="0"/>
                <a:cs typeface="Times New Roman" panose="02020603050405020304" pitchFamily="18" charset="0"/>
              </a:rPr>
              <a:t>utrzymania czystości </a:t>
            </a:r>
            <a:r>
              <a:rPr lang="pl-PL" dirty="0" smtClean="0">
                <a:latin typeface="Century Gothic" panose="020B0502020202020204" pitchFamily="34" charset="0"/>
                <a:cs typeface="Times New Roman" panose="02020603050405020304" pitchFamily="18" charset="0"/>
              </a:rPr>
              <a:t> i </a:t>
            </a:r>
            <a:r>
              <a:rPr lang="pl-PL" dirty="0">
                <a:latin typeface="Century Gothic" panose="020B0502020202020204" pitchFamily="34" charset="0"/>
                <a:cs typeface="Times New Roman" panose="02020603050405020304" pitchFamily="18" charset="0"/>
              </a:rPr>
              <a:t>porządku na terenie </a:t>
            </a:r>
            <a:r>
              <a:rPr lang="pl-PL" dirty="0" smtClean="0">
                <a:latin typeface="Century Gothic" panose="020B0502020202020204" pitchFamily="34" charset="0"/>
                <a:cs typeface="Times New Roman" panose="02020603050405020304" pitchFamily="18" charset="0"/>
              </a:rPr>
              <a:t>Gminy, </a:t>
            </a:r>
            <a:endParaRPr lang="pl-PL" dirty="0">
              <a:latin typeface="Century Gothic" panose="020B0502020202020204" pitchFamily="34" charset="0"/>
              <a:cs typeface="Times New Roman" panose="02020603050405020304" pitchFamily="18" charset="0"/>
            </a:endParaRPr>
          </a:p>
          <a:p>
            <a:pPr marL="114300" indent="0" algn="just">
              <a:lnSpc>
                <a:spcPct val="150000"/>
              </a:lnSpc>
              <a:buNone/>
            </a:pPr>
            <a:r>
              <a:rPr lang="pl-PL" dirty="0" smtClean="0">
                <a:latin typeface="Century Gothic" panose="020B0502020202020204" pitchFamily="34" charset="0"/>
                <a:cs typeface="Times New Roman" panose="02020603050405020304" pitchFamily="18" charset="0"/>
              </a:rPr>
              <a:t>-</a:t>
            </a:r>
            <a:r>
              <a:rPr lang="pl-PL" dirty="0" smtClean="0"/>
              <a:t>szczegółowy sposób </a:t>
            </a:r>
            <a:r>
              <a:rPr lang="pl-PL" dirty="0"/>
              <a:t>i </a:t>
            </a:r>
            <a:r>
              <a:rPr lang="pl-PL" dirty="0" smtClean="0"/>
              <a:t>zakres </a:t>
            </a:r>
            <a:r>
              <a:rPr lang="pl-PL" dirty="0"/>
              <a:t>świadczenia usług w zakresie odbierania odpadów komunalnych od właścicieli nieruchomości i zagospodarowania tych odpadów w zamian za uiszczoną przez właściciela nieruchomości opłatę za gospodarowanie odpadami komunalnymi</a:t>
            </a:r>
            <a:r>
              <a:rPr lang="pl-PL" dirty="0" smtClean="0"/>
              <a:t>.</a:t>
            </a:r>
          </a:p>
          <a:p>
            <a:pPr marL="114300" indent="0" algn="just">
              <a:lnSpc>
                <a:spcPct val="150000"/>
              </a:lnSpc>
              <a:buNone/>
            </a:pPr>
            <a:r>
              <a:rPr lang="pl-PL" dirty="0" smtClean="0"/>
              <a:t>Zmiany te pierwotnie miały zostać wprowadzone do dnia 06.09.2020 r. jednak, </a:t>
            </a:r>
            <a:r>
              <a:rPr lang="pl-PL" dirty="0"/>
              <a:t>z</a:t>
            </a:r>
            <a:r>
              <a:rPr lang="pl-PL" dirty="0" smtClean="0"/>
              <a:t>miana </a:t>
            </a:r>
            <a:r>
              <a:rPr lang="pl-PL" dirty="0"/>
              <a:t>niektórych ustaw w zakresie działań osłonowych w związku z rozprzestrzenianiem się wirusa </a:t>
            </a:r>
            <a:r>
              <a:rPr lang="pl-PL" dirty="0" smtClean="0"/>
              <a:t>SARS-CoV-2 przesunęła ten termin do dnia 31.12.2020 r.  </a:t>
            </a:r>
            <a:endParaRPr lang="pl-PL" dirty="0" smtClean="0">
              <a:latin typeface="Century Gothic" panose="020B0502020202020204" pitchFamily="34" charset="0"/>
              <a:cs typeface="Times New Roman" panose="02020603050405020304" pitchFamily="18" charset="0"/>
            </a:endParaRPr>
          </a:p>
          <a:p>
            <a:pPr marL="114300" indent="0">
              <a:lnSpc>
                <a:spcPct val="150000"/>
              </a:lnSpc>
              <a:buNone/>
            </a:pPr>
            <a:r>
              <a:rPr lang="pl-PL" sz="2100" dirty="0"/>
              <a:t>	</a:t>
            </a:r>
            <a:r>
              <a:rPr lang="pl-PL" sz="2100" dirty="0" smtClean="0"/>
              <a:t>				</a:t>
            </a:r>
            <a:r>
              <a:rPr lang="pl-PL" dirty="0" smtClean="0"/>
              <a:t>	</a:t>
            </a:r>
            <a:endParaRPr lang="pl-PL" dirty="0"/>
          </a:p>
        </p:txBody>
      </p:sp>
      <p:sp>
        <p:nvSpPr>
          <p:cNvPr id="5" name="Symbol zastępczy numeru slajdu 4"/>
          <p:cNvSpPr>
            <a:spLocks noGrp="1"/>
          </p:cNvSpPr>
          <p:nvPr>
            <p:ph type="sldNum" sz="quarter" idx="12"/>
          </p:nvPr>
        </p:nvSpPr>
        <p:spPr/>
        <p:txBody>
          <a:bodyPr>
            <a:normAutofit/>
          </a:bodyPr>
          <a:lstStyle/>
          <a:p>
            <a:fld id="{80CBED3D-F8F8-45FD-AD52-26F713017ECD}" type="slidenum">
              <a:rPr lang="pl-PL" smtClean="0"/>
              <a:t>3</a:t>
            </a:fld>
            <a:endParaRPr lang="pl-PL"/>
          </a:p>
        </p:txBody>
      </p:sp>
      <p:pic>
        <p:nvPicPr>
          <p:cNvPr id="8" name="Picture 2" descr="C:\Users\dubiel\Desktop\Nowy folder\paragraf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25" y="332656"/>
            <a:ext cx="780073" cy="1187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4699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lvl="0" algn="ctr">
              <a:spcBef>
                <a:spcPts val="0"/>
              </a:spcBef>
            </a:pPr>
            <a:r>
              <a:rPr lang="pl-PL" sz="2400" b="1" cap="none" dirty="0" smtClean="0">
                <a:latin typeface="Arial Narrow"/>
                <a:ea typeface="+mn-ea"/>
                <a:cs typeface="+mn-cs"/>
              </a:rPr>
              <a:t>KONTAKT</a:t>
            </a:r>
            <a:endParaRPr lang="pl-PL" sz="2400" b="1" dirty="0"/>
          </a:p>
        </p:txBody>
      </p:sp>
      <p:sp>
        <p:nvSpPr>
          <p:cNvPr id="3" name="Symbol zastępczy zawartości 2"/>
          <p:cNvSpPr>
            <a:spLocks noGrp="1"/>
          </p:cNvSpPr>
          <p:nvPr>
            <p:ph idx="1"/>
          </p:nvPr>
        </p:nvSpPr>
        <p:spPr/>
        <p:txBody>
          <a:bodyPr/>
          <a:lstStyle/>
          <a:p>
            <a:endParaRPr lang="pl-PL" dirty="0" smtClean="0"/>
          </a:p>
          <a:p>
            <a:pPr marL="0" lvl="0" indent="0">
              <a:spcBef>
                <a:spcPts val="0"/>
              </a:spcBef>
            </a:pPr>
            <a:endParaRPr lang="pl-PL" b="0" kern="0" dirty="0">
              <a:solidFill>
                <a:sysClr val="windowText" lastClr="000000"/>
              </a:solidFill>
            </a:endParaRPr>
          </a:p>
          <a:p>
            <a:endParaRPr lang="pl-PL" dirty="0"/>
          </a:p>
        </p:txBody>
      </p:sp>
      <p:sp>
        <p:nvSpPr>
          <p:cNvPr id="5" name="Symbol zastępczy numeru slajdu 4"/>
          <p:cNvSpPr>
            <a:spLocks noGrp="1"/>
          </p:cNvSpPr>
          <p:nvPr>
            <p:ph type="sldNum" sz="quarter" idx="12"/>
          </p:nvPr>
        </p:nvSpPr>
        <p:spPr/>
        <p:txBody>
          <a:bodyPr>
            <a:normAutofit/>
          </a:bodyPr>
          <a:lstStyle/>
          <a:p>
            <a:fld id="{80CBED3D-F8F8-45FD-AD52-26F713017ECD}" type="slidenum">
              <a:rPr lang="pl-PL" smtClean="0"/>
              <a:t>30</a:t>
            </a:fld>
            <a:endParaRPr lang="pl-PL"/>
          </a:p>
        </p:txBody>
      </p:sp>
      <p:graphicFrame>
        <p:nvGraphicFramePr>
          <p:cNvPr id="4" name="Tabela 3"/>
          <p:cNvGraphicFramePr>
            <a:graphicFrameLocks noGrp="1"/>
          </p:cNvGraphicFramePr>
          <p:nvPr>
            <p:extLst>
              <p:ext uri="{D42A27DB-BD31-4B8C-83A1-F6EECF244321}">
                <p14:modId xmlns:p14="http://schemas.microsoft.com/office/powerpoint/2010/main" val="3118437316"/>
              </p:ext>
            </p:extLst>
          </p:nvPr>
        </p:nvGraphicFramePr>
        <p:xfrm>
          <a:off x="1156335" y="1348518"/>
          <a:ext cx="6853555" cy="4519867"/>
        </p:xfrm>
        <a:graphic>
          <a:graphicData uri="http://schemas.openxmlformats.org/drawingml/2006/table">
            <a:tbl>
              <a:tblPr firstRow="1" firstCol="1" bandRow="1"/>
              <a:tblGrid>
                <a:gridCol w="3559681"/>
                <a:gridCol w="3293874"/>
              </a:tblGrid>
              <a:tr h="2434590">
                <a:tc>
                  <a:txBody>
                    <a:bodyPr/>
                    <a:lstStyle/>
                    <a:p>
                      <a:pPr algn="ctr">
                        <a:lnSpc>
                          <a:spcPct val="115000"/>
                        </a:lnSpc>
                        <a:spcAft>
                          <a:spcPts val="0"/>
                        </a:spcAft>
                        <a:tabLst>
                          <a:tab pos="982663" algn="l"/>
                        </a:tabLst>
                      </a:pPr>
                      <a:r>
                        <a:rPr lang="pl-PL" sz="1400" dirty="0" smtClean="0">
                          <a:solidFill>
                            <a:schemeClr val="tx2"/>
                          </a:solidFill>
                          <a:effectLst/>
                          <a:latin typeface="Times New Roman"/>
                          <a:ea typeface="Calibri"/>
                          <a:cs typeface="Times New Roman"/>
                        </a:rPr>
                        <a:t>    Urząd </a:t>
                      </a:r>
                      <a:r>
                        <a:rPr lang="pl-PL" sz="1400" dirty="0">
                          <a:solidFill>
                            <a:schemeClr val="tx2"/>
                          </a:solidFill>
                          <a:effectLst/>
                          <a:latin typeface="Times New Roman"/>
                          <a:ea typeface="Calibri"/>
                          <a:cs typeface="Times New Roman"/>
                        </a:rPr>
                        <a:t>Miejski Pniewy</a:t>
                      </a:r>
                      <a:endParaRPr lang="pl-PL" sz="1400" dirty="0">
                        <a:solidFill>
                          <a:schemeClr val="tx2"/>
                        </a:solidFill>
                        <a:effectLst/>
                        <a:latin typeface="Calibri"/>
                        <a:ea typeface="Calibri"/>
                        <a:cs typeface="Times New Roman"/>
                      </a:endParaRPr>
                    </a:p>
                    <a:p>
                      <a:pPr marL="457200" algn="ctr">
                        <a:lnSpc>
                          <a:spcPct val="115000"/>
                        </a:lnSpc>
                        <a:spcAft>
                          <a:spcPts val="0"/>
                        </a:spcAft>
                      </a:pPr>
                      <a:r>
                        <a:rPr lang="pl-PL" sz="1400" dirty="0">
                          <a:solidFill>
                            <a:schemeClr val="tx2"/>
                          </a:solidFill>
                          <a:effectLst/>
                          <a:latin typeface="Times New Roman"/>
                          <a:ea typeface="Calibri"/>
                          <a:cs typeface="Times New Roman"/>
                        </a:rPr>
                        <a:t>ul. Dworcowa 37</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smtClean="0">
                          <a:solidFill>
                            <a:schemeClr val="tx2"/>
                          </a:solidFill>
                          <a:effectLst/>
                          <a:latin typeface="Times New Roman"/>
                          <a:ea typeface="Calibri"/>
                          <a:cs typeface="Times New Roman"/>
                        </a:rPr>
                        <a:t>62 </a:t>
                      </a:r>
                      <a:r>
                        <a:rPr lang="pl-PL" sz="1400" dirty="0">
                          <a:solidFill>
                            <a:schemeClr val="tx2"/>
                          </a:solidFill>
                          <a:effectLst/>
                          <a:latin typeface="Times New Roman"/>
                          <a:ea typeface="Calibri"/>
                          <a:cs typeface="Times New Roman"/>
                        </a:rPr>
                        <a:t>– 045 </a:t>
                      </a:r>
                      <a:r>
                        <a:rPr lang="pl-PL" sz="1400" dirty="0" smtClean="0">
                          <a:solidFill>
                            <a:schemeClr val="tx2"/>
                          </a:solidFill>
                          <a:effectLst/>
                          <a:latin typeface="Times New Roman"/>
                          <a:ea typeface="Calibri"/>
                          <a:cs typeface="Times New Roman"/>
                        </a:rPr>
                        <a:t>Pniewy</a:t>
                      </a:r>
                      <a:r>
                        <a:rPr lang="pl-PL" sz="1400" baseline="0" dirty="0">
                          <a:solidFill>
                            <a:schemeClr val="tx2"/>
                          </a:solidFill>
                          <a:effectLst/>
                          <a:latin typeface="Calibri"/>
                          <a:ea typeface="Calibri"/>
                          <a:cs typeface="Times New Roman"/>
                        </a:rPr>
                        <a:t> </a:t>
                      </a:r>
                      <a:r>
                        <a:rPr lang="pl-PL" sz="1400" dirty="0" smtClean="0">
                          <a:solidFill>
                            <a:schemeClr val="tx2"/>
                          </a:solidFill>
                          <a:effectLst/>
                          <a:latin typeface="Times New Roman"/>
                          <a:ea typeface="Calibri"/>
                          <a:cs typeface="Times New Roman"/>
                        </a:rPr>
                        <a:t>woj</a:t>
                      </a:r>
                      <a:r>
                        <a:rPr lang="pl-PL" sz="1400" dirty="0">
                          <a:solidFill>
                            <a:schemeClr val="tx2"/>
                          </a:solidFill>
                          <a:effectLst/>
                          <a:latin typeface="Times New Roman"/>
                          <a:ea typeface="Calibri"/>
                          <a:cs typeface="Times New Roman"/>
                        </a:rPr>
                        <a:t>. wielkopolskie</a:t>
                      </a:r>
                      <a:endParaRPr lang="pl-PL" sz="1400" dirty="0">
                        <a:solidFill>
                          <a:schemeClr val="tx2"/>
                        </a:solidFill>
                        <a:effectLst/>
                        <a:latin typeface="Calibri"/>
                        <a:ea typeface="Calibri"/>
                        <a:cs typeface="Times New Roman"/>
                      </a:endParaRPr>
                    </a:p>
                    <a:p>
                      <a:pPr marL="457200" algn="ctr">
                        <a:lnSpc>
                          <a:spcPct val="115000"/>
                        </a:lnSpc>
                        <a:spcAft>
                          <a:spcPts val="0"/>
                        </a:spcAft>
                      </a:pPr>
                      <a:r>
                        <a:rPr lang="pl-PL" sz="1400" dirty="0">
                          <a:solidFill>
                            <a:schemeClr val="tx2"/>
                          </a:solidFill>
                          <a:effectLst/>
                          <a:latin typeface="Times New Roman"/>
                          <a:ea typeface="Calibri"/>
                          <a:cs typeface="Times New Roman"/>
                        </a:rPr>
                        <a:t> </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b="1" u="sng" dirty="0">
                          <a:solidFill>
                            <a:schemeClr val="tx2"/>
                          </a:solidFill>
                          <a:effectLst/>
                          <a:latin typeface="Times New Roman"/>
                          <a:ea typeface="+mn-ea"/>
                          <a:cs typeface="Times New Roman"/>
                          <a:hlinkClick r:id="rId3"/>
                        </a:rPr>
                        <a:t>www.pniewy.wlkp.pl/</a:t>
                      </a:r>
                      <a:r>
                        <a:rPr lang="pl-PL" sz="1400" u="sng" dirty="0">
                          <a:solidFill>
                            <a:schemeClr val="tx2"/>
                          </a:solidFill>
                          <a:effectLst/>
                          <a:latin typeface="Times New Roman"/>
                          <a:ea typeface="+mn-ea"/>
                          <a:cs typeface="Times New Roman"/>
                        </a:rPr>
                        <a:t> Dla Mieszkańca/</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u="sng" dirty="0">
                          <a:solidFill>
                            <a:schemeClr val="tx2"/>
                          </a:solidFill>
                          <a:effectLst/>
                          <a:latin typeface="Times New Roman"/>
                          <a:ea typeface="+mn-ea"/>
                          <a:cs typeface="Times New Roman"/>
                        </a:rPr>
                        <a:t> Ochrona Środowiska/ Gospodarka Odpadami</a:t>
                      </a:r>
                      <a:endParaRPr lang="pl-PL" sz="1400" dirty="0">
                        <a:solidFill>
                          <a:schemeClr val="tx2"/>
                        </a:solidFill>
                        <a:effectLst/>
                        <a:latin typeface="Calibri"/>
                        <a:ea typeface="Calibri"/>
                        <a:cs typeface="Times New Roman"/>
                      </a:endParaRPr>
                    </a:p>
                    <a:p>
                      <a:pPr algn="ctr">
                        <a:lnSpc>
                          <a:spcPct val="115000"/>
                        </a:lnSpc>
                        <a:spcAft>
                          <a:spcPts val="0"/>
                        </a:spcAft>
                      </a:pPr>
                      <a:endParaRPr lang="pl-PL" sz="1400" dirty="0" smtClean="0">
                        <a:solidFill>
                          <a:schemeClr val="tx2"/>
                        </a:solidFill>
                        <a:effectLst/>
                        <a:latin typeface="Times New Roman"/>
                        <a:ea typeface="+mn-ea"/>
                        <a:cs typeface="Times New Roman"/>
                      </a:endParaRPr>
                    </a:p>
                    <a:p>
                      <a:pPr algn="ctr">
                        <a:lnSpc>
                          <a:spcPct val="115000"/>
                        </a:lnSpc>
                        <a:spcAft>
                          <a:spcPts val="0"/>
                        </a:spcAft>
                      </a:pPr>
                      <a:r>
                        <a:rPr lang="pl-PL" sz="1400" dirty="0">
                          <a:solidFill>
                            <a:schemeClr val="tx2"/>
                          </a:solidFill>
                          <a:effectLst/>
                          <a:latin typeface="Times New Roman"/>
                          <a:ea typeface="+mn-ea"/>
                          <a:cs typeface="Times New Roman"/>
                        </a:rPr>
                        <a:t> </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mn-ea"/>
                          <a:cs typeface="Times New Roman"/>
                        </a:rPr>
                        <a:t>PUK TRANS-KOM</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ul</a:t>
                      </a:r>
                      <a:r>
                        <a:rPr lang="pl-PL" sz="1400" dirty="0" smtClean="0">
                          <a:solidFill>
                            <a:schemeClr val="tx2"/>
                          </a:solidFill>
                          <a:effectLst/>
                          <a:latin typeface="Times New Roman"/>
                          <a:ea typeface="Calibri"/>
                          <a:cs typeface="Times New Roman"/>
                        </a:rPr>
                        <a:t>.</a:t>
                      </a:r>
                      <a:r>
                        <a:rPr lang="pl-PL" sz="1400" baseline="0" dirty="0" smtClean="0">
                          <a:solidFill>
                            <a:schemeClr val="tx2"/>
                          </a:solidFill>
                          <a:effectLst/>
                          <a:latin typeface="Times New Roman"/>
                          <a:ea typeface="Calibri"/>
                          <a:cs typeface="Times New Roman"/>
                        </a:rPr>
                        <a:t> Dąbrowskiego 90</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smtClean="0">
                          <a:solidFill>
                            <a:schemeClr val="tx2"/>
                          </a:solidFill>
                          <a:effectLst/>
                          <a:latin typeface="Times New Roman"/>
                          <a:ea typeface="Calibri"/>
                          <a:cs typeface="Times New Roman"/>
                        </a:rPr>
                        <a:t> </a:t>
                      </a:r>
                      <a:r>
                        <a:rPr lang="pl-PL" sz="1400" dirty="0">
                          <a:solidFill>
                            <a:schemeClr val="tx2"/>
                          </a:solidFill>
                          <a:effectLst/>
                          <a:latin typeface="Times New Roman"/>
                          <a:ea typeface="Calibri"/>
                          <a:cs typeface="Times New Roman"/>
                        </a:rPr>
                        <a:t>60 – </a:t>
                      </a:r>
                      <a:r>
                        <a:rPr lang="pl-PL" sz="1400" dirty="0" smtClean="0">
                          <a:solidFill>
                            <a:schemeClr val="tx2"/>
                          </a:solidFill>
                          <a:effectLst/>
                          <a:latin typeface="Times New Roman"/>
                          <a:ea typeface="Calibri"/>
                          <a:cs typeface="Times New Roman"/>
                        </a:rPr>
                        <a:t>101 Poznań</a:t>
                      </a:r>
                    </a:p>
                    <a:p>
                      <a:pPr algn="ctr">
                        <a:lnSpc>
                          <a:spcPct val="115000"/>
                        </a:lnSpc>
                        <a:spcAft>
                          <a:spcPts val="0"/>
                        </a:spcAft>
                      </a:pPr>
                      <a:r>
                        <a:rPr lang="pl-PL" sz="1400" dirty="0" smtClean="0">
                          <a:solidFill>
                            <a:schemeClr val="tx2"/>
                          </a:solidFill>
                          <a:effectLst/>
                          <a:latin typeface="Times New Roman"/>
                          <a:ea typeface="Calibri"/>
                          <a:cs typeface="Times New Roman"/>
                        </a:rPr>
                        <a:t>Tel</a:t>
                      </a:r>
                      <a:r>
                        <a:rPr lang="pl-PL" sz="1400" dirty="0">
                          <a:solidFill>
                            <a:schemeClr val="tx2"/>
                          </a:solidFill>
                          <a:effectLst/>
                          <a:latin typeface="Times New Roman"/>
                          <a:ea typeface="Calibri"/>
                          <a:cs typeface="Times New Roman"/>
                        </a:rPr>
                        <a:t>. 61 847 30 64</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400" dirty="0">
                        <a:solidFill>
                          <a:schemeClr val="tx2"/>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algn="l">
                        <a:lnSpc>
                          <a:spcPct val="150000"/>
                        </a:lnSpc>
                        <a:spcAft>
                          <a:spcPts val="0"/>
                        </a:spcAft>
                      </a:pPr>
                      <a:endParaRPr lang="pl-PL" sz="1200" b="1" dirty="0" smtClean="0">
                        <a:solidFill>
                          <a:schemeClr val="tx2"/>
                        </a:solidFill>
                        <a:effectLst/>
                        <a:latin typeface="Times New Roman"/>
                        <a:ea typeface="+mn-ea"/>
                      </a:endParaRPr>
                    </a:p>
                    <a:p>
                      <a:pPr algn="l">
                        <a:lnSpc>
                          <a:spcPct val="150000"/>
                        </a:lnSpc>
                        <a:spcAft>
                          <a:spcPts val="0"/>
                        </a:spcAft>
                      </a:pPr>
                      <a:endParaRPr lang="pl-PL" sz="1200" b="1" dirty="0" smtClean="0">
                        <a:solidFill>
                          <a:schemeClr val="tx2"/>
                        </a:solidFill>
                        <a:effectLst/>
                        <a:latin typeface="Times New Roman"/>
                        <a:ea typeface="+mn-ea"/>
                      </a:endParaRPr>
                    </a:p>
                    <a:p>
                      <a:pPr algn="l">
                        <a:lnSpc>
                          <a:spcPct val="150000"/>
                        </a:lnSpc>
                        <a:spcAft>
                          <a:spcPts val="0"/>
                        </a:spcAft>
                      </a:pPr>
                      <a:endParaRPr lang="pl-PL" sz="1200" b="1" dirty="0" smtClean="0">
                        <a:solidFill>
                          <a:schemeClr val="tx2"/>
                        </a:solidFill>
                        <a:effectLst/>
                        <a:latin typeface="Times New Roman"/>
                        <a:ea typeface="+mn-ea"/>
                      </a:endParaRPr>
                    </a:p>
                    <a:p>
                      <a:pPr algn="l">
                        <a:lnSpc>
                          <a:spcPct val="150000"/>
                        </a:lnSpc>
                        <a:spcAft>
                          <a:spcPts val="0"/>
                        </a:spcAft>
                      </a:pPr>
                      <a:r>
                        <a:rPr lang="pl-PL" sz="1400" b="1" dirty="0" smtClean="0">
                          <a:solidFill>
                            <a:schemeClr val="tx2"/>
                          </a:solidFill>
                          <a:effectLst/>
                          <a:latin typeface="Times New Roman"/>
                          <a:ea typeface="+mn-ea"/>
                        </a:rPr>
                        <a:t>Damian</a:t>
                      </a:r>
                      <a:r>
                        <a:rPr lang="pl-PL" sz="1400" b="1" baseline="0" dirty="0" smtClean="0">
                          <a:solidFill>
                            <a:schemeClr val="tx2"/>
                          </a:solidFill>
                          <a:effectLst/>
                          <a:latin typeface="Times New Roman"/>
                          <a:ea typeface="+mn-ea"/>
                        </a:rPr>
                        <a:t> Dubiel </a:t>
                      </a:r>
                      <a:r>
                        <a:rPr lang="pl-PL" sz="1400" dirty="0" smtClean="0">
                          <a:solidFill>
                            <a:schemeClr val="tx2"/>
                          </a:solidFill>
                          <a:effectLst/>
                          <a:latin typeface="Times New Roman"/>
                          <a:ea typeface="+mn-ea"/>
                        </a:rPr>
                        <a:t> – System </a:t>
                      </a:r>
                      <a:r>
                        <a:rPr lang="pl-PL" sz="1400" dirty="0">
                          <a:solidFill>
                            <a:schemeClr val="tx2"/>
                          </a:solidFill>
                          <a:effectLst/>
                          <a:latin typeface="Times New Roman"/>
                          <a:ea typeface="+mn-ea"/>
                        </a:rPr>
                        <a:t>gospodarowania </a:t>
                      </a:r>
                      <a:r>
                        <a:rPr lang="pl-PL" sz="1400" dirty="0" smtClean="0">
                          <a:solidFill>
                            <a:schemeClr val="tx2"/>
                          </a:solidFill>
                          <a:effectLst/>
                          <a:latin typeface="Times New Roman"/>
                          <a:ea typeface="+mn-ea"/>
                        </a:rPr>
                        <a:t>odpadami</a:t>
                      </a:r>
                      <a:r>
                        <a:rPr lang="pl-PL" sz="1400" dirty="0" smtClean="0">
                          <a:solidFill>
                            <a:schemeClr val="tx2"/>
                          </a:solidFill>
                          <a:effectLst/>
                          <a:latin typeface="Times New Roman"/>
                          <a:ea typeface="Times New Roman"/>
                        </a:rPr>
                        <a:t>                    tel.  61 </a:t>
                      </a:r>
                      <a:r>
                        <a:rPr lang="pl-PL" sz="1400" dirty="0">
                          <a:solidFill>
                            <a:schemeClr val="tx2"/>
                          </a:solidFill>
                          <a:effectLst/>
                          <a:latin typeface="Times New Roman"/>
                          <a:ea typeface="Times New Roman"/>
                        </a:rPr>
                        <a:t>29 38 </a:t>
                      </a:r>
                      <a:r>
                        <a:rPr lang="pl-PL" sz="1400" dirty="0" smtClean="0">
                          <a:solidFill>
                            <a:schemeClr val="tx2"/>
                          </a:solidFill>
                          <a:effectLst/>
                          <a:latin typeface="Times New Roman"/>
                          <a:ea typeface="Times New Roman"/>
                        </a:rPr>
                        <a:t>627</a:t>
                      </a:r>
                    </a:p>
                    <a:p>
                      <a:pPr algn="l">
                        <a:lnSpc>
                          <a:spcPct val="150000"/>
                        </a:lnSpc>
                        <a:spcAft>
                          <a:spcPts val="0"/>
                        </a:spcAft>
                      </a:pPr>
                      <a:endParaRPr lang="pl-PL" sz="1400" dirty="0">
                        <a:solidFill>
                          <a:schemeClr val="tx2"/>
                        </a:solidFill>
                        <a:effectLst/>
                        <a:latin typeface="Calibri"/>
                      </a:endParaRPr>
                    </a:p>
                    <a:p>
                      <a:pPr algn="l">
                        <a:lnSpc>
                          <a:spcPct val="150000"/>
                        </a:lnSpc>
                        <a:spcAft>
                          <a:spcPts val="0"/>
                        </a:spcAft>
                        <a:tabLst>
                          <a:tab pos="989965" algn="l"/>
                        </a:tabLst>
                      </a:pPr>
                      <a:r>
                        <a:rPr lang="pl-PL" sz="1400" b="1" dirty="0">
                          <a:solidFill>
                            <a:schemeClr val="tx2"/>
                          </a:solidFill>
                          <a:effectLst/>
                          <a:latin typeface="Times New Roman"/>
                          <a:ea typeface="+mn-ea"/>
                        </a:rPr>
                        <a:t> Marta Wróbel</a:t>
                      </a:r>
                      <a:r>
                        <a:rPr lang="pl-PL" sz="1400" dirty="0">
                          <a:solidFill>
                            <a:schemeClr val="tx2"/>
                          </a:solidFill>
                          <a:effectLst/>
                          <a:latin typeface="Times New Roman"/>
                          <a:ea typeface="+mn-ea"/>
                        </a:rPr>
                        <a:t> – Windykacja należności</a:t>
                      </a:r>
                      <a:endParaRPr lang="pl-PL" sz="1400" dirty="0">
                        <a:solidFill>
                          <a:schemeClr val="tx2"/>
                        </a:solidFill>
                        <a:effectLst/>
                        <a:latin typeface="Calibri"/>
                      </a:endParaRPr>
                    </a:p>
                    <a:p>
                      <a:pPr marL="804545" algn="ctr">
                        <a:lnSpc>
                          <a:spcPct val="150000"/>
                        </a:lnSpc>
                        <a:spcAft>
                          <a:spcPts val="0"/>
                        </a:spcAft>
                      </a:pPr>
                      <a:r>
                        <a:rPr lang="pl-PL" sz="1400" dirty="0" smtClean="0">
                          <a:solidFill>
                            <a:schemeClr val="tx2"/>
                          </a:solidFill>
                          <a:effectLst/>
                          <a:latin typeface="Times New Roman"/>
                          <a:ea typeface="+mn-ea"/>
                        </a:rPr>
                        <a:t>               tel</a:t>
                      </a:r>
                      <a:r>
                        <a:rPr lang="pl-PL" sz="1400" dirty="0">
                          <a:solidFill>
                            <a:schemeClr val="tx2"/>
                          </a:solidFill>
                          <a:effectLst/>
                          <a:latin typeface="Times New Roman"/>
                          <a:ea typeface="+mn-ea"/>
                        </a:rPr>
                        <a:t>. 61 29 38 </a:t>
                      </a:r>
                      <a:r>
                        <a:rPr lang="pl-PL" sz="1400" dirty="0" smtClean="0">
                          <a:solidFill>
                            <a:schemeClr val="tx2"/>
                          </a:solidFill>
                          <a:effectLst/>
                          <a:latin typeface="Times New Roman"/>
                          <a:ea typeface="+mn-ea"/>
                        </a:rPr>
                        <a:t>619</a:t>
                      </a:r>
                    </a:p>
                    <a:p>
                      <a:pPr marL="804545" algn="ctr">
                        <a:lnSpc>
                          <a:spcPct val="150000"/>
                        </a:lnSpc>
                        <a:spcAft>
                          <a:spcPts val="0"/>
                        </a:spcAft>
                      </a:pPr>
                      <a:endParaRPr lang="pl-PL" sz="1400" dirty="0">
                        <a:solidFill>
                          <a:schemeClr val="tx2"/>
                        </a:solidFill>
                        <a:effectLst/>
                        <a:latin typeface="Calibri"/>
                      </a:endParaRPr>
                    </a:p>
                    <a:p>
                      <a:pPr algn="l">
                        <a:lnSpc>
                          <a:spcPct val="150000"/>
                        </a:lnSpc>
                        <a:spcAft>
                          <a:spcPts val="0"/>
                        </a:spcAft>
                      </a:pPr>
                      <a:r>
                        <a:rPr lang="pl-PL" sz="1400" dirty="0">
                          <a:solidFill>
                            <a:schemeClr val="tx2"/>
                          </a:solidFill>
                          <a:effectLst/>
                          <a:latin typeface="Times New Roman"/>
                          <a:ea typeface="+mn-ea"/>
                        </a:rPr>
                        <a:t> </a:t>
                      </a:r>
                      <a:r>
                        <a:rPr lang="pl-PL" sz="1400" b="1" dirty="0">
                          <a:solidFill>
                            <a:schemeClr val="tx2"/>
                          </a:solidFill>
                          <a:effectLst/>
                          <a:latin typeface="Times New Roman"/>
                          <a:ea typeface="+mn-ea"/>
                        </a:rPr>
                        <a:t>Monika Myśliwiec – </a:t>
                      </a:r>
                      <a:r>
                        <a:rPr lang="pl-PL" sz="1400" dirty="0">
                          <a:solidFill>
                            <a:schemeClr val="tx2"/>
                          </a:solidFill>
                          <a:effectLst/>
                          <a:latin typeface="Times New Roman"/>
                          <a:ea typeface="+mn-ea"/>
                        </a:rPr>
                        <a:t>Wymiar - Deklaracja</a:t>
                      </a:r>
                      <a:endParaRPr lang="pl-PL" sz="1400" dirty="0">
                        <a:solidFill>
                          <a:schemeClr val="tx2"/>
                        </a:solidFill>
                        <a:effectLst/>
                        <a:latin typeface="Calibri"/>
                      </a:endParaRPr>
                    </a:p>
                    <a:p>
                      <a:pPr algn="ctr">
                        <a:lnSpc>
                          <a:spcPct val="115000"/>
                        </a:lnSpc>
                        <a:spcAft>
                          <a:spcPts val="0"/>
                        </a:spcAft>
                      </a:pPr>
                      <a:r>
                        <a:rPr lang="pl-PL" sz="1400" dirty="0">
                          <a:solidFill>
                            <a:schemeClr val="tx2"/>
                          </a:solidFill>
                          <a:effectLst/>
                          <a:latin typeface="Times New Roman"/>
                          <a:ea typeface="+mn-ea"/>
                          <a:cs typeface="Times New Roman"/>
                        </a:rPr>
                        <a:t>                    </a:t>
                      </a:r>
                      <a:r>
                        <a:rPr lang="pl-PL" sz="1400" dirty="0" smtClean="0">
                          <a:solidFill>
                            <a:schemeClr val="tx2"/>
                          </a:solidFill>
                          <a:effectLst/>
                          <a:latin typeface="Times New Roman"/>
                          <a:ea typeface="+mn-ea"/>
                          <a:cs typeface="Times New Roman"/>
                        </a:rPr>
                        <a:t>             tel</a:t>
                      </a:r>
                      <a:r>
                        <a:rPr lang="pl-PL" sz="1400" dirty="0">
                          <a:solidFill>
                            <a:schemeClr val="tx2"/>
                          </a:solidFill>
                          <a:effectLst/>
                          <a:latin typeface="Times New Roman"/>
                          <a:ea typeface="+mn-ea"/>
                          <a:cs typeface="Times New Roman"/>
                        </a:rPr>
                        <a:t>. 61 29 38 </a:t>
                      </a:r>
                      <a:r>
                        <a:rPr lang="pl-PL" sz="1400" dirty="0" smtClean="0">
                          <a:solidFill>
                            <a:schemeClr val="tx2"/>
                          </a:solidFill>
                          <a:effectLst/>
                          <a:latin typeface="Times New Roman"/>
                          <a:ea typeface="+mn-ea"/>
                          <a:cs typeface="Times New Roman"/>
                        </a:rPr>
                        <a:t>619</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1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1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1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100" dirty="0">
                        <a:solidFill>
                          <a:schemeClr val="tx2"/>
                        </a:solidFill>
                        <a:effectLst/>
                        <a:latin typeface="Calibri"/>
                        <a:ea typeface="Calibri"/>
                        <a:cs typeface="Times New Roman"/>
                      </a:endParaRPr>
                    </a:p>
                  </a:txBody>
                  <a:tcPr marL="68580" marR="6858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40538420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2960" y="365760"/>
            <a:ext cx="7520940" cy="1839104"/>
          </a:xfrm>
        </p:spPr>
        <p:txBody>
          <a:bodyPr/>
          <a:lstStyle/>
          <a:p>
            <a:r>
              <a:rPr lang="pl-PL" dirty="0" smtClean="0"/>
              <a:t>Dziękuję za uwagę</a:t>
            </a:r>
            <a:endParaRPr lang="pl-PL" dirty="0"/>
          </a:p>
        </p:txBody>
      </p:sp>
      <p:sp>
        <p:nvSpPr>
          <p:cNvPr id="3" name="Symbol zastępczy zawartości 2"/>
          <p:cNvSpPr>
            <a:spLocks noGrp="1"/>
          </p:cNvSpPr>
          <p:nvPr>
            <p:ph idx="1"/>
          </p:nvPr>
        </p:nvSpPr>
        <p:spPr/>
        <p:txBody>
          <a:bodyPr>
            <a:normAutofit fontScale="92500" lnSpcReduction="10000"/>
          </a:bodyPr>
          <a:lstStyle/>
          <a:p>
            <a:endParaRPr lang="pl-PL" dirty="0" smtClean="0"/>
          </a:p>
          <a:p>
            <a:endParaRPr lang="pl-PL" dirty="0"/>
          </a:p>
          <a:p>
            <a:endParaRPr lang="pl-PL" dirty="0" smtClean="0"/>
          </a:p>
          <a:p>
            <a:endParaRPr lang="pl-PL" dirty="0" smtClean="0"/>
          </a:p>
          <a:p>
            <a:endParaRPr lang="pl-PL" dirty="0" smtClean="0"/>
          </a:p>
          <a:p>
            <a:endParaRPr lang="pl-PL" dirty="0"/>
          </a:p>
          <a:p>
            <a:endParaRPr lang="pl-PL" dirty="0" smtClean="0"/>
          </a:p>
          <a:p>
            <a:endParaRPr lang="pl-PL" dirty="0" smtClean="0"/>
          </a:p>
          <a:p>
            <a:r>
              <a:rPr lang="pl-PL" dirty="0" smtClean="0"/>
              <a:t>REFERAT </a:t>
            </a:r>
            <a:r>
              <a:rPr lang="pl-PL" dirty="0"/>
              <a:t>MIENIA KOMUNALNEGO I OCHRONY ŚRODOWISKA</a:t>
            </a:r>
          </a:p>
          <a:p>
            <a:r>
              <a:rPr lang="pl-PL" dirty="0" smtClean="0"/>
              <a:t>tel. 61 29 38 627</a:t>
            </a:r>
            <a:endParaRPr lang="pl-PL"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31</a:t>
            </a:fld>
            <a:endParaRPr lang="pl-PL"/>
          </a:p>
        </p:txBody>
      </p:sp>
    </p:spTree>
    <p:extLst>
      <p:ext uri="{BB962C8B-B14F-4D97-AF65-F5344CB8AC3E}">
        <p14:creationId xmlns:p14="http://schemas.microsoft.com/office/powerpoint/2010/main" val="4089545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1200" dirty="0" smtClean="0"/>
              <a:t>	Aktualny stan prawny obowiązujący w gminie w zakresie gospodarki odpadami </a:t>
            </a:r>
            <a:endParaRPr lang="pl-PL" sz="1200" dirty="0"/>
          </a:p>
        </p:txBody>
      </p:sp>
      <p:sp>
        <p:nvSpPr>
          <p:cNvPr id="3" name="Symbol zastępczy zawartości 2"/>
          <p:cNvSpPr>
            <a:spLocks noGrp="1"/>
          </p:cNvSpPr>
          <p:nvPr>
            <p:ph idx="1"/>
          </p:nvPr>
        </p:nvSpPr>
        <p:spPr>
          <a:xfrm>
            <a:off x="474545" y="1520230"/>
            <a:ext cx="8229600" cy="4373563"/>
          </a:xfrm>
        </p:spPr>
        <p:txBody>
          <a:bodyPr>
            <a:normAutofit fontScale="25000" lnSpcReduction="20000"/>
          </a:bodyPr>
          <a:lstStyle/>
          <a:p>
            <a:r>
              <a:rPr lang="pl-PL" sz="5600" b="1" u="sng" dirty="0">
                <a:hlinkClick r:id="rId2"/>
              </a:rPr>
              <a:t>Uchwała nr XI/104/19</a:t>
            </a:r>
            <a:r>
              <a:rPr lang="pl-PL" sz="5600" b="1" dirty="0"/>
              <a:t> </a:t>
            </a:r>
            <a:r>
              <a:rPr lang="pl-PL" sz="5600" dirty="0"/>
              <a:t>Rady Miejskiej Pniewy</a:t>
            </a:r>
          </a:p>
          <a:p>
            <a:pPr marL="354013" indent="0">
              <a:buNone/>
            </a:pPr>
            <a:r>
              <a:rPr lang="pl-PL" sz="5600" dirty="0" smtClean="0"/>
              <a:t>w </a:t>
            </a:r>
            <a:r>
              <a:rPr lang="pl-PL" sz="5600" dirty="0"/>
              <a:t>sprawie metody ustalenia opłaty za gospodarowanie odpadami komunalnymi oraz ustalenia stawki </a:t>
            </a:r>
            <a:r>
              <a:rPr lang="pl-PL" sz="5600" dirty="0" smtClean="0"/>
              <a:t>  takiej opłaty</a:t>
            </a:r>
            <a:r>
              <a:rPr lang="pl-PL" sz="5600" dirty="0"/>
              <a:t> </a:t>
            </a:r>
            <a:r>
              <a:rPr lang="pl-PL" sz="5600" dirty="0" smtClean="0"/>
              <a:t>+ </a:t>
            </a:r>
            <a:r>
              <a:rPr lang="pl-PL" sz="5600" dirty="0"/>
              <a:t>zmiana- </a:t>
            </a:r>
            <a:r>
              <a:rPr lang="pl-PL" sz="5600" dirty="0">
                <a:hlinkClick r:id="rId3"/>
              </a:rPr>
              <a:t>Uchwała nr XII/113/19</a:t>
            </a:r>
            <a:r>
              <a:rPr lang="pl-PL" sz="5600" dirty="0"/>
              <a:t> Rady Miejskiej Pniewy</a:t>
            </a:r>
          </a:p>
          <a:p>
            <a:r>
              <a:rPr lang="pl-PL" sz="5600" b="1" dirty="0">
                <a:hlinkClick r:id="rId4"/>
              </a:rPr>
              <a:t>Uchwała nr II/21/14</a:t>
            </a:r>
            <a:r>
              <a:rPr lang="pl-PL" sz="5600" dirty="0"/>
              <a:t> Rady Miejskiej Pniewy</a:t>
            </a:r>
          </a:p>
          <a:p>
            <a:pPr marL="354013" indent="0">
              <a:buNone/>
            </a:pPr>
            <a:r>
              <a:rPr lang="pl-PL" sz="5600" dirty="0" smtClean="0"/>
              <a:t> w </a:t>
            </a:r>
            <a:r>
              <a:rPr lang="pl-PL" sz="5600" dirty="0"/>
              <a:t>sprawie szczegółowego sposobu i zakresu świadczenia usług w zakresie odbierania odpadów  </a:t>
            </a:r>
            <a:r>
              <a:rPr lang="pl-PL" sz="5600" dirty="0" smtClean="0"/>
              <a:t>komunalnych </a:t>
            </a:r>
            <a:r>
              <a:rPr lang="pl-PL" sz="5600" dirty="0"/>
              <a:t>od właścicieli nieruchomości i zagospodarowania tych odpadów.</a:t>
            </a:r>
          </a:p>
          <a:p>
            <a:r>
              <a:rPr lang="pl-PL" sz="5600" b="1" dirty="0">
                <a:hlinkClick r:id="rId5"/>
              </a:rPr>
              <a:t>Uchwała nr XI/105/19</a:t>
            </a:r>
            <a:r>
              <a:rPr lang="pl-PL" sz="5600" dirty="0"/>
              <a:t> Rady Miejskiej Pniewy</a:t>
            </a:r>
          </a:p>
          <a:p>
            <a:pPr marL="354013" indent="0">
              <a:buNone/>
            </a:pPr>
            <a:r>
              <a:rPr lang="pl-PL" sz="5600" dirty="0" smtClean="0"/>
              <a:t>w </a:t>
            </a:r>
            <a:r>
              <a:rPr lang="pl-PL" sz="5600" dirty="0"/>
              <a:t>sprawie wzoru deklaracji o wysokości opłaty za gospodarowanie odpadami komunalnymi</a:t>
            </a:r>
            <a:r>
              <a:rPr lang="pl-PL" sz="5600" dirty="0" smtClean="0"/>
              <a:t>.+ </a:t>
            </a:r>
            <a:r>
              <a:rPr lang="pl-PL" sz="5600" dirty="0"/>
              <a:t>zmiana - </a:t>
            </a:r>
            <a:r>
              <a:rPr lang="pl-PL" sz="5600" dirty="0">
                <a:hlinkClick r:id="rId6"/>
              </a:rPr>
              <a:t>Uchwała nr XII/114/19</a:t>
            </a:r>
            <a:r>
              <a:rPr lang="pl-PL" sz="5600" dirty="0"/>
              <a:t> Rady Miejskiej Pniewy</a:t>
            </a:r>
          </a:p>
          <a:p>
            <a:r>
              <a:rPr lang="pl-PL" sz="5600" b="1" dirty="0">
                <a:hlinkClick r:id="rId7"/>
              </a:rPr>
              <a:t>Uchwała nr III/27/15</a:t>
            </a:r>
            <a:r>
              <a:rPr lang="pl-PL" sz="5600" dirty="0"/>
              <a:t> Rady Miejskiej Pniewy</a:t>
            </a:r>
          </a:p>
          <a:p>
            <a:r>
              <a:rPr lang="pl-PL" sz="5600" dirty="0"/>
              <a:t>w sprawie terminu częstotliwości i trybu uiszczania opłaty za gospodarowanie odpadami komunalnymi oraz poboru opłaty w drodze inkasa.</a:t>
            </a:r>
          </a:p>
          <a:p>
            <a:pPr marL="354013" indent="0">
              <a:buNone/>
            </a:pPr>
            <a:r>
              <a:rPr lang="pl-PL" sz="5600" dirty="0" smtClean="0"/>
              <a:t>+ </a:t>
            </a:r>
            <a:r>
              <a:rPr lang="pl-PL" sz="5600" dirty="0"/>
              <a:t>zmiana – </a:t>
            </a:r>
            <a:r>
              <a:rPr lang="pl-PL" sz="5600" dirty="0">
                <a:hlinkClick r:id="rId8"/>
              </a:rPr>
              <a:t>Uchwała nr IV/37/15</a:t>
            </a:r>
            <a:r>
              <a:rPr lang="pl-PL" sz="5600" dirty="0"/>
              <a:t> Rady Miejskiej </a:t>
            </a:r>
            <a:r>
              <a:rPr lang="pl-PL" sz="5600" dirty="0" smtClean="0"/>
              <a:t>Pniewy+ </a:t>
            </a:r>
            <a:r>
              <a:rPr lang="pl-PL" sz="5600" dirty="0"/>
              <a:t>zmiana – </a:t>
            </a:r>
            <a:r>
              <a:rPr lang="pl-PL" sz="5600" dirty="0">
                <a:hlinkClick r:id="rId9"/>
              </a:rPr>
              <a:t>Uchwała nr X/102/15 </a:t>
            </a:r>
            <a:r>
              <a:rPr lang="pl-PL" sz="5600" dirty="0"/>
              <a:t>Rady Miejskiej </a:t>
            </a:r>
            <a:r>
              <a:rPr lang="pl-PL" sz="5600" dirty="0" smtClean="0"/>
              <a:t>  Pniewy</a:t>
            </a:r>
            <a:endParaRPr lang="pl-PL" sz="5600" dirty="0"/>
          </a:p>
          <a:p>
            <a:r>
              <a:rPr lang="pl-PL" sz="5600" b="1" dirty="0">
                <a:hlinkClick r:id="rId10"/>
              </a:rPr>
              <a:t>Uchwała nr XXIV/193/12</a:t>
            </a:r>
            <a:r>
              <a:rPr lang="pl-PL" sz="5600" dirty="0"/>
              <a:t> Rady Miejskiej </a:t>
            </a:r>
            <a:r>
              <a:rPr lang="pl-PL" sz="5600" dirty="0" smtClean="0"/>
              <a:t>Pniewy w </a:t>
            </a:r>
            <a:r>
              <a:rPr lang="pl-PL" sz="5600" dirty="0"/>
              <a:t>sprawie przejęcia obowiązków odbioru odpadów komunalnych od właścicieli nieruchomości, niezamieszkałych przez mieszkańców, a na których powstają odpady komunalne.</a:t>
            </a:r>
          </a:p>
          <a:p>
            <a:r>
              <a:rPr lang="pl-PL" sz="5600" b="1" dirty="0">
                <a:hlinkClick r:id="rId11"/>
              </a:rPr>
              <a:t>Uchwała nr XXIV/197/12</a:t>
            </a:r>
            <a:r>
              <a:rPr lang="pl-PL" sz="5600" b="1" dirty="0"/>
              <a:t> </a:t>
            </a:r>
            <a:r>
              <a:rPr lang="pl-PL" sz="5600" dirty="0"/>
              <a:t>Rady Miejskiej Pniewy</a:t>
            </a:r>
          </a:p>
          <a:p>
            <a:pPr marL="354013" indent="0">
              <a:buNone/>
            </a:pPr>
            <a:r>
              <a:rPr lang="pl-PL" sz="5600" dirty="0" smtClean="0"/>
              <a:t>w </a:t>
            </a:r>
            <a:r>
              <a:rPr lang="pl-PL" sz="5600" dirty="0"/>
              <a:t>sprawie „Regulaminu utrzymania czystości i porządku na terenie gminy Pniewy</a:t>
            </a:r>
            <a:r>
              <a:rPr lang="pl-PL" sz="5600" dirty="0" smtClean="0"/>
              <a:t>”.+ </a:t>
            </a:r>
            <a:r>
              <a:rPr lang="pl-PL" sz="5600" dirty="0"/>
              <a:t>zmiana –</a:t>
            </a:r>
            <a:r>
              <a:rPr lang="pl-PL" sz="5600" dirty="0">
                <a:hlinkClick r:id="rId12"/>
              </a:rPr>
              <a:t> Uchwała nr XXV/216/13</a:t>
            </a:r>
            <a:r>
              <a:rPr lang="pl-PL" sz="5600" dirty="0"/>
              <a:t> Rady Miejskiej </a:t>
            </a:r>
            <a:r>
              <a:rPr lang="pl-PL" sz="5600" dirty="0" smtClean="0"/>
              <a:t>Pniewy+ </a:t>
            </a:r>
            <a:r>
              <a:rPr lang="pl-PL" sz="5600" dirty="0"/>
              <a:t>zmiana – </a:t>
            </a:r>
            <a:r>
              <a:rPr lang="pl-PL" sz="5600" dirty="0">
                <a:hlinkClick r:id="rId13"/>
              </a:rPr>
              <a:t>Uchwała nr XXX/250/13</a:t>
            </a:r>
            <a:r>
              <a:rPr lang="pl-PL" sz="5600" dirty="0"/>
              <a:t> Rady Miejskiej Pniewy</a:t>
            </a:r>
          </a:p>
          <a:p>
            <a:pPr marL="114300" indent="0">
              <a:buNone/>
            </a:pPr>
            <a:endParaRPr lang="pl-PL" dirty="0"/>
          </a:p>
        </p:txBody>
      </p:sp>
      <p:sp>
        <p:nvSpPr>
          <p:cNvPr id="4" name="Symbol zastępczy numeru slajdu 3"/>
          <p:cNvSpPr>
            <a:spLocks noGrp="1"/>
          </p:cNvSpPr>
          <p:nvPr>
            <p:ph type="sldNum" sz="quarter" idx="12"/>
          </p:nvPr>
        </p:nvSpPr>
        <p:spPr/>
        <p:txBody>
          <a:bodyPr/>
          <a:lstStyle/>
          <a:p>
            <a:fld id="{80CBED3D-F8F8-45FD-AD52-26F713017ECD}" type="slidenum">
              <a:rPr lang="pl-PL" smtClean="0"/>
              <a:t>4</a:t>
            </a:fld>
            <a:endParaRPr lang="pl-PL"/>
          </a:p>
        </p:txBody>
      </p:sp>
      <p:pic>
        <p:nvPicPr>
          <p:cNvPr id="5" name="Picture 2" descr="C:\Users\dubiel\Desktop\Nowy folder\paragraf .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0025" y="332656"/>
            <a:ext cx="780073" cy="1187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11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1800" b="1" dirty="0" smtClean="0">
                <a:solidFill>
                  <a:schemeClr val="tx2"/>
                </a:solidFill>
                <a:latin typeface="Calibri"/>
                <a:ea typeface="Calibri"/>
                <a:cs typeface="Times New Roman"/>
              </a:rPr>
              <a:t>Stawki </a:t>
            </a:r>
            <a:r>
              <a:rPr lang="pl-PL" sz="1800" b="1" dirty="0">
                <a:solidFill>
                  <a:schemeClr val="tx2"/>
                </a:solidFill>
                <a:latin typeface="Calibri"/>
                <a:ea typeface="Calibri"/>
                <a:cs typeface="Times New Roman"/>
              </a:rPr>
              <a:t>OPŁATY ZA GOSPODAROWANIE </a:t>
            </a:r>
            <a:br>
              <a:rPr lang="pl-PL" sz="1800" b="1" dirty="0">
                <a:solidFill>
                  <a:schemeClr val="tx2"/>
                </a:solidFill>
                <a:latin typeface="Calibri"/>
                <a:ea typeface="Calibri"/>
                <a:cs typeface="Times New Roman"/>
              </a:rPr>
            </a:br>
            <a:r>
              <a:rPr lang="pl-PL" sz="1800" b="1" dirty="0">
                <a:solidFill>
                  <a:schemeClr val="tx2"/>
                </a:solidFill>
                <a:latin typeface="Calibri"/>
                <a:ea typeface="Calibri"/>
                <a:cs typeface="Times New Roman"/>
              </a:rPr>
              <a:t>ODPADAMI KOMUNALNYMI w roku </a:t>
            </a:r>
            <a:r>
              <a:rPr lang="pl-PL" sz="1800" b="1" dirty="0" smtClean="0">
                <a:solidFill>
                  <a:schemeClr val="tx2"/>
                </a:solidFill>
                <a:latin typeface="Calibri"/>
                <a:ea typeface="Calibri"/>
                <a:cs typeface="Times New Roman"/>
              </a:rPr>
              <a:t>2019 r.</a:t>
            </a:r>
            <a:endParaRPr lang="pl-PL" sz="1800" dirty="0">
              <a:solidFill>
                <a:schemeClr val="tx2"/>
              </a:solidFill>
            </a:endParaRPr>
          </a:p>
        </p:txBody>
      </p:sp>
      <p:sp>
        <p:nvSpPr>
          <p:cNvPr id="3" name="Symbol zastępczy zawartości 2"/>
          <p:cNvSpPr>
            <a:spLocks noGrp="1"/>
          </p:cNvSpPr>
          <p:nvPr>
            <p:ph idx="1"/>
          </p:nvPr>
        </p:nvSpPr>
        <p:spPr>
          <a:xfrm>
            <a:off x="971600" y="1556792"/>
            <a:ext cx="7643192" cy="3345235"/>
          </a:xfrm>
        </p:spPr>
        <p:txBody>
          <a:bodyPr>
            <a:normAutofit/>
          </a:bodyPr>
          <a:lstStyle/>
          <a:p>
            <a:pPr marL="0" indent="0" algn="ctr">
              <a:buNone/>
            </a:pPr>
            <a:r>
              <a:rPr lang="pl-PL" sz="1200" b="1" dirty="0" smtClean="0"/>
              <a:t>Wprowadzone Uchwałą nr XI/104/19 Rady Miejskiej Pniewy z dnia 24.09.2019r. oraz</a:t>
            </a:r>
          </a:p>
          <a:p>
            <a:pPr marL="0" indent="0" algn="ctr">
              <a:buNone/>
            </a:pPr>
            <a:r>
              <a:rPr lang="pl-PL" sz="1200" b="1" dirty="0" smtClean="0"/>
              <a:t> Uchwała NR </a:t>
            </a:r>
            <a:r>
              <a:rPr lang="pl-PL" sz="1200" b="1" dirty="0"/>
              <a:t>XII/113/19 RADY MIEJSKIEJ PNIEWY z dnia 24 października 2019 r. </a:t>
            </a:r>
            <a:r>
              <a:rPr lang="pl-PL" sz="1200" b="1" dirty="0" smtClean="0"/>
              <a:t>  </a:t>
            </a:r>
            <a:endParaRPr lang="pl-PL" sz="1200" b="1" dirty="0"/>
          </a:p>
          <a:p>
            <a:pPr marL="0" indent="0" algn="ctr">
              <a:buNone/>
            </a:pPr>
            <a:r>
              <a:rPr lang="pl-PL" sz="1200" b="1" dirty="0"/>
              <a:t>zmieniająca uchwałę w sprawie metody ustalenia opłaty za gospodarowanie odpadami komunalnymi oraz ustalenia stawki takiej opłaty na terenie gminy Pniewy </a:t>
            </a:r>
            <a:endParaRPr lang="pl-PL" sz="1200" b="1" dirty="0" smtClean="0"/>
          </a:p>
          <a:p>
            <a:pPr marL="0" indent="0"/>
            <a:endParaRPr lang="pl-PL" sz="1200"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5</a:t>
            </a:fld>
            <a:endParaRPr lang="pl-PL"/>
          </a:p>
        </p:txBody>
      </p:sp>
      <p:graphicFrame>
        <p:nvGraphicFramePr>
          <p:cNvPr id="5" name="Symbol zastępczy zawartości 4"/>
          <p:cNvGraphicFramePr>
            <a:graphicFrameLocks/>
          </p:cNvGraphicFramePr>
          <p:nvPr>
            <p:extLst>
              <p:ext uri="{D42A27DB-BD31-4B8C-83A1-F6EECF244321}">
                <p14:modId xmlns:p14="http://schemas.microsoft.com/office/powerpoint/2010/main" val="2373722433"/>
              </p:ext>
            </p:extLst>
          </p:nvPr>
        </p:nvGraphicFramePr>
        <p:xfrm>
          <a:off x="1403648" y="2996952"/>
          <a:ext cx="6552728" cy="2736304"/>
        </p:xfrm>
        <a:graphic>
          <a:graphicData uri="http://schemas.openxmlformats.org/drawingml/2006/table">
            <a:tbl>
              <a:tblPr/>
              <a:tblGrid>
                <a:gridCol w="1741864"/>
                <a:gridCol w="2762911"/>
                <a:gridCol w="2047953"/>
              </a:tblGrid>
              <a:tr h="520183">
                <a:tc rowSpan="2">
                  <a:txBody>
                    <a:bodyPr/>
                    <a:lstStyle/>
                    <a:p>
                      <a:pPr algn="ctr" fontAlgn="ctr">
                        <a:lnSpc>
                          <a:spcPct val="115000"/>
                        </a:lnSpc>
                        <a:spcAft>
                          <a:spcPts val="0"/>
                        </a:spcAft>
                      </a:pPr>
                      <a:r>
                        <a:rPr lang="pl-PL" sz="1200" b="1" kern="1200" dirty="0">
                          <a:solidFill>
                            <a:srgbClr val="000000"/>
                          </a:solidFill>
                          <a:effectLst/>
                          <a:latin typeface="Calibri"/>
                          <a:ea typeface="Times New Roman"/>
                          <a:cs typeface="Arial"/>
                        </a:rPr>
                        <a:t> </a:t>
                      </a:r>
                      <a:endParaRPr lang="pl-PL" sz="1000" dirty="0">
                        <a:effectLst/>
                        <a:latin typeface="Calibri"/>
                        <a:ea typeface="Calibri"/>
                        <a:cs typeface="Times New Roman"/>
                      </a:endParaRPr>
                    </a:p>
                    <a:p>
                      <a:pPr algn="ctr">
                        <a:lnSpc>
                          <a:spcPct val="115000"/>
                        </a:lnSpc>
                        <a:spcAft>
                          <a:spcPts val="1000"/>
                        </a:spcAft>
                      </a:pPr>
                      <a:r>
                        <a:rPr lang="pl-PL" sz="1200" b="1" dirty="0">
                          <a:effectLst/>
                          <a:latin typeface="Calibri"/>
                          <a:ea typeface="Times New Roman"/>
                          <a:cs typeface="Arial"/>
                        </a:rPr>
                        <a:t>LICZBA OSÓB</a:t>
                      </a:r>
                      <a:endParaRPr lang="pl-PL"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15000"/>
                        </a:lnSpc>
                        <a:spcAft>
                          <a:spcPts val="0"/>
                        </a:spcAft>
                      </a:pPr>
                      <a:r>
                        <a:rPr lang="pl-PL" sz="1200" b="1" kern="1200" dirty="0" smtClean="0">
                          <a:solidFill>
                            <a:srgbClr val="000000"/>
                          </a:solidFill>
                          <a:effectLst/>
                          <a:latin typeface="Calibri"/>
                          <a:ea typeface="Calibri"/>
                          <a:cs typeface="Arial"/>
                        </a:rPr>
                        <a:t>OPŁATA</a:t>
                      </a:r>
                      <a:r>
                        <a:rPr lang="pl-PL" sz="1200" b="1" kern="1200" baseline="0" dirty="0" smtClean="0">
                          <a:solidFill>
                            <a:srgbClr val="000000"/>
                          </a:solidFill>
                          <a:effectLst/>
                          <a:latin typeface="Calibri"/>
                          <a:ea typeface="Calibri"/>
                          <a:cs typeface="Arial"/>
                        </a:rPr>
                        <a:t> PODSTAWOWA </a:t>
                      </a:r>
                      <a:endParaRPr lang="pl-PL" sz="1000" dirty="0">
                        <a:effectLst/>
                        <a:latin typeface="Calibri"/>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15000"/>
                        </a:lnSpc>
                        <a:spcAft>
                          <a:spcPts val="0"/>
                        </a:spcAft>
                      </a:pPr>
                      <a:r>
                        <a:rPr lang="pl-PL" sz="1200" b="1" kern="1200" dirty="0" smtClean="0">
                          <a:solidFill>
                            <a:srgbClr val="000000"/>
                          </a:solidFill>
                          <a:effectLst/>
                          <a:latin typeface="Calibri"/>
                          <a:ea typeface="Calibri"/>
                          <a:cs typeface="Arial"/>
                        </a:rPr>
                        <a:t>OPŁATA</a:t>
                      </a:r>
                      <a:r>
                        <a:rPr lang="pl-PL" sz="1200" b="1" kern="1200" baseline="0" dirty="0" smtClean="0">
                          <a:solidFill>
                            <a:srgbClr val="000000"/>
                          </a:solidFill>
                          <a:effectLst/>
                          <a:latin typeface="Calibri"/>
                          <a:ea typeface="Calibri"/>
                          <a:cs typeface="Arial"/>
                        </a:rPr>
                        <a:t> PODWYŻSZONA </a:t>
                      </a:r>
                    </a:p>
                    <a:p>
                      <a:pPr algn="ctr" fontAlgn="ctr">
                        <a:lnSpc>
                          <a:spcPct val="115000"/>
                        </a:lnSpc>
                        <a:spcAft>
                          <a:spcPts val="0"/>
                        </a:spcAft>
                      </a:pPr>
                      <a:r>
                        <a:rPr lang="pl-PL" sz="1200" b="1" kern="1200" baseline="0" dirty="0" smtClean="0">
                          <a:solidFill>
                            <a:srgbClr val="000000"/>
                          </a:solidFill>
                          <a:effectLst/>
                          <a:latin typeface="Calibri"/>
                          <a:ea typeface="Calibri"/>
                          <a:cs typeface="Arial"/>
                        </a:rPr>
                        <a:t>( BRAK SEGRAGACJI ) </a:t>
                      </a:r>
                      <a:endParaRPr lang="pl-PL" sz="1000" dirty="0">
                        <a:effectLst/>
                        <a:latin typeface="Calibri"/>
                        <a:ea typeface="Calibri"/>
                        <a:cs typeface="Times New Roman"/>
                      </a:endParaRP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4054">
                <a:tc vMerge="1">
                  <a:txBody>
                    <a:bodyPr/>
                    <a:lstStyle/>
                    <a:p>
                      <a:endParaRPr lang="pl-PL"/>
                    </a:p>
                  </a:txBody>
                  <a:tcPr/>
                </a:tc>
                <a:tc>
                  <a:txBody>
                    <a:bodyPr/>
                    <a:lstStyle/>
                    <a:p>
                      <a:pPr algn="ctr" fontAlgn="ctr">
                        <a:lnSpc>
                          <a:spcPct val="115000"/>
                        </a:lnSpc>
                        <a:spcAft>
                          <a:spcPts val="0"/>
                        </a:spcAft>
                      </a:pPr>
                      <a:r>
                        <a:rPr lang="pl-PL" sz="1000" b="1" kern="1200" dirty="0">
                          <a:solidFill>
                            <a:srgbClr val="000000"/>
                          </a:solidFill>
                          <a:effectLst/>
                          <a:latin typeface="Calibri"/>
                          <a:ea typeface="Times New Roman"/>
                          <a:cs typeface="Arial"/>
                        </a:rPr>
                        <a:t>od </a:t>
                      </a:r>
                      <a:r>
                        <a:rPr lang="pl-PL" sz="1000" b="1" kern="1200" dirty="0" smtClean="0">
                          <a:solidFill>
                            <a:srgbClr val="000000"/>
                          </a:solidFill>
                          <a:effectLst/>
                          <a:latin typeface="Calibri"/>
                          <a:ea typeface="Times New Roman"/>
                          <a:cs typeface="Arial"/>
                        </a:rPr>
                        <a:t>01.11.2019</a:t>
                      </a:r>
                      <a:r>
                        <a:rPr lang="pl-PL" sz="1000" b="1" kern="1200" baseline="0" dirty="0" smtClean="0">
                          <a:solidFill>
                            <a:srgbClr val="000000"/>
                          </a:solidFill>
                          <a:effectLst/>
                          <a:latin typeface="Calibri"/>
                          <a:ea typeface="Times New Roman"/>
                          <a:cs typeface="Arial"/>
                        </a:rPr>
                        <a:t>r. </a:t>
                      </a:r>
                      <a:endParaRPr lang="pl-PL" sz="1000" dirty="0">
                        <a:effectLst/>
                        <a:latin typeface="Calibri"/>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15000"/>
                        </a:lnSpc>
                        <a:spcAft>
                          <a:spcPts val="0"/>
                        </a:spcAft>
                      </a:pPr>
                      <a:r>
                        <a:rPr lang="pl-PL" sz="1000" b="1" kern="1200" dirty="0">
                          <a:solidFill>
                            <a:srgbClr val="000000"/>
                          </a:solidFill>
                          <a:effectLst/>
                          <a:latin typeface="Calibri"/>
                          <a:ea typeface="Times New Roman"/>
                          <a:cs typeface="Arial"/>
                        </a:rPr>
                        <a:t>od </a:t>
                      </a:r>
                      <a:r>
                        <a:rPr lang="pl-PL" sz="1000" b="1" kern="1200" dirty="0" smtClean="0">
                          <a:solidFill>
                            <a:srgbClr val="000000"/>
                          </a:solidFill>
                          <a:effectLst/>
                          <a:latin typeface="Calibri"/>
                          <a:ea typeface="Times New Roman"/>
                          <a:cs typeface="Arial"/>
                        </a:rPr>
                        <a:t>01.11.2019r</a:t>
                      </a:r>
                      <a:r>
                        <a:rPr lang="pl-PL" sz="1000" b="1" kern="1200" baseline="0" dirty="0" smtClean="0">
                          <a:solidFill>
                            <a:srgbClr val="000000"/>
                          </a:solidFill>
                          <a:effectLst/>
                          <a:latin typeface="Calibri"/>
                          <a:ea typeface="Times New Roman"/>
                          <a:cs typeface="Arial"/>
                        </a:rPr>
                        <a:t> </a:t>
                      </a:r>
                      <a:endParaRPr lang="pl-PL" sz="1000" dirty="0">
                        <a:effectLst/>
                        <a:latin typeface="Calibri"/>
                        <a:ea typeface="Calibri"/>
                        <a:cs typeface="Times New Roman"/>
                      </a:endParaRP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2">
                <a:tc>
                  <a:txBody>
                    <a:bodyPr/>
                    <a:lstStyle/>
                    <a:p>
                      <a:pPr algn="ctr" fontAlgn="b">
                        <a:lnSpc>
                          <a:spcPts val="1715"/>
                        </a:lnSpc>
                        <a:spcAft>
                          <a:spcPts val="0"/>
                        </a:spcAft>
                      </a:pPr>
                      <a:r>
                        <a:rPr lang="pl-PL" sz="1100" kern="1200" dirty="0">
                          <a:solidFill>
                            <a:srgbClr val="000000"/>
                          </a:solidFill>
                          <a:effectLst/>
                          <a:latin typeface="Calibri"/>
                          <a:ea typeface="Times New Roman"/>
                          <a:cs typeface="Arial"/>
                        </a:rPr>
                        <a:t>1</a:t>
                      </a:r>
                      <a:endParaRPr lang="pl-PL" sz="1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b="1" kern="1200" dirty="0" smtClean="0">
                          <a:solidFill>
                            <a:srgbClr val="000000"/>
                          </a:solidFill>
                          <a:effectLst/>
                          <a:latin typeface="Calibri"/>
                          <a:ea typeface="Calibri"/>
                          <a:cs typeface="Arial"/>
                        </a:rPr>
                        <a:t>18,00</a:t>
                      </a:r>
                      <a:endParaRPr lang="pl-PL" sz="1000" b="1" dirty="0">
                        <a:effectLst/>
                        <a:latin typeface="Calibri"/>
                        <a:ea typeface="Calibri"/>
                        <a:cs typeface="Times New Roman"/>
                      </a:endParaRPr>
                    </a:p>
                  </a:txBody>
                  <a:tcPr marL="9737" marR="9737" marT="801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b="1" kern="1200" dirty="0" smtClean="0">
                          <a:solidFill>
                            <a:srgbClr val="000000"/>
                          </a:solidFill>
                          <a:effectLst/>
                          <a:latin typeface="Calibri"/>
                          <a:ea typeface="Calibri"/>
                          <a:cs typeface="Arial"/>
                        </a:rPr>
                        <a:t>72,00</a:t>
                      </a:r>
                      <a:endParaRPr lang="pl-PL" sz="1000" b="1" dirty="0">
                        <a:effectLst/>
                        <a:latin typeface="Calibri"/>
                        <a:ea typeface="Calibri"/>
                        <a:cs typeface="Times New Roman"/>
                      </a:endParaRPr>
                    </a:p>
                  </a:txBody>
                  <a:tcPr marL="8592" marR="8592" marT="859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2">
                <a:tc>
                  <a:txBody>
                    <a:bodyPr/>
                    <a:lstStyle/>
                    <a:p>
                      <a:pPr algn="ctr" fontAlgn="b">
                        <a:lnSpc>
                          <a:spcPts val="1715"/>
                        </a:lnSpc>
                        <a:spcAft>
                          <a:spcPts val="0"/>
                        </a:spcAft>
                      </a:pPr>
                      <a:r>
                        <a:rPr lang="pl-PL" sz="1100" kern="1200">
                          <a:solidFill>
                            <a:srgbClr val="000000"/>
                          </a:solidFill>
                          <a:effectLst/>
                          <a:latin typeface="Calibri"/>
                          <a:ea typeface="Times New Roman"/>
                          <a:cs typeface="Arial"/>
                        </a:rPr>
                        <a:t>2</a:t>
                      </a:r>
                      <a:endParaRPr lang="pl-PL" sz="1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kern="1200" dirty="0" smtClean="0">
                          <a:solidFill>
                            <a:srgbClr val="000000"/>
                          </a:solidFill>
                          <a:effectLst/>
                          <a:latin typeface="Calibri"/>
                          <a:ea typeface="Times New Roman"/>
                          <a:cs typeface="Arial"/>
                        </a:rPr>
                        <a:t>36,00</a:t>
                      </a:r>
                      <a:endParaRPr lang="pl-PL" sz="1000" dirty="0">
                        <a:effectLst/>
                        <a:latin typeface="Calibri"/>
                        <a:ea typeface="Calibri"/>
                        <a:cs typeface="Times New Roman"/>
                      </a:endParaRPr>
                    </a:p>
                  </a:txBody>
                  <a:tcPr marL="9737" marR="9737" marT="801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kern="1200" dirty="0" smtClean="0">
                          <a:solidFill>
                            <a:srgbClr val="000000"/>
                          </a:solidFill>
                          <a:effectLst/>
                          <a:latin typeface="Calibri"/>
                          <a:ea typeface="Calibri"/>
                          <a:cs typeface="Arial"/>
                        </a:rPr>
                        <a:t>144,00</a:t>
                      </a:r>
                      <a:endParaRPr lang="pl-PL" sz="1000" dirty="0">
                        <a:effectLst/>
                        <a:latin typeface="Calibri"/>
                        <a:ea typeface="Calibri"/>
                        <a:cs typeface="Times New Roman"/>
                      </a:endParaRPr>
                    </a:p>
                  </a:txBody>
                  <a:tcPr marL="8592" marR="8592" marT="859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2">
                <a:tc>
                  <a:txBody>
                    <a:bodyPr/>
                    <a:lstStyle/>
                    <a:p>
                      <a:pPr algn="ctr" fontAlgn="b">
                        <a:lnSpc>
                          <a:spcPts val="1715"/>
                        </a:lnSpc>
                        <a:spcAft>
                          <a:spcPts val="0"/>
                        </a:spcAft>
                      </a:pPr>
                      <a:r>
                        <a:rPr lang="pl-PL" sz="1100" kern="1200" dirty="0">
                          <a:solidFill>
                            <a:srgbClr val="000000"/>
                          </a:solidFill>
                          <a:effectLst/>
                          <a:latin typeface="Calibri"/>
                          <a:ea typeface="Times New Roman"/>
                          <a:cs typeface="Arial"/>
                        </a:rPr>
                        <a:t>3</a:t>
                      </a:r>
                      <a:endParaRPr lang="pl-PL" sz="1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kern="1200" dirty="0" smtClean="0">
                          <a:solidFill>
                            <a:srgbClr val="000000"/>
                          </a:solidFill>
                          <a:effectLst/>
                          <a:latin typeface="Calibri"/>
                          <a:ea typeface="Calibri"/>
                          <a:cs typeface="Arial"/>
                        </a:rPr>
                        <a:t>53,00</a:t>
                      </a:r>
                      <a:endParaRPr lang="pl-PL" sz="1000" dirty="0">
                        <a:effectLst/>
                        <a:latin typeface="Calibri"/>
                        <a:ea typeface="Calibri"/>
                        <a:cs typeface="Times New Roman"/>
                      </a:endParaRPr>
                    </a:p>
                  </a:txBody>
                  <a:tcPr marL="9737" marR="9737" marT="801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kern="1200" dirty="0" smtClean="0">
                          <a:solidFill>
                            <a:srgbClr val="000000"/>
                          </a:solidFill>
                          <a:effectLst/>
                          <a:latin typeface="Calibri"/>
                          <a:ea typeface="Calibri"/>
                          <a:cs typeface="Arial"/>
                        </a:rPr>
                        <a:t>212,00</a:t>
                      </a:r>
                      <a:endParaRPr lang="pl-PL" sz="1000" dirty="0">
                        <a:effectLst/>
                        <a:latin typeface="Calibri"/>
                        <a:ea typeface="Calibri"/>
                        <a:cs typeface="Times New Roman"/>
                      </a:endParaRPr>
                    </a:p>
                  </a:txBody>
                  <a:tcPr marL="8592" marR="8592" marT="859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2">
                <a:tc>
                  <a:txBody>
                    <a:bodyPr/>
                    <a:lstStyle/>
                    <a:p>
                      <a:pPr algn="ctr" fontAlgn="b">
                        <a:lnSpc>
                          <a:spcPts val="1715"/>
                        </a:lnSpc>
                        <a:spcAft>
                          <a:spcPts val="0"/>
                        </a:spcAft>
                      </a:pPr>
                      <a:r>
                        <a:rPr lang="pl-PL" sz="1100" kern="1200">
                          <a:solidFill>
                            <a:srgbClr val="000000"/>
                          </a:solidFill>
                          <a:effectLst/>
                          <a:latin typeface="Calibri"/>
                          <a:ea typeface="Times New Roman"/>
                          <a:cs typeface="Arial"/>
                        </a:rPr>
                        <a:t>4</a:t>
                      </a:r>
                      <a:endParaRPr lang="pl-PL" sz="1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kern="1200" dirty="0" smtClean="0">
                          <a:solidFill>
                            <a:srgbClr val="000000"/>
                          </a:solidFill>
                          <a:effectLst/>
                          <a:latin typeface="Calibri"/>
                          <a:ea typeface="Calibri"/>
                          <a:cs typeface="Arial"/>
                        </a:rPr>
                        <a:t>69,00</a:t>
                      </a:r>
                      <a:endParaRPr lang="pl-PL" sz="1000" dirty="0">
                        <a:effectLst/>
                        <a:latin typeface="Calibri"/>
                        <a:ea typeface="Calibri"/>
                        <a:cs typeface="Times New Roman"/>
                      </a:endParaRPr>
                    </a:p>
                  </a:txBody>
                  <a:tcPr marL="9737" marR="9737" marT="801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kern="1200" dirty="0" smtClean="0">
                          <a:solidFill>
                            <a:srgbClr val="000000"/>
                          </a:solidFill>
                          <a:effectLst/>
                          <a:latin typeface="Calibri"/>
                          <a:ea typeface="Calibri"/>
                          <a:cs typeface="Arial"/>
                        </a:rPr>
                        <a:t>276,00</a:t>
                      </a:r>
                      <a:endParaRPr lang="pl-PL" sz="1000" dirty="0">
                        <a:effectLst/>
                        <a:latin typeface="Calibri"/>
                        <a:ea typeface="Calibri"/>
                        <a:cs typeface="Times New Roman"/>
                      </a:endParaRPr>
                    </a:p>
                  </a:txBody>
                  <a:tcPr marL="8592" marR="8592" marT="859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809">
                <a:tc>
                  <a:txBody>
                    <a:bodyPr/>
                    <a:lstStyle/>
                    <a:p>
                      <a:pPr algn="ctr" fontAlgn="b">
                        <a:lnSpc>
                          <a:spcPts val="1715"/>
                        </a:lnSpc>
                        <a:spcAft>
                          <a:spcPts val="0"/>
                        </a:spcAft>
                      </a:pPr>
                      <a:r>
                        <a:rPr lang="pl-PL" sz="1100" kern="1200">
                          <a:solidFill>
                            <a:srgbClr val="000000"/>
                          </a:solidFill>
                          <a:effectLst/>
                          <a:latin typeface="Calibri"/>
                          <a:ea typeface="Times New Roman"/>
                          <a:cs typeface="Arial"/>
                        </a:rPr>
                        <a:t>5</a:t>
                      </a:r>
                      <a:endParaRPr lang="pl-PL" sz="1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kern="1200" dirty="0" smtClean="0">
                          <a:solidFill>
                            <a:srgbClr val="000000"/>
                          </a:solidFill>
                          <a:effectLst/>
                          <a:latin typeface="Calibri"/>
                          <a:ea typeface="Calibri"/>
                          <a:cs typeface="Arial"/>
                        </a:rPr>
                        <a:t>79,00</a:t>
                      </a:r>
                      <a:endParaRPr lang="pl-PL" sz="1000" dirty="0">
                        <a:effectLst/>
                        <a:latin typeface="Calibri"/>
                        <a:ea typeface="Calibri"/>
                        <a:cs typeface="Times New Roman"/>
                      </a:endParaRPr>
                    </a:p>
                  </a:txBody>
                  <a:tcPr marL="9737" marR="9737" marT="801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kern="1200" dirty="0" smtClean="0">
                          <a:solidFill>
                            <a:srgbClr val="000000"/>
                          </a:solidFill>
                          <a:effectLst/>
                          <a:latin typeface="Calibri"/>
                          <a:ea typeface="Calibri"/>
                          <a:cs typeface="Arial"/>
                        </a:rPr>
                        <a:t>316,00</a:t>
                      </a:r>
                      <a:endParaRPr lang="pl-PL" sz="1000" dirty="0">
                        <a:effectLst/>
                        <a:latin typeface="Calibri"/>
                        <a:ea typeface="Calibri"/>
                        <a:cs typeface="Times New Roman"/>
                      </a:endParaRPr>
                    </a:p>
                  </a:txBody>
                  <a:tcPr marL="8592" marR="8592" marT="859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0">
                <a:tc>
                  <a:txBody>
                    <a:bodyPr/>
                    <a:lstStyle/>
                    <a:p>
                      <a:pPr algn="ctr" fontAlgn="b">
                        <a:lnSpc>
                          <a:spcPts val="1715"/>
                        </a:lnSpc>
                        <a:spcAft>
                          <a:spcPts val="0"/>
                        </a:spcAft>
                      </a:pPr>
                      <a:r>
                        <a:rPr lang="pl-PL" sz="1100" kern="1200" dirty="0" smtClean="0">
                          <a:solidFill>
                            <a:srgbClr val="000000"/>
                          </a:solidFill>
                          <a:effectLst/>
                          <a:latin typeface="Cambria"/>
                          <a:ea typeface="Times New Roman"/>
                          <a:cs typeface="Arial"/>
                        </a:rPr>
                        <a:t>6 i więcej</a:t>
                      </a:r>
                      <a:r>
                        <a:rPr lang="pl-PL" sz="1100" kern="1200" baseline="0" dirty="0" smtClean="0">
                          <a:solidFill>
                            <a:srgbClr val="000000"/>
                          </a:solidFill>
                          <a:effectLst/>
                          <a:latin typeface="Cambria"/>
                          <a:ea typeface="Times New Roman"/>
                          <a:cs typeface="Arial"/>
                        </a:rPr>
                        <a:t> </a:t>
                      </a:r>
                      <a:endParaRPr lang="pl-PL" sz="1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b="1" kern="1200" dirty="0" smtClean="0">
                          <a:solidFill>
                            <a:srgbClr val="000000"/>
                          </a:solidFill>
                          <a:effectLst/>
                          <a:latin typeface="Calibri"/>
                          <a:ea typeface="Calibri"/>
                          <a:cs typeface="Arial"/>
                        </a:rPr>
                        <a:t>84,00</a:t>
                      </a:r>
                      <a:endParaRPr lang="pl-PL" sz="1000" b="1" dirty="0">
                        <a:effectLst/>
                        <a:latin typeface="Calibri"/>
                        <a:ea typeface="Calibri"/>
                        <a:cs typeface="Times New Roman"/>
                      </a:endParaRPr>
                    </a:p>
                  </a:txBody>
                  <a:tcPr marL="9737" marR="9737" marT="801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b="1" kern="1200" dirty="0" smtClean="0">
                          <a:solidFill>
                            <a:srgbClr val="000000"/>
                          </a:solidFill>
                          <a:effectLst/>
                          <a:latin typeface="Calibri"/>
                          <a:ea typeface="Calibri"/>
                          <a:cs typeface="Arial"/>
                        </a:rPr>
                        <a:t>336,00</a:t>
                      </a:r>
                      <a:endParaRPr lang="pl-PL" sz="1000" b="1" dirty="0">
                        <a:effectLst/>
                        <a:latin typeface="Calibri"/>
                        <a:ea typeface="Calibri"/>
                        <a:cs typeface="Times New Roman"/>
                      </a:endParaRPr>
                    </a:p>
                  </a:txBody>
                  <a:tcPr marL="8592" marR="8592" marT="859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Picture 2"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571795"/>
            <a:ext cx="1368152" cy="910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397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1800" b="1" dirty="0" smtClean="0">
                <a:solidFill>
                  <a:schemeClr val="tx2"/>
                </a:solidFill>
                <a:latin typeface="Calibri"/>
                <a:ea typeface="Calibri"/>
                <a:cs typeface="Times New Roman"/>
              </a:rPr>
              <a:t>Stawki </a:t>
            </a:r>
            <a:r>
              <a:rPr lang="pl-PL" sz="1800" b="1" dirty="0">
                <a:solidFill>
                  <a:schemeClr val="tx2"/>
                </a:solidFill>
                <a:latin typeface="Calibri"/>
                <a:ea typeface="Calibri"/>
                <a:cs typeface="Times New Roman"/>
              </a:rPr>
              <a:t>OPŁATY ZA GOSPODAROWANIE </a:t>
            </a:r>
            <a:br>
              <a:rPr lang="pl-PL" sz="1800" b="1" dirty="0">
                <a:solidFill>
                  <a:schemeClr val="tx2"/>
                </a:solidFill>
                <a:latin typeface="Calibri"/>
                <a:ea typeface="Calibri"/>
                <a:cs typeface="Times New Roman"/>
              </a:rPr>
            </a:br>
            <a:r>
              <a:rPr lang="pl-PL" sz="1800" b="1" dirty="0">
                <a:solidFill>
                  <a:schemeClr val="tx2"/>
                </a:solidFill>
                <a:latin typeface="Calibri"/>
                <a:ea typeface="Calibri"/>
                <a:cs typeface="Times New Roman"/>
              </a:rPr>
              <a:t>ODPADAMI KOMUNALNYMI w roku </a:t>
            </a:r>
            <a:r>
              <a:rPr lang="pl-PL" sz="1800" b="1" dirty="0" smtClean="0">
                <a:solidFill>
                  <a:schemeClr val="tx2"/>
                </a:solidFill>
                <a:latin typeface="Calibri"/>
                <a:ea typeface="Calibri"/>
                <a:cs typeface="Times New Roman"/>
              </a:rPr>
              <a:t>2019 r</a:t>
            </a:r>
            <a:r>
              <a:rPr lang="pl-PL" sz="2400" b="1" dirty="0" smtClean="0">
                <a:solidFill>
                  <a:schemeClr val="tx2"/>
                </a:solidFill>
                <a:latin typeface="Calibri"/>
                <a:ea typeface="Calibri"/>
                <a:cs typeface="Times New Roman"/>
              </a:rPr>
              <a:t>.</a:t>
            </a:r>
            <a:endParaRPr lang="pl-PL" sz="2400" dirty="0">
              <a:solidFill>
                <a:schemeClr val="tx2"/>
              </a:solidFill>
            </a:endParaRPr>
          </a:p>
        </p:txBody>
      </p:sp>
      <p:sp>
        <p:nvSpPr>
          <p:cNvPr id="3" name="Symbol zastępczy zawartości 2"/>
          <p:cNvSpPr>
            <a:spLocks noGrp="1"/>
          </p:cNvSpPr>
          <p:nvPr>
            <p:ph idx="1"/>
          </p:nvPr>
        </p:nvSpPr>
        <p:spPr/>
        <p:txBody>
          <a:bodyPr>
            <a:normAutofit/>
          </a:bodyPr>
          <a:lstStyle/>
          <a:p>
            <a:pPr>
              <a:buFontTx/>
              <a:buChar char="-"/>
            </a:pPr>
            <a:endParaRPr lang="pl-PL" dirty="0" smtClean="0"/>
          </a:p>
          <a:p>
            <a:pPr marL="0" indent="0">
              <a:buNone/>
            </a:pPr>
            <a:endParaRPr lang="pl-PL" sz="2000" dirty="0" smtClean="0"/>
          </a:p>
          <a:p>
            <a:pPr marL="0" indent="0" algn="just">
              <a:buNone/>
            </a:pPr>
            <a:r>
              <a:rPr lang="pl-PL" sz="2000" dirty="0" smtClean="0"/>
              <a:t>Podjęta uchwała dopuszcza obniżenie opłaty podstawowej                   o kwotę </a:t>
            </a:r>
            <a:r>
              <a:rPr lang="pl-PL" sz="2000" b="1" dirty="0" smtClean="0"/>
              <a:t>1</a:t>
            </a:r>
            <a:r>
              <a:rPr lang="pl-PL" sz="2000" dirty="0" smtClean="0"/>
              <a:t> złotych tj. do kwoty </a:t>
            </a:r>
            <a:r>
              <a:rPr lang="pl-PL" sz="2000" b="1" dirty="0" smtClean="0"/>
              <a:t>17.00</a:t>
            </a:r>
            <a:r>
              <a:rPr lang="pl-PL" sz="2000" dirty="0" smtClean="0"/>
              <a:t> złotych, pod warunkiem złożenia deklaracji o kompostowaniu odpadów  BIO.  </a:t>
            </a:r>
          </a:p>
          <a:p>
            <a:pPr marL="0" indent="0" algn="just">
              <a:buNone/>
            </a:pPr>
            <a:r>
              <a:rPr lang="pl-PL" sz="2000" dirty="0" smtClean="0"/>
              <a:t>Opłata podwyższona stanowi iloczyn czterokrotności stawki podstawowej ( na dzień 31.12.2019r. stawka podwyższona nie została naliczona żadnemu z mieszkańców ) </a:t>
            </a:r>
          </a:p>
          <a:p>
            <a:pPr marL="0" indent="0"/>
            <a:endParaRPr lang="pl-PL" dirty="0" smtClean="0"/>
          </a:p>
          <a:p>
            <a:pPr marL="0" indent="0"/>
            <a:endParaRPr lang="pl-PL"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6</a:t>
            </a:fld>
            <a:endParaRPr lang="pl-PL"/>
          </a:p>
        </p:txBody>
      </p:sp>
      <p:pic>
        <p:nvPicPr>
          <p:cNvPr id="6" name="Picture 2"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502449"/>
            <a:ext cx="1368152" cy="910327"/>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dubiel\Desktop\Nowy folder\paragraf .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338882"/>
            <a:ext cx="780073" cy="1187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557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2960" y="365760"/>
            <a:ext cx="7520940" cy="686976"/>
          </a:xfrm>
        </p:spPr>
        <p:txBody>
          <a:bodyPr>
            <a:normAutofit fontScale="90000"/>
          </a:bodyPr>
          <a:lstStyle/>
          <a:p>
            <a:pPr algn="ctr"/>
            <a:r>
              <a:rPr lang="pl-PL" sz="2400" b="1" dirty="0" smtClean="0">
                <a:solidFill>
                  <a:srgbClr val="000000"/>
                </a:solidFill>
                <a:latin typeface="Calibri"/>
                <a:ea typeface="Calibri"/>
                <a:cs typeface="Times New Roman"/>
              </a:rPr>
              <a:t/>
            </a:r>
            <a:br>
              <a:rPr lang="pl-PL" sz="2400" b="1" dirty="0" smtClean="0">
                <a:solidFill>
                  <a:srgbClr val="000000"/>
                </a:solidFill>
                <a:latin typeface="Calibri"/>
                <a:ea typeface="Calibri"/>
                <a:cs typeface="Times New Roman"/>
              </a:rPr>
            </a:br>
            <a:r>
              <a:rPr lang="pl-PL" sz="2000" b="1" dirty="0" smtClean="0">
                <a:solidFill>
                  <a:schemeClr val="tx2"/>
                </a:solidFill>
                <a:latin typeface="Calibri"/>
                <a:ea typeface="Calibri"/>
                <a:cs typeface="Times New Roman"/>
              </a:rPr>
              <a:t>STAWKA </a:t>
            </a:r>
            <a:r>
              <a:rPr lang="pl-PL" sz="2000" b="1" dirty="0">
                <a:solidFill>
                  <a:schemeClr val="tx2"/>
                </a:solidFill>
                <a:latin typeface="Calibri"/>
                <a:ea typeface="Calibri"/>
                <a:cs typeface="Times New Roman"/>
              </a:rPr>
              <a:t>OPŁATY ZA GOSPODAROWANIE </a:t>
            </a:r>
            <a:br>
              <a:rPr lang="pl-PL" sz="2000" b="1" dirty="0">
                <a:solidFill>
                  <a:schemeClr val="tx2"/>
                </a:solidFill>
                <a:latin typeface="Calibri"/>
                <a:ea typeface="Calibri"/>
                <a:cs typeface="Times New Roman"/>
              </a:rPr>
            </a:br>
            <a:r>
              <a:rPr lang="pl-PL" sz="2000" b="1" dirty="0">
                <a:solidFill>
                  <a:schemeClr val="tx2"/>
                </a:solidFill>
                <a:latin typeface="Calibri"/>
                <a:ea typeface="Calibri"/>
                <a:cs typeface="Times New Roman"/>
              </a:rPr>
              <a:t>ODPADAMI KOMUNALNYMI </a:t>
            </a:r>
            <a:r>
              <a:rPr lang="pl-PL" sz="2000" b="1" dirty="0" smtClean="0">
                <a:solidFill>
                  <a:schemeClr val="tx2"/>
                </a:solidFill>
                <a:latin typeface="Calibri"/>
                <a:ea typeface="Calibri"/>
                <a:cs typeface="Times New Roman"/>
              </a:rPr>
              <a:t>W ROKU 2019 r., c.d</a:t>
            </a:r>
            <a:r>
              <a:rPr lang="pl-PL" sz="2000" b="1" dirty="0">
                <a:solidFill>
                  <a:schemeClr val="tx2"/>
                </a:solidFill>
                <a:latin typeface="Calibri"/>
                <a:ea typeface="Calibri"/>
                <a:cs typeface="Times New Roman"/>
              </a:rPr>
              <a:t>.</a:t>
            </a:r>
            <a:r>
              <a:rPr lang="pl-PL" sz="2400" dirty="0">
                <a:solidFill>
                  <a:srgbClr val="000000"/>
                </a:solidFill>
                <a:latin typeface="Calibri"/>
                <a:ea typeface="Calibri"/>
                <a:cs typeface="Times New Roman"/>
              </a:rPr>
              <a:t/>
            </a:r>
            <a:br>
              <a:rPr lang="pl-PL" sz="2400" dirty="0">
                <a:solidFill>
                  <a:srgbClr val="000000"/>
                </a:solidFill>
                <a:latin typeface="Calibri"/>
                <a:ea typeface="Calibri"/>
                <a:cs typeface="Times New Roman"/>
              </a:rPr>
            </a:br>
            <a:endParaRPr lang="pl-PL" dirty="0"/>
          </a:p>
        </p:txBody>
      </p:sp>
      <p:sp>
        <p:nvSpPr>
          <p:cNvPr id="3" name="Symbol zastępczy zawartości 2"/>
          <p:cNvSpPr>
            <a:spLocks noGrp="1"/>
          </p:cNvSpPr>
          <p:nvPr>
            <p:ph idx="1"/>
          </p:nvPr>
        </p:nvSpPr>
        <p:spPr>
          <a:xfrm>
            <a:off x="467544" y="1149515"/>
            <a:ext cx="8229600" cy="5087797"/>
          </a:xfrm>
        </p:spPr>
        <p:txBody>
          <a:bodyPr>
            <a:normAutofit/>
          </a:bodyPr>
          <a:lstStyle/>
          <a:p>
            <a:pPr marL="114300" indent="0">
              <a:buNone/>
            </a:pPr>
            <a:endParaRPr lang="pl-PL" sz="1800" dirty="0"/>
          </a:p>
          <a:p>
            <a:pPr marL="719138" indent="0">
              <a:buNone/>
            </a:pPr>
            <a:r>
              <a:rPr lang="pl-PL" sz="1800" dirty="0" smtClean="0"/>
              <a:t>Wysokość </a:t>
            </a:r>
            <a:r>
              <a:rPr lang="pl-PL" sz="1800" dirty="0"/>
              <a:t>opłat w przypadku </a:t>
            </a:r>
            <a:r>
              <a:rPr lang="pl-PL" sz="1800" b="1" dirty="0"/>
              <a:t>nieruchomości </a:t>
            </a:r>
            <a:r>
              <a:rPr lang="pl-PL" sz="1800" b="1" dirty="0" smtClean="0"/>
              <a:t>niezamieszkałych</a:t>
            </a:r>
          </a:p>
          <a:p>
            <a:pPr marL="719138" indent="0">
              <a:buNone/>
            </a:pPr>
            <a:r>
              <a:rPr lang="pl-PL" sz="1800" dirty="0" smtClean="0"/>
              <a:t>uzależniona </a:t>
            </a:r>
            <a:r>
              <a:rPr lang="pl-PL" sz="1800" dirty="0"/>
              <a:t>jest od ilości i wielkości zadeklarowanych worków </a:t>
            </a:r>
            <a:r>
              <a:rPr lang="pl-PL" sz="1800" dirty="0" smtClean="0"/>
              <a:t>lub </a:t>
            </a:r>
            <a:r>
              <a:rPr lang="pl-PL" sz="1800" dirty="0"/>
              <a:t>pojemników.  </a:t>
            </a:r>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400" dirty="0" smtClean="0"/>
          </a:p>
          <a:p>
            <a:endParaRPr lang="pl-PL" sz="1800" dirty="0"/>
          </a:p>
        </p:txBody>
      </p:sp>
      <p:sp>
        <p:nvSpPr>
          <p:cNvPr id="5" name="Symbol zastępczy numeru slajdu 4"/>
          <p:cNvSpPr>
            <a:spLocks noGrp="1"/>
          </p:cNvSpPr>
          <p:nvPr>
            <p:ph type="sldNum" sz="quarter" idx="12"/>
          </p:nvPr>
        </p:nvSpPr>
        <p:spPr/>
        <p:txBody>
          <a:bodyPr>
            <a:normAutofit/>
          </a:bodyPr>
          <a:lstStyle/>
          <a:p>
            <a:fld id="{80CBED3D-F8F8-45FD-AD52-26F713017ECD}" type="slidenum">
              <a:rPr lang="pl-PL" smtClean="0"/>
              <a:t>7</a:t>
            </a:fld>
            <a:endParaRPr lang="pl-PL"/>
          </a:p>
        </p:txBody>
      </p:sp>
      <p:graphicFrame>
        <p:nvGraphicFramePr>
          <p:cNvPr id="8" name="Tabela 7"/>
          <p:cNvGraphicFramePr>
            <a:graphicFrameLocks noGrp="1"/>
          </p:cNvGraphicFramePr>
          <p:nvPr>
            <p:extLst>
              <p:ext uri="{D42A27DB-BD31-4B8C-83A1-F6EECF244321}">
                <p14:modId xmlns:p14="http://schemas.microsoft.com/office/powerpoint/2010/main" val="4138689946"/>
              </p:ext>
            </p:extLst>
          </p:nvPr>
        </p:nvGraphicFramePr>
        <p:xfrm>
          <a:off x="1259632" y="2780928"/>
          <a:ext cx="6984776" cy="3240360"/>
        </p:xfrm>
        <a:graphic>
          <a:graphicData uri="http://schemas.openxmlformats.org/drawingml/2006/table">
            <a:tbl>
              <a:tblPr/>
              <a:tblGrid>
                <a:gridCol w="1680234"/>
                <a:gridCol w="2652271"/>
                <a:gridCol w="2652271"/>
              </a:tblGrid>
              <a:tr h="431904">
                <a:tc>
                  <a:txBody>
                    <a:bodyPr/>
                    <a:lstStyle/>
                    <a:p>
                      <a:pPr algn="ctr" fontAlgn="ctr">
                        <a:lnSpc>
                          <a:spcPts val="1540"/>
                        </a:lnSpc>
                        <a:spcAft>
                          <a:spcPts val="0"/>
                        </a:spcAft>
                      </a:pP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200" b="1" kern="1200" dirty="0" smtClean="0">
                          <a:solidFill>
                            <a:srgbClr val="000000"/>
                          </a:solidFill>
                          <a:effectLst/>
                          <a:latin typeface="Calibri"/>
                          <a:ea typeface="Calibri"/>
                          <a:cs typeface="Arial"/>
                        </a:rPr>
                        <a:t>STAWKA</a:t>
                      </a:r>
                      <a:r>
                        <a:rPr lang="pl-PL" sz="1200" b="1" kern="1200" baseline="0" dirty="0" smtClean="0">
                          <a:solidFill>
                            <a:srgbClr val="000000"/>
                          </a:solidFill>
                          <a:effectLst/>
                          <a:latin typeface="Calibri"/>
                          <a:ea typeface="Calibri"/>
                          <a:cs typeface="Arial"/>
                        </a:rPr>
                        <a:t> PODSTAWOWA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b="1" kern="1200" dirty="0" smtClean="0">
                          <a:solidFill>
                            <a:srgbClr val="000000"/>
                          </a:solidFill>
                          <a:effectLst/>
                          <a:latin typeface="Calibri"/>
                          <a:ea typeface="Calibri"/>
                          <a:cs typeface="Arial"/>
                        </a:rPr>
                        <a:t>OPŁATA</a:t>
                      </a:r>
                      <a:r>
                        <a:rPr lang="pl-PL" sz="1100" b="1" kern="1200" baseline="0" dirty="0" smtClean="0">
                          <a:solidFill>
                            <a:srgbClr val="000000"/>
                          </a:solidFill>
                          <a:effectLst/>
                          <a:latin typeface="Calibri"/>
                          <a:ea typeface="Calibri"/>
                          <a:cs typeface="Arial"/>
                        </a:rPr>
                        <a:t> PODWYŻSZONA </a:t>
                      </a:r>
                    </a:p>
                    <a:p>
                      <a:pPr algn="ctr" fontAlgn="ctr">
                        <a:lnSpc>
                          <a:spcPts val="1540"/>
                        </a:lnSpc>
                        <a:spcAft>
                          <a:spcPts val="0"/>
                        </a:spcAft>
                      </a:pPr>
                      <a:r>
                        <a:rPr lang="pl-PL" sz="1100" b="1" kern="1200" baseline="0" dirty="0" smtClean="0">
                          <a:solidFill>
                            <a:srgbClr val="000000"/>
                          </a:solidFill>
                          <a:effectLst/>
                          <a:latin typeface="Calibri"/>
                          <a:ea typeface="Calibri"/>
                          <a:cs typeface="Arial"/>
                        </a:rPr>
                        <a:t>( BRAK SEGRAGACJI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904">
                <a:tc>
                  <a:txBody>
                    <a:bodyPr/>
                    <a:lstStyle/>
                    <a:p>
                      <a:pPr algn="ctr" fontAlgn="ctr">
                        <a:lnSpc>
                          <a:spcPts val="1540"/>
                        </a:lnSpc>
                        <a:spcAft>
                          <a:spcPts val="0"/>
                        </a:spcAft>
                      </a:pPr>
                      <a:r>
                        <a:rPr lang="pl-PL" sz="1200" b="1" kern="1200" dirty="0">
                          <a:solidFill>
                            <a:srgbClr val="000000"/>
                          </a:solidFill>
                          <a:effectLst/>
                          <a:latin typeface="Calibri"/>
                          <a:ea typeface="Times New Roman"/>
                          <a:cs typeface="Arial"/>
                        </a:rPr>
                        <a:t>Rodzaj </a:t>
                      </a:r>
                      <a:r>
                        <a:rPr lang="pl-PL" sz="1200" b="1" kern="1200" dirty="0" smtClean="0">
                          <a:solidFill>
                            <a:srgbClr val="000000"/>
                          </a:solidFill>
                          <a:effectLst/>
                          <a:latin typeface="Calibri"/>
                          <a:ea typeface="Times New Roman"/>
                          <a:cs typeface="Arial"/>
                        </a:rPr>
                        <a:t>pojemnika lub worka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200" b="1" kern="1200" dirty="0">
                          <a:solidFill>
                            <a:srgbClr val="000000"/>
                          </a:solidFill>
                          <a:effectLst/>
                          <a:latin typeface="Calibri"/>
                          <a:ea typeface="Times New Roman"/>
                          <a:cs typeface="Arial"/>
                        </a:rPr>
                        <a:t>od </a:t>
                      </a:r>
                      <a:r>
                        <a:rPr lang="pl-PL" sz="1200" b="1" kern="1200" dirty="0" smtClean="0">
                          <a:solidFill>
                            <a:srgbClr val="000000"/>
                          </a:solidFill>
                          <a:effectLst/>
                          <a:latin typeface="Calibri"/>
                          <a:ea typeface="Times New Roman"/>
                          <a:cs typeface="Arial"/>
                        </a:rPr>
                        <a:t>01.11.2019 </a:t>
                      </a:r>
                      <a:r>
                        <a:rPr lang="pl-PL" sz="1200" b="1" kern="1200" dirty="0">
                          <a:solidFill>
                            <a:srgbClr val="000000"/>
                          </a:solidFill>
                          <a:effectLst/>
                          <a:latin typeface="Calibri"/>
                          <a:ea typeface="Times New Roman"/>
                          <a:cs typeface="Arial"/>
                        </a:rPr>
                        <a:t>r.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b="1" kern="1200" dirty="0">
                          <a:solidFill>
                            <a:srgbClr val="000000"/>
                          </a:solidFill>
                          <a:effectLst/>
                          <a:latin typeface="Calibri"/>
                          <a:ea typeface="Times New Roman"/>
                          <a:cs typeface="Arial"/>
                        </a:rPr>
                        <a:t>od </a:t>
                      </a:r>
                      <a:r>
                        <a:rPr lang="pl-PL" sz="1100" b="1" kern="1200" dirty="0" smtClean="0">
                          <a:solidFill>
                            <a:srgbClr val="000000"/>
                          </a:solidFill>
                          <a:effectLst/>
                          <a:latin typeface="Calibri"/>
                          <a:ea typeface="Times New Roman"/>
                          <a:cs typeface="Arial"/>
                        </a:rPr>
                        <a:t>01.11.2019 </a:t>
                      </a:r>
                      <a:r>
                        <a:rPr lang="pl-PL" sz="1100" b="1" kern="1200" dirty="0">
                          <a:solidFill>
                            <a:srgbClr val="000000"/>
                          </a:solidFill>
                          <a:effectLst/>
                          <a:latin typeface="Calibri"/>
                          <a:ea typeface="Times New Roman"/>
                          <a:cs typeface="Arial"/>
                        </a:rPr>
                        <a:t>r.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120 l</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Times New Roman"/>
                          <a:cs typeface="Arial"/>
                        </a:rPr>
                        <a:t>10,00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Times New Roman"/>
                          <a:cs typeface="Arial"/>
                        </a:rPr>
                        <a:t>40,00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240 l</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Times New Roman"/>
                          <a:cs typeface="Arial"/>
                        </a:rPr>
                        <a:t>20,00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Times New Roman"/>
                          <a:cs typeface="Arial"/>
                        </a:rPr>
                        <a:t>80,00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1100 l</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b="1" kern="1200" dirty="0" smtClean="0">
                          <a:solidFill>
                            <a:srgbClr val="000000"/>
                          </a:solidFill>
                          <a:effectLst/>
                          <a:latin typeface="Calibri"/>
                          <a:ea typeface="Times New Roman"/>
                          <a:cs typeface="Arial"/>
                        </a:rPr>
                        <a:t>50,00</a:t>
                      </a:r>
                      <a:endParaRPr lang="pl-PL" sz="1100" b="1"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b="1" kern="1200" dirty="0" smtClean="0">
                          <a:solidFill>
                            <a:srgbClr val="000000"/>
                          </a:solidFill>
                          <a:effectLst/>
                          <a:latin typeface="Calibri"/>
                          <a:ea typeface="Times New Roman"/>
                          <a:cs typeface="Arial"/>
                        </a:rPr>
                        <a:t>200,00</a:t>
                      </a:r>
                      <a:endParaRPr lang="pl-PL" sz="1100" b="1"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1500 l</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Times New Roman"/>
                          <a:cs typeface="Arial"/>
                        </a:rPr>
                        <a:t>70,00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Times New Roman"/>
                          <a:cs typeface="Arial"/>
                        </a:rPr>
                        <a:t>350,00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dirty="0">
                          <a:solidFill>
                            <a:srgbClr val="000000"/>
                          </a:solidFill>
                          <a:effectLst/>
                          <a:latin typeface="Calibri"/>
                          <a:ea typeface="Times New Roman"/>
                          <a:cs typeface="Arial"/>
                        </a:rPr>
                        <a:t>2,5 </a:t>
                      </a:r>
                      <a:r>
                        <a:rPr lang="pl-PL" sz="1100" kern="1200" dirty="0" smtClean="0">
                          <a:solidFill>
                            <a:srgbClr val="000000"/>
                          </a:solidFill>
                          <a:effectLst/>
                          <a:latin typeface="Calibri"/>
                          <a:ea typeface="Times New Roman"/>
                          <a:cs typeface="Arial"/>
                        </a:rPr>
                        <a:t>m </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Calibri"/>
                          <a:cs typeface="Arial"/>
                        </a:rPr>
                        <a:t>120,00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Calibri"/>
                          <a:cs typeface="Arial"/>
                        </a:rPr>
                        <a:t>480,00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5,5 m</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Calibri"/>
                          <a:cs typeface="Arial"/>
                        </a:rPr>
                        <a:t>250</a:t>
                      </a:r>
                      <a:r>
                        <a:rPr lang="pl-PL" sz="1200" kern="1200" baseline="0" dirty="0" smtClean="0">
                          <a:solidFill>
                            <a:srgbClr val="000000"/>
                          </a:solidFill>
                          <a:effectLst/>
                          <a:latin typeface="Calibri"/>
                          <a:ea typeface="Calibri"/>
                          <a:cs typeface="Arial"/>
                        </a:rPr>
                        <a:t>,00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Calibri"/>
                          <a:cs typeface="Arial"/>
                        </a:rPr>
                        <a:t>1000,00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7 m</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200" kern="1200" dirty="0" smtClean="0">
                          <a:solidFill>
                            <a:srgbClr val="000000"/>
                          </a:solidFill>
                          <a:effectLst/>
                          <a:latin typeface="Calibri"/>
                          <a:ea typeface="Calibri"/>
                          <a:cs typeface="Arial"/>
                        </a:rPr>
                        <a:t>330,00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Calibri"/>
                          <a:cs typeface="Arial"/>
                        </a:rPr>
                        <a:t>1320,00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10 m</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200" kern="1200" dirty="0" smtClean="0">
                          <a:solidFill>
                            <a:srgbClr val="000000"/>
                          </a:solidFill>
                          <a:effectLst/>
                          <a:latin typeface="Calibri"/>
                          <a:ea typeface="Calibri"/>
                          <a:cs typeface="Arial"/>
                        </a:rPr>
                        <a:t>450,00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Times New Roman"/>
                          <a:cs typeface="Arial"/>
                        </a:rPr>
                        <a:t>1800,00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Picture 2"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548680"/>
            <a:ext cx="1368152" cy="910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315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2960" y="365760"/>
            <a:ext cx="7520940" cy="542960"/>
          </a:xfrm>
        </p:spPr>
        <p:txBody>
          <a:bodyPr>
            <a:normAutofit fontScale="90000"/>
          </a:bodyPr>
          <a:lstStyle/>
          <a:p>
            <a:pPr algn="ctr"/>
            <a:r>
              <a:rPr lang="pl-PL" sz="2000" dirty="0" smtClean="0"/>
              <a:t>Deklaracje, Gospodarstwa domowe, punkty odbioru</a:t>
            </a:r>
            <a:endParaRPr lang="pl-PL" sz="2000" dirty="0"/>
          </a:p>
        </p:txBody>
      </p:sp>
      <p:sp>
        <p:nvSpPr>
          <p:cNvPr id="3" name="Symbol zastępczy zawartości 2"/>
          <p:cNvSpPr>
            <a:spLocks noGrp="1"/>
          </p:cNvSpPr>
          <p:nvPr>
            <p:ph idx="1"/>
          </p:nvPr>
        </p:nvSpPr>
        <p:spPr>
          <a:xfrm>
            <a:off x="880882" y="836712"/>
            <a:ext cx="7520940" cy="5760640"/>
          </a:xfrm>
        </p:spPr>
        <p:txBody>
          <a:bodyPr>
            <a:normAutofit fontScale="62500" lnSpcReduction="20000"/>
          </a:bodyPr>
          <a:lstStyle/>
          <a:p>
            <a:pPr marL="0" indent="0">
              <a:buNone/>
            </a:pPr>
            <a:r>
              <a:rPr lang="pl-PL" sz="1400" dirty="0" smtClean="0"/>
              <a:t>   </a:t>
            </a:r>
            <a:r>
              <a:rPr lang="pl-PL" sz="2200" dirty="0" smtClean="0"/>
              <a:t>Liczba płatników (stan na dzień   31.12.2019 r.) –  </a:t>
            </a:r>
            <a:r>
              <a:rPr lang="pl-PL" sz="2200" b="1" dirty="0" smtClean="0"/>
              <a:t>wynosi: 2.668. </a:t>
            </a:r>
            <a:r>
              <a:rPr lang="pl-PL" sz="2200" dirty="0" smtClean="0"/>
              <a:t>	</a:t>
            </a:r>
            <a:endParaRPr lang="pl-PL" sz="2200" dirty="0"/>
          </a:p>
          <a:p>
            <a:pPr marL="88900" indent="-88900">
              <a:buNone/>
            </a:pPr>
            <a:r>
              <a:rPr lang="pl-PL" sz="2200" dirty="0" smtClean="0"/>
              <a:t>  Liczba </a:t>
            </a:r>
            <a:r>
              <a:rPr lang="pl-PL" sz="2200" dirty="0"/>
              <a:t>mieszkańców objętych systemem gospodarki  odpadami na </a:t>
            </a:r>
            <a:r>
              <a:rPr lang="pl-PL" sz="2200" dirty="0" smtClean="0"/>
              <a:t>podstawie         złożonych </a:t>
            </a:r>
            <a:r>
              <a:rPr lang="pl-PL" sz="2200" dirty="0"/>
              <a:t>deklaracji ( stan na dzień 31.12.2019 r.) </a:t>
            </a:r>
            <a:r>
              <a:rPr lang="pl-PL" sz="2200" dirty="0" smtClean="0"/>
              <a:t>wynosi </a:t>
            </a:r>
            <a:r>
              <a:rPr lang="pl-PL" sz="2200" b="1" dirty="0" smtClean="0"/>
              <a:t>11.073. </a:t>
            </a:r>
            <a:endParaRPr lang="pl-PL" b="1"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lgn="ctr">
              <a:buNone/>
            </a:pPr>
            <a:r>
              <a:rPr lang="pl-PL" sz="1900" dirty="0" smtClean="0"/>
              <a:t>Liczba </a:t>
            </a:r>
            <a:r>
              <a:rPr lang="pl-PL" sz="1900" dirty="0"/>
              <a:t>mieszkańców gminy Pniewy </a:t>
            </a:r>
            <a:r>
              <a:rPr lang="pl-PL" sz="1900" dirty="0" smtClean="0"/>
              <a:t>wg. stanu </a:t>
            </a:r>
            <a:r>
              <a:rPr lang="pl-PL" sz="1900" dirty="0"/>
              <a:t>ewidencji ludności  </a:t>
            </a:r>
            <a:endParaRPr lang="pl-PL" sz="1900" dirty="0" smtClean="0"/>
          </a:p>
          <a:p>
            <a:pPr marL="0" indent="0" algn="ctr">
              <a:buNone/>
            </a:pPr>
            <a:r>
              <a:rPr lang="pl-PL" sz="1900" dirty="0" smtClean="0"/>
              <a:t>na </a:t>
            </a:r>
            <a:r>
              <a:rPr lang="pl-PL" sz="1900" dirty="0"/>
              <a:t>dzień 31.12.2019 wynosiła 12 299 </a:t>
            </a:r>
          </a:p>
          <a:p>
            <a:pPr marL="0" indent="0" algn="ctr">
              <a:buNone/>
            </a:pPr>
            <a:endParaRPr lang="pl-PL" dirty="0" smtClean="0"/>
          </a:p>
          <a:p>
            <a:pPr marL="0" indent="0" algn="ctr">
              <a:buNone/>
            </a:pPr>
            <a:r>
              <a:rPr lang="pl-PL" dirty="0" smtClean="0"/>
              <a:t/>
            </a:r>
            <a:br>
              <a:rPr lang="pl-PL" dirty="0" smtClean="0"/>
            </a:br>
            <a:r>
              <a:rPr lang="pl-PL" dirty="0" smtClean="0"/>
              <a:t>	 </a:t>
            </a:r>
            <a:endParaRPr lang="pl-PL" u="sng" dirty="0" smtClean="0"/>
          </a:p>
          <a:p>
            <a:pPr marL="0" indent="0"/>
            <a:endParaRPr lang="pl-PL" u="sng" dirty="0" smtClean="0"/>
          </a:p>
          <a:p>
            <a:pPr marL="0" indent="0"/>
            <a:endParaRPr lang="pl-PL" dirty="0" smtClean="0"/>
          </a:p>
          <a:p>
            <a:pPr marL="0" indent="0"/>
            <a:endParaRPr lang="pl-PL" dirty="0"/>
          </a:p>
          <a:p>
            <a:endParaRPr lang="pl-PL" dirty="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pPr/>
              <a:t>8</a:t>
            </a:fld>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183467842"/>
              </p:ext>
            </p:extLst>
          </p:nvPr>
        </p:nvGraphicFramePr>
        <p:xfrm>
          <a:off x="1547664" y="1700808"/>
          <a:ext cx="5832648" cy="3120244"/>
        </p:xfrm>
        <a:graphic>
          <a:graphicData uri="http://schemas.openxmlformats.org/drawingml/2006/table">
            <a:tbl>
              <a:tblPr/>
              <a:tblGrid>
                <a:gridCol w="1459698"/>
                <a:gridCol w="1331125"/>
                <a:gridCol w="3041825"/>
              </a:tblGrid>
              <a:tr h="360040">
                <a:tc gridSpan="3">
                  <a:txBody>
                    <a:bodyPr/>
                    <a:lstStyle/>
                    <a:p>
                      <a:pPr algn="ctr" fontAlgn="ctr"/>
                      <a:endParaRPr lang="pl-PL" sz="1800" b="1" i="0" u="none" strike="noStrike" dirty="0" smtClean="0">
                        <a:solidFill>
                          <a:srgbClr val="000000"/>
                        </a:solidFill>
                        <a:effectLst/>
                        <a:latin typeface="Calibri"/>
                      </a:endParaRPr>
                    </a:p>
                    <a:p>
                      <a:pPr algn="ctr" fontAlgn="ctr"/>
                      <a:endParaRPr lang="pl-PL" sz="1800" b="1" i="0" u="none" strike="noStrike" dirty="0">
                        <a:solidFill>
                          <a:srgbClr val="000000"/>
                        </a:solidFill>
                        <a:effectLst/>
                        <a:latin typeface="Calibri"/>
                      </a:endParaRPr>
                    </a:p>
                  </a:txBody>
                  <a:tcPr marL="7850" marR="7850" marT="78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pl-PL"/>
                    </a:p>
                  </a:txBody>
                  <a:tcPr/>
                </a:tc>
                <a:tc hMerge="1">
                  <a:txBody>
                    <a:bodyPr/>
                    <a:lstStyle/>
                    <a:p>
                      <a:endParaRPr lang="pl-PL"/>
                    </a:p>
                  </a:txBody>
                  <a:tcPr/>
                </a:tc>
              </a:tr>
              <a:tr h="243510">
                <a:tc rowSpan="2">
                  <a:txBody>
                    <a:bodyPr/>
                    <a:lstStyle/>
                    <a:p>
                      <a:pPr algn="ctr" fontAlgn="ctr"/>
                      <a:r>
                        <a:rPr lang="pl-PL" sz="1400" b="0" i="0" u="none" strike="noStrike" dirty="0">
                          <a:solidFill>
                            <a:srgbClr val="000000"/>
                          </a:solidFill>
                          <a:effectLst/>
                          <a:latin typeface="Calibri"/>
                        </a:rPr>
                        <a:t>Rodzaj </a:t>
                      </a:r>
                      <a:r>
                        <a:rPr lang="pl-PL" sz="1400" b="0" i="0" u="none" strike="noStrike" dirty="0" smtClean="0">
                          <a:solidFill>
                            <a:srgbClr val="000000"/>
                          </a:solidFill>
                          <a:effectLst/>
                          <a:latin typeface="Calibri"/>
                        </a:rPr>
                        <a:t>gospodarstwa</a:t>
                      </a:r>
                      <a:endParaRPr lang="pl-PL" sz="1400" b="0" i="0" u="none" strike="noStrike" dirty="0">
                        <a:solidFill>
                          <a:srgbClr val="000000"/>
                        </a:solidFill>
                        <a:effectLst/>
                        <a:latin typeface="Calibri"/>
                      </a:endParaRPr>
                    </a:p>
                  </a:txBody>
                  <a:tcPr marL="7850" marR="7850" marT="78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pl-PL" dirty="0" smtClean="0"/>
                        <a:t>Gmina Pniewy </a:t>
                      </a:r>
                      <a:endParaRPr lang="pl-PL" dirty="0"/>
                    </a:p>
                  </a:txBody>
                  <a:tcPr marL="7850" marR="7850" marT="78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l-PL"/>
                    </a:p>
                  </a:txBody>
                  <a:tcPr/>
                </a:tc>
              </a:tr>
              <a:tr h="450944">
                <a:tc vMerge="1">
                  <a:txBody>
                    <a:bodyPr/>
                    <a:lstStyle/>
                    <a:p>
                      <a:endParaRPr lang="pl-PL"/>
                    </a:p>
                  </a:txBody>
                  <a:tcPr/>
                </a:tc>
                <a:tc>
                  <a:txBody>
                    <a:bodyPr/>
                    <a:lstStyle/>
                    <a:p>
                      <a:pPr algn="ctr" fontAlgn="ctr"/>
                      <a:r>
                        <a:rPr lang="pl-PL" sz="1400" b="0" i="0" u="none" strike="noStrike" dirty="0">
                          <a:solidFill>
                            <a:srgbClr val="000000"/>
                          </a:solidFill>
                          <a:effectLst/>
                          <a:latin typeface="Calibri"/>
                        </a:rPr>
                        <a:t>Ilość gospodarstw</a:t>
                      </a:r>
                    </a:p>
                  </a:txBody>
                  <a:tcPr marL="7850" marR="7850" marT="78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l-PL" sz="1400" b="0" i="0" u="none" strike="noStrike" dirty="0">
                          <a:solidFill>
                            <a:srgbClr val="000000"/>
                          </a:solidFill>
                          <a:effectLst/>
                          <a:latin typeface="Calibri"/>
                        </a:rPr>
                        <a:t>Liczba mieszkańców</a:t>
                      </a:r>
                    </a:p>
                  </a:txBody>
                  <a:tcPr marL="7850" marR="7850" marT="78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1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706</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706</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2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1026</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2052</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a:solidFill>
                            <a:srgbClr val="000000"/>
                          </a:solidFill>
                          <a:effectLst/>
                          <a:latin typeface="Calibri"/>
                        </a:rPr>
                        <a:t>3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763</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2289</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a:solidFill>
                            <a:srgbClr val="000000"/>
                          </a:solidFill>
                          <a:effectLst/>
                          <a:latin typeface="Calibri"/>
                        </a:rPr>
                        <a:t>4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600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2400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5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288</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1440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6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118</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708</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smtClean="0">
                          <a:solidFill>
                            <a:srgbClr val="000000"/>
                          </a:solidFill>
                          <a:effectLst/>
                          <a:latin typeface="Calibri"/>
                        </a:rPr>
                        <a:t>7i więcej osób</a:t>
                      </a:r>
                      <a:endParaRPr lang="pl-PL" sz="1400" b="0"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60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454</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481">
                <a:tc>
                  <a:txBody>
                    <a:bodyPr/>
                    <a:lstStyle/>
                    <a:p>
                      <a:pPr algn="ctr" fontAlgn="b"/>
                      <a:r>
                        <a:rPr lang="pl-PL" sz="1800" b="1" i="0" u="none" strike="noStrike" dirty="0">
                          <a:solidFill>
                            <a:srgbClr val="000000"/>
                          </a:solidFill>
                          <a:effectLst/>
                          <a:latin typeface="Calibri"/>
                        </a:rPr>
                        <a:t>RAZEM:</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0" i="0" u="none" strike="noStrike" dirty="0" smtClean="0">
                          <a:solidFill>
                            <a:srgbClr val="000000"/>
                          </a:solidFill>
                          <a:effectLst/>
                          <a:latin typeface="Calibri"/>
                        </a:rPr>
                        <a:t>3561</a:t>
                      </a:r>
                      <a:r>
                        <a:rPr lang="pl-PL" sz="1800" b="0" i="0" u="none" strike="noStrike" dirty="0">
                          <a:solidFill>
                            <a:srgbClr val="000000"/>
                          </a:solidFill>
                          <a:effectLst/>
                          <a:latin typeface="Calibri"/>
                        </a:rPr>
                        <a:t> </a:t>
                      </a: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baseline="0" dirty="0" smtClean="0">
                          <a:solidFill>
                            <a:srgbClr val="000000"/>
                          </a:solidFill>
                          <a:effectLst/>
                          <a:latin typeface="Calibri"/>
                        </a:rPr>
                        <a:t>10 049 mieszkańców</a:t>
                      </a:r>
                      <a:endParaRPr lang="pl-PL" sz="1800" b="1"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1279912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22960" y="365760"/>
            <a:ext cx="7520940" cy="542960"/>
          </a:xfrm>
        </p:spPr>
        <p:txBody>
          <a:bodyPr/>
          <a:lstStyle/>
          <a:p>
            <a:pPr algn="ctr"/>
            <a:r>
              <a:rPr lang="pl-PL" sz="1600" dirty="0" smtClean="0"/>
              <a:t>Deklaracje, Gospodarstwa domowe, punkty odbioru</a:t>
            </a:r>
            <a:endParaRPr lang="pl-PL" sz="1600" dirty="0"/>
          </a:p>
        </p:txBody>
      </p:sp>
      <p:sp>
        <p:nvSpPr>
          <p:cNvPr id="3" name="Symbol zastępczy zawartości 2"/>
          <p:cNvSpPr>
            <a:spLocks noGrp="1"/>
          </p:cNvSpPr>
          <p:nvPr>
            <p:ph idx="1"/>
          </p:nvPr>
        </p:nvSpPr>
        <p:spPr>
          <a:xfrm>
            <a:off x="880882" y="836712"/>
            <a:ext cx="7520940" cy="5760640"/>
          </a:xfrm>
        </p:spPr>
        <p:txBody>
          <a:bodyPr>
            <a:normAutofit/>
          </a:bodyPr>
          <a:lstStyle/>
          <a:p>
            <a:pPr marL="0" indent="0" defTabSz="541338">
              <a:lnSpc>
                <a:spcPct val="110000"/>
              </a:lnSpc>
              <a:buNone/>
            </a:pPr>
            <a:r>
              <a:rPr lang="pl-PL" dirty="0" smtClean="0"/>
              <a:t>      	</a:t>
            </a:r>
            <a:endParaRPr lang="pl-PL" sz="1900" dirty="0"/>
          </a:p>
          <a:p>
            <a:pPr marL="0" indent="0" defTabSz="541338">
              <a:buNone/>
            </a:pPr>
            <a:endParaRPr lang="pl-PL" sz="1900" dirty="0" smtClean="0"/>
          </a:p>
          <a:p>
            <a:pPr marL="0" indent="0">
              <a:buNone/>
            </a:pPr>
            <a:r>
              <a:rPr lang="pl-PL" dirty="0" smtClean="0"/>
              <a:t/>
            </a:r>
            <a:br>
              <a:rPr lang="pl-PL" dirty="0" smtClean="0"/>
            </a:br>
            <a:r>
              <a:rPr lang="pl-PL" dirty="0" smtClean="0"/>
              <a:t>	 </a:t>
            </a:r>
            <a:endParaRPr lang="pl-PL" u="sng" dirty="0" smtClean="0"/>
          </a:p>
          <a:p>
            <a:pPr marL="0" indent="0"/>
            <a:endParaRPr lang="pl-PL" u="sng" dirty="0" smtClean="0"/>
          </a:p>
          <a:p>
            <a:pPr marL="0" indent="0"/>
            <a:endParaRPr lang="pl-PL" dirty="0" smtClean="0"/>
          </a:p>
          <a:p>
            <a:pPr marL="0" indent="0"/>
            <a:endParaRPr lang="pl-PL" dirty="0"/>
          </a:p>
          <a:p>
            <a:endParaRPr lang="pl-PL" dirty="0" smtClean="0"/>
          </a:p>
          <a:p>
            <a:endParaRPr lang="pl-PL" dirty="0" smtClean="0"/>
          </a:p>
          <a:p>
            <a:endParaRPr lang="pl-PL" dirty="0" smtClean="0"/>
          </a:p>
          <a:p>
            <a:pPr marL="114300" indent="0">
              <a:buNone/>
            </a:pPr>
            <a:endParaRPr lang="pl-PL" dirty="0" smtClean="0"/>
          </a:p>
        </p:txBody>
      </p:sp>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pPr/>
              <a:t>9</a:t>
            </a:fld>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78467050"/>
              </p:ext>
            </p:extLst>
          </p:nvPr>
        </p:nvGraphicFramePr>
        <p:xfrm>
          <a:off x="1619672" y="1628800"/>
          <a:ext cx="5832648" cy="3120244"/>
        </p:xfrm>
        <a:graphic>
          <a:graphicData uri="http://schemas.openxmlformats.org/drawingml/2006/table">
            <a:tbl>
              <a:tblPr/>
              <a:tblGrid>
                <a:gridCol w="1459698"/>
                <a:gridCol w="1331125"/>
                <a:gridCol w="3041825"/>
              </a:tblGrid>
              <a:tr h="360040">
                <a:tc gridSpan="3">
                  <a:txBody>
                    <a:bodyPr/>
                    <a:lstStyle/>
                    <a:p>
                      <a:pPr algn="ctr" fontAlgn="ctr"/>
                      <a:r>
                        <a:rPr lang="pl-PL" sz="1800" b="1" i="0" u="none" strike="noStrike" dirty="0" smtClean="0">
                          <a:solidFill>
                            <a:srgbClr val="000000"/>
                          </a:solidFill>
                          <a:effectLst/>
                          <a:latin typeface="Calibri"/>
                        </a:rPr>
                        <a:t>NIERUCHOMOŚCI</a:t>
                      </a:r>
                      <a:r>
                        <a:rPr lang="pl-PL" sz="1800" b="1" i="0" u="none" strike="noStrike" baseline="0" dirty="0" smtClean="0">
                          <a:solidFill>
                            <a:srgbClr val="000000"/>
                          </a:solidFill>
                          <a:effectLst/>
                          <a:latin typeface="Calibri"/>
                        </a:rPr>
                        <a:t> ZAMIESZKAŁE NA KTÓRYCH ODPADY BIO SĄ KOMPOSTOWANE </a:t>
                      </a:r>
                      <a:endParaRPr lang="pl-PL" sz="1800" b="1" i="0" u="none" strike="noStrike" dirty="0">
                        <a:solidFill>
                          <a:srgbClr val="000000"/>
                        </a:solidFill>
                        <a:effectLst/>
                        <a:latin typeface="Calibri"/>
                      </a:endParaRPr>
                    </a:p>
                  </a:txBody>
                  <a:tcPr marL="7850" marR="7850" marT="78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pl-PL"/>
                    </a:p>
                  </a:txBody>
                  <a:tcPr/>
                </a:tc>
                <a:tc hMerge="1">
                  <a:txBody>
                    <a:bodyPr/>
                    <a:lstStyle/>
                    <a:p>
                      <a:endParaRPr lang="pl-PL"/>
                    </a:p>
                  </a:txBody>
                  <a:tcPr/>
                </a:tc>
              </a:tr>
              <a:tr h="243510">
                <a:tc rowSpan="2">
                  <a:txBody>
                    <a:bodyPr/>
                    <a:lstStyle/>
                    <a:p>
                      <a:pPr algn="ctr" fontAlgn="ctr"/>
                      <a:r>
                        <a:rPr lang="pl-PL" sz="1400" b="0" i="0" u="none" strike="noStrike" dirty="0">
                          <a:solidFill>
                            <a:srgbClr val="000000"/>
                          </a:solidFill>
                          <a:effectLst/>
                          <a:latin typeface="Calibri"/>
                        </a:rPr>
                        <a:t>Rodzaj gospodarstwa</a:t>
                      </a:r>
                    </a:p>
                  </a:txBody>
                  <a:tcPr marL="7850" marR="7850" marT="78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pl-PL" dirty="0" smtClean="0"/>
                        <a:t>Gmina Pniewy </a:t>
                      </a:r>
                      <a:endParaRPr lang="pl-PL" dirty="0"/>
                    </a:p>
                  </a:txBody>
                  <a:tcPr marL="7850" marR="7850" marT="78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l-PL"/>
                    </a:p>
                  </a:txBody>
                  <a:tcPr/>
                </a:tc>
              </a:tr>
              <a:tr h="450944">
                <a:tc vMerge="1">
                  <a:txBody>
                    <a:bodyPr/>
                    <a:lstStyle/>
                    <a:p>
                      <a:endParaRPr lang="pl-PL"/>
                    </a:p>
                  </a:txBody>
                  <a:tcPr/>
                </a:tc>
                <a:tc>
                  <a:txBody>
                    <a:bodyPr/>
                    <a:lstStyle/>
                    <a:p>
                      <a:pPr algn="ctr" fontAlgn="ctr"/>
                      <a:r>
                        <a:rPr lang="pl-PL" sz="1400" b="0" i="0" u="none" strike="noStrike" dirty="0">
                          <a:solidFill>
                            <a:srgbClr val="000000"/>
                          </a:solidFill>
                          <a:effectLst/>
                          <a:latin typeface="Calibri"/>
                        </a:rPr>
                        <a:t>Ilość gospodarstw</a:t>
                      </a:r>
                    </a:p>
                  </a:txBody>
                  <a:tcPr marL="7850" marR="7850" marT="78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l-PL" sz="1400" b="0" i="0" u="none" strike="noStrike" dirty="0">
                          <a:solidFill>
                            <a:srgbClr val="000000"/>
                          </a:solidFill>
                          <a:effectLst/>
                          <a:latin typeface="Calibri"/>
                        </a:rPr>
                        <a:t>Liczba mieszkańców</a:t>
                      </a:r>
                    </a:p>
                  </a:txBody>
                  <a:tcPr marL="7850" marR="7850" marT="78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1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33</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33</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2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43</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86</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a:solidFill>
                            <a:srgbClr val="000000"/>
                          </a:solidFill>
                          <a:effectLst/>
                          <a:latin typeface="Calibri"/>
                        </a:rPr>
                        <a:t>3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61</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183</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a:solidFill>
                            <a:srgbClr val="000000"/>
                          </a:solidFill>
                          <a:effectLst/>
                          <a:latin typeface="Calibri"/>
                        </a:rPr>
                        <a:t>4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67</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268</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5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30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150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6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22</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132</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smtClean="0">
                          <a:solidFill>
                            <a:srgbClr val="000000"/>
                          </a:solidFill>
                          <a:effectLst/>
                          <a:latin typeface="Calibri"/>
                        </a:rPr>
                        <a:t>7i więcej osób</a:t>
                      </a:r>
                      <a:endParaRPr lang="pl-PL" sz="1400" b="0"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23</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172</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481">
                <a:tc>
                  <a:txBody>
                    <a:bodyPr/>
                    <a:lstStyle/>
                    <a:p>
                      <a:pPr algn="ctr" fontAlgn="b"/>
                      <a:r>
                        <a:rPr lang="pl-PL" sz="1800" b="1" i="0" u="none" strike="noStrike" dirty="0">
                          <a:solidFill>
                            <a:srgbClr val="000000"/>
                          </a:solidFill>
                          <a:effectLst/>
                          <a:latin typeface="Calibri"/>
                        </a:rPr>
                        <a:t>RAZEM:</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0" i="0" u="none" strike="noStrike" dirty="0" smtClean="0">
                          <a:solidFill>
                            <a:srgbClr val="000000"/>
                          </a:solidFill>
                          <a:effectLst/>
                          <a:latin typeface="Calibri"/>
                        </a:rPr>
                        <a:t>279</a:t>
                      </a:r>
                      <a:endParaRPr lang="pl-PL" sz="18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baseline="0" dirty="0" smtClean="0">
                          <a:solidFill>
                            <a:srgbClr val="000000"/>
                          </a:solidFill>
                          <a:effectLst/>
                          <a:latin typeface="Calibri"/>
                        </a:rPr>
                        <a:t>1024 mieszkańców</a:t>
                      </a:r>
                      <a:endParaRPr lang="pl-PL" sz="1800" b="1"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16354932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8940</TotalTime>
  <Words>2089</Words>
  <Application>Microsoft Office PowerPoint</Application>
  <PresentationFormat>Pokaz na ekranie (4:3)</PresentationFormat>
  <Paragraphs>728</Paragraphs>
  <Slides>31</Slides>
  <Notes>30</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31</vt:i4>
      </vt:variant>
    </vt:vector>
  </HeadingPairs>
  <TitlesOfParts>
    <vt:vector size="41" baseType="lpstr">
      <vt:lpstr>Arial</vt:lpstr>
      <vt:lpstr>Arial Narrow</vt:lpstr>
      <vt:lpstr>Book Antiqua</vt:lpstr>
      <vt:lpstr>Brush Script MT</vt:lpstr>
      <vt:lpstr>Calibri</vt:lpstr>
      <vt:lpstr>Cambria</vt:lpstr>
      <vt:lpstr>Century Gothic</vt:lpstr>
      <vt:lpstr>Symbol</vt:lpstr>
      <vt:lpstr>Times New Roman</vt:lpstr>
      <vt:lpstr>Apteka</vt:lpstr>
      <vt:lpstr>ANALIZA STANU GOSPODARKI   odpadami komunalnymi w gminie Pniewy w roku 2019 r.</vt:lpstr>
      <vt:lpstr>PODSTAWA PRAWNA </vt:lpstr>
      <vt:lpstr>Zmiany w przepisach </vt:lpstr>
      <vt:lpstr> Aktualny stan prawny obowiązujący w gminie w zakresie gospodarki odpadami </vt:lpstr>
      <vt:lpstr>Stawki OPŁATY ZA GOSPODAROWANIE  ODPADAMI KOMUNALNYMI w roku 2019 r.</vt:lpstr>
      <vt:lpstr>Stawki OPŁATY ZA GOSPODAROWANIE  ODPADAMI KOMUNALNYMI w roku 2019 r.</vt:lpstr>
      <vt:lpstr> STAWKA OPŁATY ZA GOSPODAROWANIE  ODPADAMI KOMUNALNYMI W ROKU 2019 r., c.d. </vt:lpstr>
      <vt:lpstr>Deklaracje, Gospodarstwa domowe, punkty odbioru</vt:lpstr>
      <vt:lpstr>Deklaracje, Gospodarstwa domowe, punkty odbioru</vt:lpstr>
      <vt:lpstr> Deklaracje, Gospodarstwa domowe, punkty odbioru </vt:lpstr>
      <vt:lpstr>Nieruchomości Niezamieszkałe  ( objęte systemem gospodarowania odpadami ) </vt:lpstr>
      <vt:lpstr>Deklaracje, Gospodarstwa domowe,  punkty odbioru</vt:lpstr>
      <vt:lpstr>DZIAŁALNOŚĆ FIRMY ODBIERAJĄCEJ ODPADY.</vt:lpstr>
      <vt:lpstr>PUNKT Selektywnego ZBIERANIA ODPADÓW KOMUNALNYCH </vt:lpstr>
      <vt:lpstr>Gospodarowanie odpadami w liczbach</vt:lpstr>
      <vt:lpstr>Rodzaj i masa odpadów Zebranych w PSZOK-u w 2019 r.  w porównaniu do lat ubiegłych </vt:lpstr>
      <vt:lpstr> Łączna masa odpadów zbieranych  na PSZOKU w Latach 2015-2019 </vt:lpstr>
      <vt:lpstr>Ilość odpadów zbieranych selektywnie odbieranych bezpośrednio od właścicieli nieruchomości w 2019 r [MG/Tony]- cztery podstawowe frakcje odpadów</vt:lpstr>
      <vt:lpstr>ŁĄCZNA Masa odpadów zmieszanych i SELEKTYWNYCH ODEBRANYCH Z TERENU  GMINY PNIEWY</vt:lpstr>
      <vt:lpstr>Masa odpadów przypadająca  na jednego mieszkańca w Gminie  w poszczególnych latach funkcjonowania systemu</vt:lpstr>
      <vt:lpstr>KRZYWA produkcji odpadów komunalnych  w kg na 1 mieszkańca </vt:lpstr>
      <vt:lpstr>Poziomy osiągnięte przez gminę Pniewy  w latach sprawozdawczych od 2013 r. do 2019 r.</vt:lpstr>
      <vt:lpstr>Poziomy osiągnięte przez gminę Pniewy w latach sprawozdawczych od 2013 r. do 2019 r. C.D. </vt:lpstr>
      <vt:lpstr>Poziomy osiągnięte przez gminę Pniewy w latach sprawozdawczych od 2013 r. do 2019 r. C.D.</vt:lpstr>
      <vt:lpstr>Finansowanie  systemu gospodarki odpadami w gminie Pniewy w roku 2019 r.</vt:lpstr>
      <vt:lpstr>Finansowanie  systemu gospodarki odpadami w gminie Pniewy w roku 2019 r.</vt:lpstr>
      <vt:lpstr> Dochody I Wydatki W LATACH 2016-2019 </vt:lpstr>
      <vt:lpstr>PODSUMOWANIE</vt:lpstr>
      <vt:lpstr>Wnioski </vt:lpstr>
      <vt:lpstr>KONTAKT</vt:lpstr>
      <vt:lpstr>Dziękuję za uwagę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gospodarowania odpadami komunalnymi w gminie Pniewy w okresie od 01.07.2013 r. do 30.06.2015 r.</dc:title>
  <dc:creator>Magdalena Kotlarek</dc:creator>
  <cp:lastModifiedBy>Magdalena Balcer</cp:lastModifiedBy>
  <cp:revision>650</cp:revision>
  <cp:lastPrinted>2020-06-24T11:10:22Z</cp:lastPrinted>
  <dcterms:created xsi:type="dcterms:W3CDTF">2015-08-19T06:20:42Z</dcterms:created>
  <dcterms:modified xsi:type="dcterms:W3CDTF">2020-06-24T12:39:23Z</dcterms:modified>
</cp:coreProperties>
</file>