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4"/>
  </p:notesMasterIdLst>
  <p:handoutMasterIdLst>
    <p:handoutMasterId r:id="rId55"/>
  </p:handoutMasterIdLst>
  <p:sldIdLst>
    <p:sldId id="257" r:id="rId2"/>
    <p:sldId id="262" r:id="rId3"/>
    <p:sldId id="832" r:id="rId4"/>
    <p:sldId id="855" r:id="rId5"/>
    <p:sldId id="837" r:id="rId6"/>
    <p:sldId id="258" r:id="rId7"/>
    <p:sldId id="859" r:id="rId8"/>
    <p:sldId id="860" r:id="rId9"/>
    <p:sldId id="897" r:id="rId10"/>
    <p:sldId id="894" r:id="rId11"/>
    <p:sldId id="895" r:id="rId12"/>
    <p:sldId id="896" r:id="rId13"/>
    <p:sldId id="917" r:id="rId14"/>
    <p:sldId id="938" r:id="rId15"/>
    <p:sldId id="261" r:id="rId16"/>
    <p:sldId id="834" r:id="rId17"/>
    <p:sldId id="876" r:id="rId18"/>
    <p:sldId id="939" r:id="rId19"/>
    <p:sldId id="915" r:id="rId20"/>
    <p:sldId id="937" r:id="rId21"/>
    <p:sldId id="854" r:id="rId22"/>
    <p:sldId id="922" r:id="rId23"/>
    <p:sldId id="918" r:id="rId24"/>
    <p:sldId id="936" r:id="rId25"/>
    <p:sldId id="260" r:id="rId26"/>
    <p:sldId id="836" r:id="rId27"/>
    <p:sldId id="835" r:id="rId28"/>
    <p:sldId id="881" r:id="rId29"/>
    <p:sldId id="838" r:id="rId30"/>
    <p:sldId id="923" r:id="rId31"/>
    <p:sldId id="924" r:id="rId32"/>
    <p:sldId id="863" r:id="rId33"/>
    <p:sldId id="925" r:id="rId34"/>
    <p:sldId id="864" r:id="rId35"/>
    <p:sldId id="926" r:id="rId36"/>
    <p:sldId id="865" r:id="rId37"/>
    <p:sldId id="927" r:id="rId38"/>
    <p:sldId id="862" r:id="rId39"/>
    <p:sldId id="928" r:id="rId40"/>
    <p:sldId id="869" r:id="rId41"/>
    <p:sldId id="929" r:id="rId42"/>
    <p:sldId id="866" r:id="rId43"/>
    <p:sldId id="930" r:id="rId44"/>
    <p:sldId id="867" r:id="rId45"/>
    <p:sldId id="932" r:id="rId46"/>
    <p:sldId id="870" r:id="rId47"/>
    <p:sldId id="933" r:id="rId48"/>
    <p:sldId id="868" r:id="rId49"/>
    <p:sldId id="934" r:id="rId50"/>
    <p:sldId id="931" r:id="rId51"/>
    <p:sldId id="935" r:id="rId52"/>
    <p:sldId id="853" r:id="rId53"/>
  </p:sldIdLst>
  <p:sldSz cx="12192000" cy="6858000"/>
  <p:notesSz cx="6797675" cy="9926638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643D68-95E3-689F-22DF-CA82E5EE48EF}" name="UM Pniewy" initials="UP" userId="23a83612b6d15477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.P.H.U ANMAR" initials="PA" lastIdx="1" clrIdx="0">
    <p:extLst>
      <p:ext uri="{19B8F6BF-5375-455C-9EA6-DF929625EA0E}">
        <p15:presenceInfo xmlns:p15="http://schemas.microsoft.com/office/powerpoint/2012/main" userId="S::admin@pphuanmar.onmicrosoft.com::39186a9c-9a18-4cc8-92ff-2345542ed035" providerId="AD"/>
      </p:ext>
    </p:extLst>
  </p:cmAuthor>
  <p:cmAuthor id="2" name="Izabela Paschke" initials="IP" lastIdx="30" clrIdx="1">
    <p:extLst>
      <p:ext uri="{19B8F6BF-5375-455C-9EA6-DF929625EA0E}">
        <p15:presenceInfo xmlns:p15="http://schemas.microsoft.com/office/powerpoint/2012/main" userId="S-1-5-21-53442669-1617114985-2203021293-13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9999FF"/>
    <a:srgbClr val="FF9900"/>
    <a:srgbClr val="00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8/10/relationships/authors" Target="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AE3806-9EE2-4780-B874-9638602C64A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FC585C-4762-4EA0-843C-F302CFA6F4E7}">
      <dgm:prSet phldrT="[Tekst]" custT="1"/>
      <dgm:spPr/>
      <dgm:t>
        <a:bodyPr/>
        <a:lstStyle/>
        <a:p>
          <a:r>
            <a:rPr lang="pl-PL" sz="2800" dirty="0"/>
            <a:t>WYKONANIE DOCHODÓW             53 518 267,72 zł</a:t>
          </a:r>
        </a:p>
      </dgm:t>
    </dgm:pt>
    <dgm:pt modelId="{87474F31-1B7A-4A75-A7CB-C1F549754005}" type="parTrans" cxnId="{B7347248-8644-4DFC-901C-2A7D75EF97A8}">
      <dgm:prSet/>
      <dgm:spPr/>
      <dgm:t>
        <a:bodyPr/>
        <a:lstStyle/>
        <a:p>
          <a:endParaRPr lang="pl-PL"/>
        </a:p>
      </dgm:t>
    </dgm:pt>
    <dgm:pt modelId="{437DB494-6402-4555-A4B0-8D9ADFA16E49}" type="sibTrans" cxnId="{B7347248-8644-4DFC-901C-2A7D75EF97A8}">
      <dgm:prSet/>
      <dgm:spPr/>
      <dgm:t>
        <a:bodyPr/>
        <a:lstStyle/>
        <a:p>
          <a:endParaRPr lang="pl-PL"/>
        </a:p>
      </dgm:t>
    </dgm:pt>
    <dgm:pt modelId="{207E0F60-5604-4AAD-A372-78FBDB491438}">
      <dgm:prSet phldrT="[Tekst]" custT="1"/>
      <dgm:spPr/>
      <dgm:t>
        <a:bodyPr/>
        <a:lstStyle/>
        <a:p>
          <a:r>
            <a:rPr lang="pl-PL" sz="2800" dirty="0"/>
            <a:t>WYKONANIE WYDATKÓW                49 072 554,26 zł</a:t>
          </a:r>
        </a:p>
      </dgm:t>
    </dgm:pt>
    <dgm:pt modelId="{FB4DB591-CF62-4674-8AA4-4829BD9CAD85}" type="parTrans" cxnId="{AD1DF8E9-B7CC-4769-B4BD-E1D3A258AA97}">
      <dgm:prSet/>
      <dgm:spPr/>
      <dgm:t>
        <a:bodyPr/>
        <a:lstStyle/>
        <a:p>
          <a:endParaRPr lang="pl-PL"/>
        </a:p>
      </dgm:t>
    </dgm:pt>
    <dgm:pt modelId="{EA00B85B-B74A-42FD-A136-E8900CE9571E}" type="sibTrans" cxnId="{AD1DF8E9-B7CC-4769-B4BD-E1D3A258AA97}">
      <dgm:prSet/>
      <dgm:spPr/>
      <dgm:t>
        <a:bodyPr/>
        <a:lstStyle/>
        <a:p>
          <a:endParaRPr lang="pl-PL"/>
        </a:p>
      </dgm:t>
    </dgm:pt>
    <dgm:pt modelId="{246E9DAA-FC28-4BE4-9CB2-A976691DC8CB}" type="pres">
      <dgm:prSet presAssocID="{49AE3806-9EE2-4780-B874-9638602C64A3}" presName="compositeShape" presStyleCnt="0">
        <dgm:presLayoutVars>
          <dgm:chMax val="2"/>
          <dgm:dir/>
          <dgm:resizeHandles val="exact"/>
        </dgm:presLayoutVars>
      </dgm:prSet>
      <dgm:spPr/>
    </dgm:pt>
    <dgm:pt modelId="{09F7835D-6D12-4042-B583-1FDBF630FEC4}" type="pres">
      <dgm:prSet presAssocID="{49AE3806-9EE2-4780-B874-9638602C64A3}" presName="divider" presStyleLbl="fgShp" presStyleIdx="0" presStyleCnt="1"/>
      <dgm:spPr/>
    </dgm:pt>
    <dgm:pt modelId="{7C39E3DA-7BEA-487F-8969-99701DC78CA0}" type="pres">
      <dgm:prSet presAssocID="{ADFC585C-4762-4EA0-843C-F302CFA6F4E7}" presName="downArrow" presStyleLbl="node1" presStyleIdx="0" presStyleCnt="2"/>
      <dgm:spPr/>
    </dgm:pt>
    <dgm:pt modelId="{70CAEB33-6251-4AE2-B37B-B23B88D7AA0D}" type="pres">
      <dgm:prSet presAssocID="{ADFC585C-4762-4EA0-843C-F302CFA6F4E7}" presName="downArrowText" presStyleLbl="revTx" presStyleIdx="0" presStyleCnt="2" custScaleX="161801">
        <dgm:presLayoutVars>
          <dgm:bulletEnabled val="1"/>
        </dgm:presLayoutVars>
      </dgm:prSet>
      <dgm:spPr/>
    </dgm:pt>
    <dgm:pt modelId="{53008E13-86FB-4165-AAB2-F53DD75EA95A}" type="pres">
      <dgm:prSet presAssocID="{207E0F60-5604-4AAD-A372-78FBDB491438}" presName="upArrow" presStyleLbl="node1" presStyleIdx="1" presStyleCnt="2"/>
      <dgm:spPr/>
    </dgm:pt>
    <dgm:pt modelId="{940EC4F5-F735-4B6D-9C02-7B84AF462EAE}" type="pres">
      <dgm:prSet presAssocID="{207E0F60-5604-4AAD-A372-78FBDB491438}" presName="upArrowText" presStyleLbl="revTx" presStyleIdx="1" presStyleCnt="2" custScaleX="161801">
        <dgm:presLayoutVars>
          <dgm:bulletEnabled val="1"/>
        </dgm:presLayoutVars>
      </dgm:prSet>
      <dgm:spPr/>
    </dgm:pt>
  </dgm:ptLst>
  <dgm:cxnLst>
    <dgm:cxn modelId="{B7347248-8644-4DFC-901C-2A7D75EF97A8}" srcId="{49AE3806-9EE2-4780-B874-9638602C64A3}" destId="{ADFC585C-4762-4EA0-843C-F302CFA6F4E7}" srcOrd="0" destOrd="0" parTransId="{87474F31-1B7A-4A75-A7CB-C1F549754005}" sibTransId="{437DB494-6402-4555-A4B0-8D9ADFA16E49}"/>
    <dgm:cxn modelId="{33689374-C6F6-43EA-BFBF-3070558491E2}" type="presOf" srcId="{207E0F60-5604-4AAD-A372-78FBDB491438}" destId="{940EC4F5-F735-4B6D-9C02-7B84AF462EAE}" srcOrd="0" destOrd="0" presId="urn:microsoft.com/office/officeart/2005/8/layout/arrow3"/>
    <dgm:cxn modelId="{C71656B8-BDA1-4887-A9D6-5CA0D637B4E4}" type="presOf" srcId="{49AE3806-9EE2-4780-B874-9638602C64A3}" destId="{246E9DAA-FC28-4BE4-9CB2-A976691DC8CB}" srcOrd="0" destOrd="0" presId="urn:microsoft.com/office/officeart/2005/8/layout/arrow3"/>
    <dgm:cxn modelId="{803A1FDC-8E39-4658-BB30-1EAD01453939}" type="presOf" srcId="{ADFC585C-4762-4EA0-843C-F302CFA6F4E7}" destId="{70CAEB33-6251-4AE2-B37B-B23B88D7AA0D}" srcOrd="0" destOrd="0" presId="urn:microsoft.com/office/officeart/2005/8/layout/arrow3"/>
    <dgm:cxn modelId="{AD1DF8E9-B7CC-4769-B4BD-E1D3A258AA97}" srcId="{49AE3806-9EE2-4780-B874-9638602C64A3}" destId="{207E0F60-5604-4AAD-A372-78FBDB491438}" srcOrd="1" destOrd="0" parTransId="{FB4DB591-CF62-4674-8AA4-4829BD9CAD85}" sibTransId="{EA00B85B-B74A-42FD-A136-E8900CE9571E}"/>
    <dgm:cxn modelId="{C02BDDC4-2272-4735-98EE-E093961DF531}" type="presParOf" srcId="{246E9DAA-FC28-4BE4-9CB2-A976691DC8CB}" destId="{09F7835D-6D12-4042-B583-1FDBF630FEC4}" srcOrd="0" destOrd="0" presId="urn:microsoft.com/office/officeart/2005/8/layout/arrow3"/>
    <dgm:cxn modelId="{6CAE6A99-DA5F-470C-9BE2-8A546BCF6A38}" type="presParOf" srcId="{246E9DAA-FC28-4BE4-9CB2-A976691DC8CB}" destId="{7C39E3DA-7BEA-487F-8969-99701DC78CA0}" srcOrd="1" destOrd="0" presId="urn:microsoft.com/office/officeart/2005/8/layout/arrow3"/>
    <dgm:cxn modelId="{62BD1FC0-1D40-4D21-9253-F0175380BB7B}" type="presParOf" srcId="{246E9DAA-FC28-4BE4-9CB2-A976691DC8CB}" destId="{70CAEB33-6251-4AE2-B37B-B23B88D7AA0D}" srcOrd="2" destOrd="0" presId="urn:microsoft.com/office/officeart/2005/8/layout/arrow3"/>
    <dgm:cxn modelId="{689612C6-39B2-4BEF-9D3F-DA608EA45B26}" type="presParOf" srcId="{246E9DAA-FC28-4BE4-9CB2-A976691DC8CB}" destId="{53008E13-86FB-4165-AAB2-F53DD75EA95A}" srcOrd="3" destOrd="0" presId="urn:microsoft.com/office/officeart/2005/8/layout/arrow3"/>
    <dgm:cxn modelId="{2DA33CC0-2ABD-4E50-B96E-2848D7426A63}" type="presParOf" srcId="{246E9DAA-FC28-4BE4-9CB2-A976691DC8CB}" destId="{940EC4F5-F735-4B6D-9C02-7B84AF462EA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1 575 899,71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3 148 604,24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 1 293 398,43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2 787 573,00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1 283 632,07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16 197 140,49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13173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X="111526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977 415,03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1 047 953,27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929 680,08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2 258 036,00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53B3E1-B013-415C-B177-35C8146D23F8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</dgm:pt>
    <dgm:pt modelId="{0CDA56BD-6477-4BBC-8E3F-88BCAC0288A2}">
      <dgm:prSet phldrT="[Tekst]" custT="1"/>
      <dgm:spPr/>
      <dgm:t>
        <a:bodyPr/>
        <a:lstStyle/>
        <a:p>
          <a:r>
            <a:rPr lang="pl-PL" sz="2800" dirty="0"/>
            <a:t>Dochody</a:t>
          </a:r>
          <a:r>
            <a:rPr lang="pl-PL" sz="2500" dirty="0"/>
            <a:t> </a:t>
          </a:r>
        </a:p>
        <a:p>
          <a:r>
            <a:rPr lang="pl-PL" sz="2500" dirty="0"/>
            <a:t>53 518 267,72 zł</a:t>
          </a:r>
        </a:p>
        <a:p>
          <a:r>
            <a:rPr lang="pl-PL" sz="2500" dirty="0"/>
            <a:t> - </a:t>
          </a:r>
        </a:p>
        <a:p>
          <a:r>
            <a:rPr lang="pl-PL" sz="2800" dirty="0"/>
            <a:t>Wydatki</a:t>
          </a:r>
        </a:p>
        <a:p>
          <a:r>
            <a:rPr lang="pl-PL" sz="2500" dirty="0"/>
            <a:t>49 072 554,26 zł</a:t>
          </a:r>
        </a:p>
      </dgm:t>
    </dgm:pt>
    <dgm:pt modelId="{068E81A8-EF94-418E-9A92-93A88A92F14A}" type="parTrans" cxnId="{6271F84F-7954-4231-9700-39E6E6C83F43}">
      <dgm:prSet/>
      <dgm:spPr/>
      <dgm:t>
        <a:bodyPr/>
        <a:lstStyle/>
        <a:p>
          <a:endParaRPr lang="pl-PL"/>
        </a:p>
      </dgm:t>
    </dgm:pt>
    <dgm:pt modelId="{F5CD2955-BEDE-490B-9D83-6B0BE7CB9D8B}" type="sibTrans" cxnId="{6271F84F-7954-4231-9700-39E6E6C83F43}">
      <dgm:prSet/>
      <dgm:spPr/>
      <dgm:t>
        <a:bodyPr/>
        <a:lstStyle/>
        <a:p>
          <a:endParaRPr lang="pl-PL"/>
        </a:p>
      </dgm:t>
    </dgm:pt>
    <dgm:pt modelId="{041FD88C-A71B-411B-820A-9045B2092786}">
      <dgm:prSet phldrT="[Tekst]" custT="1"/>
      <dgm:spPr/>
      <dgm:t>
        <a:bodyPr/>
        <a:lstStyle/>
        <a:p>
          <a:r>
            <a:rPr lang="pl-PL" sz="2800" dirty="0"/>
            <a:t>Przychody </a:t>
          </a:r>
        </a:p>
        <a:p>
          <a:r>
            <a:rPr lang="pl-PL" sz="2700" dirty="0"/>
            <a:t>9 304 289,65 zł</a:t>
          </a:r>
        </a:p>
        <a:p>
          <a:r>
            <a:rPr lang="pl-PL" sz="2700" dirty="0"/>
            <a:t> - </a:t>
          </a:r>
        </a:p>
        <a:p>
          <a:r>
            <a:rPr lang="pl-PL" sz="2800" dirty="0"/>
            <a:t>Rozchody</a:t>
          </a:r>
          <a:r>
            <a:rPr lang="pl-PL" sz="2700" dirty="0"/>
            <a:t> </a:t>
          </a:r>
        </a:p>
        <a:p>
          <a:r>
            <a:rPr lang="pl-PL" sz="2700" dirty="0"/>
            <a:t>845 700,00 zł</a:t>
          </a:r>
        </a:p>
      </dgm:t>
    </dgm:pt>
    <dgm:pt modelId="{6259EDA0-CF9F-401B-B742-3BB06C892CC6}" type="parTrans" cxnId="{3D4E5955-6D9C-42A2-BB91-60BA20EDD921}">
      <dgm:prSet/>
      <dgm:spPr/>
      <dgm:t>
        <a:bodyPr/>
        <a:lstStyle/>
        <a:p>
          <a:endParaRPr lang="pl-PL"/>
        </a:p>
      </dgm:t>
    </dgm:pt>
    <dgm:pt modelId="{8047A231-7925-46B2-B74B-CEB99BE1984C}" type="sibTrans" cxnId="{3D4E5955-6D9C-42A2-BB91-60BA20EDD921}">
      <dgm:prSet/>
      <dgm:spPr/>
      <dgm:t>
        <a:bodyPr/>
        <a:lstStyle/>
        <a:p>
          <a:endParaRPr lang="pl-PL"/>
        </a:p>
      </dgm:t>
    </dgm:pt>
    <dgm:pt modelId="{47DFF0DF-B465-499C-BF5F-3BD53D1A1DA0}">
      <dgm:prSet phldrT="[Tekst]" custT="1"/>
      <dgm:spPr/>
      <dgm:t>
        <a:bodyPr/>
        <a:lstStyle/>
        <a:p>
          <a:r>
            <a:rPr lang="pl-PL" sz="3600" b="1" dirty="0"/>
            <a:t>WYNIK</a:t>
          </a:r>
        </a:p>
        <a:p>
          <a:r>
            <a:rPr lang="pl-PL" sz="3600" b="1" dirty="0"/>
            <a:t>+ 12 904 303,11 zł</a:t>
          </a:r>
        </a:p>
      </dgm:t>
    </dgm:pt>
    <dgm:pt modelId="{31B37D20-AF10-40EB-B924-6E2E949BBD67}" type="parTrans" cxnId="{E1260576-FB43-4F63-8BD6-F2F3D7E54827}">
      <dgm:prSet/>
      <dgm:spPr/>
      <dgm:t>
        <a:bodyPr/>
        <a:lstStyle/>
        <a:p>
          <a:endParaRPr lang="pl-PL"/>
        </a:p>
      </dgm:t>
    </dgm:pt>
    <dgm:pt modelId="{2D9D821A-3B38-4AFE-B3D7-EA12C0F407C4}" type="sibTrans" cxnId="{E1260576-FB43-4F63-8BD6-F2F3D7E54827}">
      <dgm:prSet/>
      <dgm:spPr/>
      <dgm:t>
        <a:bodyPr/>
        <a:lstStyle/>
        <a:p>
          <a:endParaRPr lang="pl-PL"/>
        </a:p>
      </dgm:t>
    </dgm:pt>
    <dgm:pt modelId="{BF755D64-AC8C-4609-AC0D-25C100095261}" type="pres">
      <dgm:prSet presAssocID="{AC53B3E1-B013-415C-B177-35C8146D23F8}" presName="diagram" presStyleCnt="0">
        <dgm:presLayoutVars>
          <dgm:dir/>
          <dgm:resizeHandles val="exact"/>
        </dgm:presLayoutVars>
      </dgm:prSet>
      <dgm:spPr/>
    </dgm:pt>
    <dgm:pt modelId="{549A7C18-0456-4691-B08B-EF95EFB39767}" type="pres">
      <dgm:prSet presAssocID="{0CDA56BD-6477-4BBC-8E3F-88BCAC0288A2}" presName="node" presStyleLbl="node1" presStyleIdx="0" presStyleCnt="3" custScaleX="132729" custScaleY="165021">
        <dgm:presLayoutVars>
          <dgm:bulletEnabled val="1"/>
        </dgm:presLayoutVars>
      </dgm:prSet>
      <dgm:spPr/>
    </dgm:pt>
    <dgm:pt modelId="{B964B873-B1B5-4450-A59D-E93689DAD439}" type="pres">
      <dgm:prSet presAssocID="{F5CD2955-BEDE-490B-9D83-6B0BE7CB9D8B}" presName="sibTrans" presStyleLbl="sibTrans2D1" presStyleIdx="0" presStyleCnt="2" custAng="3745882" custScaleX="155775" custLinFactX="-34874" custLinFactY="100000" custLinFactNeighborX="-100000" custLinFactNeighborY="179498"/>
      <dgm:spPr/>
    </dgm:pt>
    <dgm:pt modelId="{3EF0AA45-ADDB-42AF-B571-C1A835C2D4B7}" type="pres">
      <dgm:prSet presAssocID="{F5CD2955-BEDE-490B-9D83-6B0BE7CB9D8B}" presName="connectorText" presStyleLbl="sibTrans2D1" presStyleIdx="0" presStyleCnt="2"/>
      <dgm:spPr/>
    </dgm:pt>
    <dgm:pt modelId="{F066C4CC-9986-40BA-BF90-5BEE322F218B}" type="pres">
      <dgm:prSet presAssocID="{041FD88C-A71B-411B-820A-9045B2092786}" presName="node" presStyleLbl="node1" presStyleIdx="1" presStyleCnt="3" custScaleX="142585" custScaleY="162911">
        <dgm:presLayoutVars>
          <dgm:bulletEnabled val="1"/>
        </dgm:presLayoutVars>
      </dgm:prSet>
      <dgm:spPr/>
    </dgm:pt>
    <dgm:pt modelId="{9013CA20-12C4-4B94-9D0D-D5211B037CEA}" type="pres">
      <dgm:prSet presAssocID="{8047A231-7925-46B2-B74B-CEB99BE1984C}" presName="sibTrans" presStyleLbl="sibTrans2D1" presStyleIdx="1" presStyleCnt="2" custScaleX="120924" custLinFactNeighborX="-18071" custLinFactNeighborY="5349"/>
      <dgm:spPr/>
    </dgm:pt>
    <dgm:pt modelId="{16D35161-927D-4479-AD42-4B80A89CDE9E}" type="pres">
      <dgm:prSet presAssocID="{8047A231-7925-46B2-B74B-CEB99BE1984C}" presName="connectorText" presStyleLbl="sibTrans2D1" presStyleIdx="1" presStyleCnt="2"/>
      <dgm:spPr/>
    </dgm:pt>
    <dgm:pt modelId="{94F842F7-6D25-4A98-B3AB-3D01A9C59FAC}" type="pres">
      <dgm:prSet presAssocID="{47DFF0DF-B465-499C-BF5F-3BD53D1A1DA0}" presName="node" presStyleLbl="node1" presStyleIdx="2" presStyleCnt="3" custScaleX="229004" custLinFactNeighborX="-49968" custLinFactNeighborY="-1571">
        <dgm:presLayoutVars>
          <dgm:bulletEnabled val="1"/>
        </dgm:presLayoutVars>
      </dgm:prSet>
      <dgm:spPr/>
    </dgm:pt>
  </dgm:ptLst>
  <dgm:cxnLst>
    <dgm:cxn modelId="{873F4C3F-4056-42B5-BDD8-75BE96A65C6F}" type="presOf" srcId="{F5CD2955-BEDE-490B-9D83-6B0BE7CB9D8B}" destId="{B964B873-B1B5-4450-A59D-E93689DAD439}" srcOrd="0" destOrd="0" presId="urn:microsoft.com/office/officeart/2005/8/layout/process5"/>
    <dgm:cxn modelId="{9A952E43-B22A-485A-8338-B108F8E7A31B}" type="presOf" srcId="{8047A231-7925-46B2-B74B-CEB99BE1984C}" destId="{16D35161-927D-4479-AD42-4B80A89CDE9E}" srcOrd="1" destOrd="0" presId="urn:microsoft.com/office/officeart/2005/8/layout/process5"/>
    <dgm:cxn modelId="{6271F84F-7954-4231-9700-39E6E6C83F43}" srcId="{AC53B3E1-B013-415C-B177-35C8146D23F8}" destId="{0CDA56BD-6477-4BBC-8E3F-88BCAC0288A2}" srcOrd="0" destOrd="0" parTransId="{068E81A8-EF94-418E-9A92-93A88A92F14A}" sibTransId="{F5CD2955-BEDE-490B-9D83-6B0BE7CB9D8B}"/>
    <dgm:cxn modelId="{3D4E5955-6D9C-42A2-BB91-60BA20EDD921}" srcId="{AC53B3E1-B013-415C-B177-35C8146D23F8}" destId="{041FD88C-A71B-411B-820A-9045B2092786}" srcOrd="1" destOrd="0" parTransId="{6259EDA0-CF9F-401B-B742-3BB06C892CC6}" sibTransId="{8047A231-7925-46B2-B74B-CEB99BE1984C}"/>
    <dgm:cxn modelId="{E1260576-FB43-4F63-8BD6-F2F3D7E54827}" srcId="{AC53B3E1-B013-415C-B177-35C8146D23F8}" destId="{47DFF0DF-B465-499C-BF5F-3BD53D1A1DA0}" srcOrd="2" destOrd="0" parTransId="{31B37D20-AF10-40EB-B924-6E2E949BBD67}" sibTransId="{2D9D821A-3B38-4AFE-B3D7-EA12C0F407C4}"/>
    <dgm:cxn modelId="{2315E786-AA91-4C93-8F9A-103EF7DC2801}" type="presOf" srcId="{AC53B3E1-B013-415C-B177-35C8146D23F8}" destId="{BF755D64-AC8C-4609-AC0D-25C100095261}" srcOrd="0" destOrd="0" presId="urn:microsoft.com/office/officeart/2005/8/layout/process5"/>
    <dgm:cxn modelId="{519CF794-22C3-4EED-A3E1-4CB5EAEB4D58}" type="presOf" srcId="{F5CD2955-BEDE-490B-9D83-6B0BE7CB9D8B}" destId="{3EF0AA45-ADDB-42AF-B571-C1A835C2D4B7}" srcOrd="1" destOrd="0" presId="urn:microsoft.com/office/officeart/2005/8/layout/process5"/>
    <dgm:cxn modelId="{1001BEA2-46EA-4696-A664-CA9DA34C9F1E}" type="presOf" srcId="{47DFF0DF-B465-499C-BF5F-3BD53D1A1DA0}" destId="{94F842F7-6D25-4A98-B3AB-3D01A9C59FAC}" srcOrd="0" destOrd="0" presId="urn:microsoft.com/office/officeart/2005/8/layout/process5"/>
    <dgm:cxn modelId="{09FACCB2-85E1-412F-9FA9-02881FBC916A}" type="presOf" srcId="{8047A231-7925-46B2-B74B-CEB99BE1984C}" destId="{9013CA20-12C4-4B94-9D0D-D5211B037CEA}" srcOrd="0" destOrd="0" presId="urn:microsoft.com/office/officeart/2005/8/layout/process5"/>
    <dgm:cxn modelId="{5DA294B7-0227-4733-B3CC-E9D5497AAC93}" type="presOf" srcId="{0CDA56BD-6477-4BBC-8E3F-88BCAC0288A2}" destId="{549A7C18-0456-4691-B08B-EF95EFB39767}" srcOrd="0" destOrd="0" presId="urn:microsoft.com/office/officeart/2005/8/layout/process5"/>
    <dgm:cxn modelId="{B28067F2-508F-4E65-91F4-C74617F02548}" type="presOf" srcId="{041FD88C-A71B-411B-820A-9045B2092786}" destId="{F066C4CC-9986-40BA-BF90-5BEE322F218B}" srcOrd="0" destOrd="0" presId="urn:microsoft.com/office/officeart/2005/8/layout/process5"/>
    <dgm:cxn modelId="{E3D5C2F9-EAC1-4BCA-9FDF-2EFBE2080960}" type="presParOf" srcId="{BF755D64-AC8C-4609-AC0D-25C100095261}" destId="{549A7C18-0456-4691-B08B-EF95EFB39767}" srcOrd="0" destOrd="0" presId="urn:microsoft.com/office/officeart/2005/8/layout/process5"/>
    <dgm:cxn modelId="{86A35310-0220-4296-8B51-993CC680AF03}" type="presParOf" srcId="{BF755D64-AC8C-4609-AC0D-25C100095261}" destId="{B964B873-B1B5-4450-A59D-E93689DAD439}" srcOrd="1" destOrd="0" presId="urn:microsoft.com/office/officeart/2005/8/layout/process5"/>
    <dgm:cxn modelId="{F4CC2B71-AAB8-462B-A4E7-CE9C2C148A49}" type="presParOf" srcId="{B964B873-B1B5-4450-A59D-E93689DAD439}" destId="{3EF0AA45-ADDB-42AF-B571-C1A835C2D4B7}" srcOrd="0" destOrd="0" presId="urn:microsoft.com/office/officeart/2005/8/layout/process5"/>
    <dgm:cxn modelId="{5D1D2925-7474-4A3D-8C2D-186D1F7D1B1F}" type="presParOf" srcId="{BF755D64-AC8C-4609-AC0D-25C100095261}" destId="{F066C4CC-9986-40BA-BF90-5BEE322F218B}" srcOrd="2" destOrd="0" presId="urn:microsoft.com/office/officeart/2005/8/layout/process5"/>
    <dgm:cxn modelId="{9BEDFBE7-699A-40AA-8C31-C4E5115B3405}" type="presParOf" srcId="{BF755D64-AC8C-4609-AC0D-25C100095261}" destId="{9013CA20-12C4-4B94-9D0D-D5211B037CEA}" srcOrd="3" destOrd="0" presId="urn:microsoft.com/office/officeart/2005/8/layout/process5"/>
    <dgm:cxn modelId="{6CC94B85-2BDE-4F2A-BAD0-7B6E4CA9C761}" type="presParOf" srcId="{9013CA20-12C4-4B94-9D0D-D5211B037CEA}" destId="{16D35161-927D-4479-AD42-4B80A89CDE9E}" srcOrd="0" destOrd="0" presId="urn:microsoft.com/office/officeart/2005/8/layout/process5"/>
    <dgm:cxn modelId="{CB49D611-FDAB-4567-B2FC-C0428803C0BD}" type="presParOf" srcId="{BF755D64-AC8C-4609-AC0D-25C100095261}" destId="{94F842F7-6D25-4A98-B3AB-3D01A9C59FAC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 rtlCol="0"/>
        <a:lstStyle/>
        <a:p>
          <a:pPr rtl="0"/>
          <a:endParaRPr lang="en-US"/>
        </a:p>
      </dgm:t>
    </dgm:pt>
    <dgm:pt modelId="{4DF9FE7B-F642-4898-A360-D4E3814E1A3D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CZĘŚĆ OŚWIATOWA</a:t>
          </a:r>
        </a:p>
      </dgm:t>
      <dgm:extLst>
        <a:ext uri="{E40237B7-FDA0-4F09-8148-C483321AD2D9}">
          <dgm14:cNvPr xmlns:dgm14="http://schemas.microsoft.com/office/drawing/2010/diagram" id="0" name="" title="Group A title"/>
        </a:ext>
      </dgm:extLst>
    </dgm:pt>
    <dgm:pt modelId="{1C10F06D-860A-4604-A7AD-02E614FE3976}" type="parTrans" cxnId="{EBD8BE8D-6018-43E2-B081-034BB5656EB6}">
      <dgm:prSet/>
      <dgm:spPr/>
      <dgm:t>
        <a:bodyPr rtlCol="0"/>
        <a:lstStyle/>
        <a:p>
          <a:pPr rtl="0"/>
          <a:endParaRPr lang="pl-PL" noProof="0" dirty="0"/>
        </a:p>
      </dgm:t>
    </dgm:pt>
    <dgm:pt modelId="{43C18EFF-81FC-4D70-8C6B-E95FF3730413}" type="sibTrans" cxnId="{EBD8BE8D-6018-43E2-B081-034BB5656EB6}">
      <dgm:prSet/>
      <dgm:spPr/>
      <dgm:t>
        <a:bodyPr rtlCol="0"/>
        <a:lstStyle/>
        <a:p>
          <a:pPr rtl="0"/>
          <a:endParaRPr lang="pl-PL" noProof="0" dirty="0"/>
        </a:p>
      </dgm:t>
    </dgm:pt>
    <dgm:pt modelId="{EFF2750D-B4B3-474C-8B62-8B638DC31F7E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CZĘŚĆ ROZWOJOWA</a:t>
          </a:r>
        </a:p>
      </dgm:t>
      <dgm:extLst>
        <a:ext uri="{E40237B7-FDA0-4F09-8148-C483321AD2D9}">
          <dgm14:cNvPr xmlns:dgm14="http://schemas.microsoft.com/office/drawing/2010/diagram" id="0" name="" title="Group A tasks"/>
        </a:ext>
      </dgm:extLst>
    </dgm:pt>
    <dgm:pt modelId="{AEBC78E6-CDDC-4C8F-A157-3C51E907FACD}" type="parTrans" cxnId="{A058DDA2-48CA-4E5B-B389-F71A59C262B0}">
      <dgm:prSet/>
      <dgm:spPr/>
      <dgm:t>
        <a:bodyPr rtlCol="0"/>
        <a:lstStyle/>
        <a:p>
          <a:pPr rtl="0"/>
          <a:endParaRPr lang="pl-PL" noProof="0" dirty="0"/>
        </a:p>
      </dgm:t>
    </dgm:pt>
    <dgm:pt modelId="{75C067D7-FCD2-4969-8F27-4BBDA88E75ED}" type="sibTrans" cxnId="{A058DDA2-48CA-4E5B-B389-F71A59C262B0}">
      <dgm:prSet/>
      <dgm:spPr/>
      <dgm:t>
        <a:bodyPr rtlCol="0"/>
        <a:lstStyle/>
        <a:p>
          <a:pPr rtl="0"/>
          <a:endParaRPr lang="pl-PL" noProof="0" dirty="0"/>
        </a:p>
      </dgm:t>
    </dgm:pt>
    <dgm:pt modelId="{789CD6DB-3A68-4A41-90BD-4F0CBB3617D1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PLAN                      793 563,00 zł</a:t>
          </a:r>
        </a:p>
      </dgm:t>
    </dgm:pt>
    <dgm:pt modelId="{C0BEB5FF-8DFB-40B9-A228-C0C6097DDDC4}" type="parTrans" cxnId="{62C10234-45D3-426A-8820-4C0D1D8CBA21}">
      <dgm:prSet/>
      <dgm:spPr/>
      <dgm:t>
        <a:bodyPr rtlCol="0"/>
        <a:lstStyle/>
        <a:p>
          <a:pPr rtl="0"/>
          <a:endParaRPr lang="pl-PL" noProof="0" dirty="0"/>
        </a:p>
      </dgm:t>
    </dgm:pt>
    <dgm:pt modelId="{1A702531-A59F-4EE2-8246-E2EB0955D8B1}" type="sibTrans" cxnId="{62C10234-45D3-426A-8820-4C0D1D8CBA21}">
      <dgm:prSet/>
      <dgm:spPr/>
      <dgm:t>
        <a:bodyPr rtlCol="0"/>
        <a:lstStyle/>
        <a:p>
          <a:pPr rtl="0"/>
          <a:endParaRPr lang="pl-PL" noProof="0" dirty="0"/>
        </a:p>
      </dgm:t>
    </dgm:pt>
    <dgm:pt modelId="{3929B1E1-4BC4-4C73-ABE8-27CEF96A3652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CZĘŚĆ WYRÓWNAWCZA</a:t>
          </a:r>
        </a:p>
      </dgm:t>
      <dgm:extLst>
        <a:ext uri="{E40237B7-FDA0-4F09-8148-C483321AD2D9}">
          <dgm14:cNvPr xmlns:dgm14="http://schemas.microsoft.com/office/drawing/2010/diagram" id="0" name="" title="Group B title"/>
        </a:ext>
      </dgm:extLst>
    </dgm:pt>
    <dgm:pt modelId="{F356CC76-9117-4B79-A270-BBBAFD3E9C79}" type="parTrans" cxnId="{1339090C-9A95-4C05-841C-FA3AF987601B}">
      <dgm:prSet/>
      <dgm:spPr/>
      <dgm:t>
        <a:bodyPr rtlCol="0"/>
        <a:lstStyle/>
        <a:p>
          <a:pPr rtl="0"/>
          <a:endParaRPr lang="pl-PL" noProof="0" dirty="0"/>
        </a:p>
      </dgm:t>
    </dgm:pt>
    <dgm:pt modelId="{19BA0C22-38BB-4E9F-89D5-0FF5FF9F12CE}" type="sibTrans" cxnId="{1339090C-9A95-4C05-841C-FA3AF987601B}">
      <dgm:prSet/>
      <dgm:spPr/>
      <dgm:t>
        <a:bodyPr rtlCol="0"/>
        <a:lstStyle/>
        <a:p>
          <a:pPr rtl="0"/>
          <a:endParaRPr lang="pl-PL" noProof="0" dirty="0"/>
        </a:p>
      </dgm:t>
    </dgm:pt>
    <dgm:pt modelId="{99E0600D-9954-43F4-8926-13B8777FAAA1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PLAN                   2 062 694,00 zł</a:t>
          </a:r>
        </a:p>
      </dgm:t>
      <dgm:extLst>
        <a:ext uri="{E40237B7-FDA0-4F09-8148-C483321AD2D9}">
          <dgm14:cNvPr xmlns:dgm14="http://schemas.microsoft.com/office/drawing/2010/diagram" id="0" name="" title="Group B tasks"/>
        </a:ext>
      </dgm:extLst>
    </dgm:pt>
    <dgm:pt modelId="{BE23F476-2C5C-42ED-BF2B-CD5FC7ADDDF6}" type="parTrans" cxnId="{09FCCB9D-A30A-4326-970E-26252D39327F}">
      <dgm:prSet/>
      <dgm:spPr/>
      <dgm:t>
        <a:bodyPr rtlCol="0"/>
        <a:lstStyle/>
        <a:p>
          <a:pPr rtl="0"/>
          <a:endParaRPr lang="pl-PL" noProof="0" dirty="0"/>
        </a:p>
      </dgm:t>
    </dgm:pt>
    <dgm:pt modelId="{C44937DC-4907-4769-AA8B-1B3E7391D7B0}" type="sibTrans" cxnId="{09FCCB9D-A30A-4326-970E-26252D39327F}">
      <dgm:prSet/>
      <dgm:spPr/>
      <dgm:t>
        <a:bodyPr rtlCol="0"/>
        <a:lstStyle/>
        <a:p>
          <a:pPr rtl="0"/>
          <a:endParaRPr lang="pl-PL" noProof="0" dirty="0"/>
        </a:p>
      </dgm:t>
    </dgm:pt>
    <dgm:pt modelId="{60CDF8D0-D4FC-4467-A51E-79C5A58B0B2C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CZĘŚĆ RÓWNOWAŻĄCA</a:t>
          </a:r>
        </a:p>
      </dgm:t>
      <dgm:extLst>
        <a:ext uri="{E40237B7-FDA0-4F09-8148-C483321AD2D9}">
          <dgm14:cNvPr xmlns:dgm14="http://schemas.microsoft.com/office/drawing/2010/diagram" id="0" name="" title="Group C title"/>
        </a:ext>
      </dgm:extLst>
    </dgm:pt>
    <dgm:pt modelId="{E12A269F-AB82-486A-9077-80F2BBBE48C2}" type="parTrans" cxnId="{2BA65DEC-E719-4ED3-8135-48349D42DD04}">
      <dgm:prSet/>
      <dgm:spPr/>
      <dgm:t>
        <a:bodyPr rtlCol="0"/>
        <a:lstStyle/>
        <a:p>
          <a:pPr rtl="0"/>
          <a:endParaRPr lang="pl-PL" noProof="0" dirty="0"/>
        </a:p>
      </dgm:t>
    </dgm:pt>
    <dgm:pt modelId="{3F7FD59D-A716-4310-A89A-AB6F740D9FFF}" type="sibTrans" cxnId="{2BA65DEC-E719-4ED3-8135-48349D42DD04}">
      <dgm:prSet/>
      <dgm:spPr/>
      <dgm:t>
        <a:bodyPr rtlCol="0"/>
        <a:lstStyle/>
        <a:p>
          <a:pPr rtl="0"/>
          <a:endParaRPr lang="pl-PL" noProof="0" dirty="0"/>
        </a:p>
      </dgm:t>
    </dgm:pt>
    <dgm:pt modelId="{50629C12-7464-4473-ADEF-1A284F8A9957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PLAN                        88 014,00 zł</a:t>
          </a:r>
          <a:endParaRPr lang="pl-PL" noProof="0" dirty="0"/>
        </a:p>
      </dgm:t>
      <dgm:extLst>
        <a:ext uri="{E40237B7-FDA0-4F09-8148-C483321AD2D9}">
          <dgm14:cNvPr xmlns:dgm14="http://schemas.microsoft.com/office/drawing/2010/diagram" id="0" name="" title="Group C tasks"/>
        </a:ext>
      </dgm:extLst>
    </dgm:pt>
    <dgm:pt modelId="{9D1CB46C-0CFA-4B27-9224-267431FBD094}" type="parTrans" cxnId="{1D32FCC9-657C-4348-9C0D-52115D559FEB}">
      <dgm:prSet/>
      <dgm:spPr/>
      <dgm:t>
        <a:bodyPr rtlCol="0"/>
        <a:lstStyle/>
        <a:p>
          <a:pPr rtl="0"/>
          <a:endParaRPr lang="pl-PL" noProof="0" dirty="0"/>
        </a:p>
      </dgm:t>
    </dgm:pt>
    <dgm:pt modelId="{4576BCC5-0598-4332-A2E7-87AC3ADD4EB8}" type="sibTrans" cxnId="{1D32FCC9-657C-4348-9C0D-52115D559FEB}">
      <dgm:prSet/>
      <dgm:spPr/>
      <dgm:t>
        <a:bodyPr rtlCol="0"/>
        <a:lstStyle/>
        <a:p>
          <a:pPr rtl="0"/>
          <a:endParaRPr lang="pl-PL" noProof="0" dirty="0"/>
        </a:p>
      </dgm:t>
    </dgm:pt>
    <dgm:pt modelId="{A9239E84-BA0B-4B5C-9CCE-AD695D219B91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WYKONANIE       1 031 346,00 zł</a:t>
          </a:r>
        </a:p>
      </dgm:t>
    </dgm:pt>
    <dgm:pt modelId="{C650F5DB-9B23-46E6-B508-ECCD9224E8A9}" type="parTrans" cxnId="{8066E29B-AE0B-4D1A-A353-4CEC34E391F5}">
      <dgm:prSet/>
      <dgm:spPr/>
      <dgm:t>
        <a:bodyPr/>
        <a:lstStyle/>
        <a:p>
          <a:endParaRPr lang="pl-PL"/>
        </a:p>
      </dgm:t>
    </dgm:pt>
    <dgm:pt modelId="{6D957A58-E252-4849-9FF1-81F8B2EDF705}" type="sibTrans" cxnId="{8066E29B-AE0B-4D1A-A353-4CEC34E391F5}">
      <dgm:prSet/>
      <dgm:spPr/>
      <dgm:t>
        <a:bodyPr/>
        <a:lstStyle/>
        <a:p>
          <a:endParaRPr lang="pl-PL"/>
        </a:p>
      </dgm:t>
    </dgm:pt>
    <dgm:pt modelId="{A1021879-1A8D-4E17-B58C-19F6878C0779}">
      <dgm:prSet phldrT="[Text]"/>
      <dgm:spPr/>
      <dgm:t>
        <a:bodyPr rtlCol="0"/>
        <a:lstStyle/>
        <a:p>
          <a:pPr rtl="0"/>
          <a:r>
            <a:rPr lang="pl-PL" noProof="0" dirty="0">
              <a:latin typeface="Century Gothic" panose="020B0502020202020204" pitchFamily="34" charset="0"/>
            </a:rPr>
            <a:t>WYKONANIE            44 010,00 zł</a:t>
          </a:r>
        </a:p>
      </dgm:t>
    </dgm:pt>
    <dgm:pt modelId="{A05B75A1-AD76-4A4B-8BCB-5B2F7E6E82BD}" type="parTrans" cxnId="{E174EB60-E9E5-4DE9-956E-52D17C913297}">
      <dgm:prSet/>
      <dgm:spPr/>
      <dgm:t>
        <a:bodyPr/>
        <a:lstStyle/>
        <a:p>
          <a:endParaRPr lang="pl-PL"/>
        </a:p>
      </dgm:t>
    </dgm:pt>
    <dgm:pt modelId="{853A7795-C5B9-496E-8FDD-C79507B5009E}" type="sibTrans" cxnId="{E174EB60-E9E5-4DE9-956E-52D17C913297}">
      <dgm:prSet/>
      <dgm:spPr/>
      <dgm:t>
        <a:bodyPr/>
        <a:lstStyle/>
        <a:p>
          <a:endParaRPr lang="pl-PL"/>
        </a:p>
      </dgm:t>
    </dgm:pt>
    <dgm:pt modelId="{DDE44BA1-BF33-4AA6-90E6-C0C25554E2AB}">
      <dgm:prSet phldrT="[Text]"/>
      <dgm:spPr/>
      <dgm:t>
        <a:bodyPr/>
        <a:lstStyle/>
        <a:p>
          <a:r>
            <a:rPr lang="pl-PL" noProof="0" dirty="0">
              <a:latin typeface="Century Gothic" panose="020B0502020202020204" pitchFamily="34" charset="0"/>
            </a:rPr>
            <a:t>WYKONANIE          396 780,00 zł</a:t>
          </a:r>
        </a:p>
      </dgm:t>
    </dgm:pt>
    <dgm:pt modelId="{C22BE61E-8995-426A-954E-053BC6655272}" type="parTrans" cxnId="{6706A3DC-DD67-42EE-AB06-0D000F92759E}">
      <dgm:prSet/>
      <dgm:spPr/>
      <dgm:t>
        <a:bodyPr/>
        <a:lstStyle/>
        <a:p>
          <a:endParaRPr lang="pl-PL"/>
        </a:p>
      </dgm:t>
    </dgm:pt>
    <dgm:pt modelId="{BEC22A32-25CB-4C22-9DD0-FA8D694720F3}" type="sibTrans" cxnId="{6706A3DC-DD67-42EE-AB06-0D000F92759E}">
      <dgm:prSet/>
      <dgm:spPr/>
      <dgm:t>
        <a:bodyPr/>
        <a:lstStyle/>
        <a:p>
          <a:endParaRPr lang="pl-PL"/>
        </a:p>
      </dgm:t>
    </dgm:pt>
    <dgm:pt modelId="{74B67FA2-CB2E-4AA9-A6F8-3F0458228863}">
      <dgm:prSet/>
      <dgm:spPr/>
      <dgm:t>
        <a:bodyPr/>
        <a:lstStyle/>
        <a:p>
          <a:r>
            <a:rPr lang="pl-PL" noProof="0" dirty="0">
              <a:latin typeface="Century Gothic" panose="020B0502020202020204" pitchFamily="34" charset="0"/>
            </a:rPr>
            <a:t>PLAN                 27 023 679,00 zł</a:t>
          </a:r>
          <a:endParaRPr lang="pl-PL" dirty="0"/>
        </a:p>
      </dgm:t>
    </dgm:pt>
    <dgm:pt modelId="{0DFC72E4-1651-4A07-AC0E-0560DA59356A}" type="parTrans" cxnId="{B4E7DC84-4B19-4A16-A692-230A695F035B}">
      <dgm:prSet/>
      <dgm:spPr/>
      <dgm:t>
        <a:bodyPr/>
        <a:lstStyle/>
        <a:p>
          <a:endParaRPr lang="pl-PL"/>
        </a:p>
      </dgm:t>
    </dgm:pt>
    <dgm:pt modelId="{67E02112-FA2B-4B5A-BE1D-8D1059A37C29}" type="sibTrans" cxnId="{B4E7DC84-4B19-4A16-A692-230A695F035B}">
      <dgm:prSet/>
      <dgm:spPr/>
      <dgm:t>
        <a:bodyPr/>
        <a:lstStyle/>
        <a:p>
          <a:endParaRPr lang="pl-PL"/>
        </a:p>
      </dgm:t>
    </dgm:pt>
    <dgm:pt modelId="{2C3D01AD-03A0-493B-AFFD-CE13E83F7F5F}">
      <dgm:prSet/>
      <dgm:spPr/>
      <dgm:t>
        <a:bodyPr/>
        <a:lstStyle/>
        <a:p>
          <a:r>
            <a:rPr lang="pl-PL" noProof="0" dirty="0">
              <a:latin typeface="Century Gothic" panose="020B0502020202020204" pitchFamily="34" charset="0"/>
            </a:rPr>
            <a:t>WYKONANIE    16 629 960,00 zł</a:t>
          </a:r>
        </a:p>
      </dgm:t>
    </dgm:pt>
    <dgm:pt modelId="{C3BBBDC9-2937-4070-807E-1DC2085FF612}" type="parTrans" cxnId="{47C20089-9C06-48F6-BBA5-97657333B89D}">
      <dgm:prSet/>
      <dgm:spPr/>
      <dgm:t>
        <a:bodyPr/>
        <a:lstStyle/>
        <a:p>
          <a:endParaRPr lang="pl-PL"/>
        </a:p>
      </dgm:t>
    </dgm:pt>
    <dgm:pt modelId="{85338073-03ED-4127-889C-DE7E5E3F3533}" type="sibTrans" cxnId="{47C20089-9C06-48F6-BBA5-97657333B89D}">
      <dgm:prSet/>
      <dgm:spPr/>
      <dgm:t>
        <a:bodyPr/>
        <a:lstStyle/>
        <a:p>
          <a:endParaRPr lang="pl-PL"/>
        </a:p>
      </dgm:t>
    </dgm:pt>
    <dgm:pt modelId="{03176BE2-8297-4935-8550-756109B7016B}" type="pres">
      <dgm:prSet presAssocID="{3F442EA2-39BA-4C9A-AD59-755D4917D532}" presName="linear" presStyleCnt="0">
        <dgm:presLayoutVars>
          <dgm:dir/>
          <dgm:animLvl val="lvl"/>
          <dgm:resizeHandles val="exact"/>
        </dgm:presLayoutVars>
      </dgm:prSet>
      <dgm:spPr/>
    </dgm:pt>
    <dgm:pt modelId="{5AE5F49D-059E-4D1B-A9BD-2AB90C5FB2BF}" type="pres">
      <dgm:prSet presAssocID="{4DF9FE7B-F642-4898-A360-D4E3814E1A3D}" presName="parentLin" presStyleCnt="0"/>
      <dgm:spPr/>
    </dgm:pt>
    <dgm:pt modelId="{A3D8F885-F6AC-4460-B9BF-0F39D0988371}" type="pres">
      <dgm:prSet presAssocID="{4DF9FE7B-F642-4898-A360-D4E3814E1A3D}" presName="parentLeftMargin" presStyleLbl="node1" presStyleIdx="0" presStyleCnt="4"/>
      <dgm:spPr/>
    </dgm:pt>
    <dgm:pt modelId="{CFEF39D5-A0E9-44DC-AF38-129E57E40091}" type="pres">
      <dgm:prSet presAssocID="{4DF9FE7B-F642-4898-A360-D4E3814E1A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3EC347-0C7F-4460-86D6-41C842D5223E}" type="pres">
      <dgm:prSet presAssocID="{4DF9FE7B-F642-4898-A360-D4E3814E1A3D}" presName="negativeSpace" presStyleCnt="0"/>
      <dgm:spPr/>
    </dgm:pt>
    <dgm:pt modelId="{E62F1BF6-BB96-4B5D-B022-C399824599E9}" type="pres">
      <dgm:prSet presAssocID="{4DF9FE7B-F642-4898-A360-D4E3814E1A3D}" presName="childText" presStyleLbl="conFgAcc1" presStyleIdx="0" presStyleCnt="4" custLinFactY="3083" custLinFactNeighborX="2356" custLinFactNeighborY="100000">
        <dgm:presLayoutVars>
          <dgm:bulletEnabled val="1"/>
        </dgm:presLayoutVars>
      </dgm:prSet>
      <dgm:spPr/>
    </dgm:pt>
    <dgm:pt modelId="{3B490910-2CCA-4548-80A9-64916674B016}" type="pres">
      <dgm:prSet presAssocID="{43C18EFF-81FC-4D70-8C6B-E95FF3730413}" presName="spaceBetweenRectangles" presStyleCnt="0"/>
      <dgm:spPr/>
    </dgm:pt>
    <dgm:pt modelId="{90977514-3024-4250-9B89-2957B33465A2}" type="pres">
      <dgm:prSet presAssocID="{EFF2750D-B4B3-474C-8B62-8B638DC31F7E}" presName="parentLin" presStyleCnt="0"/>
      <dgm:spPr/>
    </dgm:pt>
    <dgm:pt modelId="{98D63698-A76A-4D4B-BAC0-172EE78E6ABC}" type="pres">
      <dgm:prSet presAssocID="{EFF2750D-B4B3-474C-8B62-8B638DC31F7E}" presName="parentLeftMargin" presStyleLbl="node1" presStyleIdx="0" presStyleCnt="4"/>
      <dgm:spPr/>
    </dgm:pt>
    <dgm:pt modelId="{EF1379DD-CFE9-41FF-B381-75BBE00DDA5D}" type="pres">
      <dgm:prSet presAssocID="{EFF2750D-B4B3-474C-8B62-8B638DC31F7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8208B6-63A6-46BE-803E-3E289078820F}" type="pres">
      <dgm:prSet presAssocID="{EFF2750D-B4B3-474C-8B62-8B638DC31F7E}" presName="negativeSpace" presStyleCnt="0"/>
      <dgm:spPr/>
    </dgm:pt>
    <dgm:pt modelId="{7845D2FB-16C2-4F42-A1D5-99F841C50E34}" type="pres">
      <dgm:prSet presAssocID="{EFF2750D-B4B3-474C-8B62-8B638DC31F7E}" presName="childText" presStyleLbl="conFgAcc1" presStyleIdx="1" presStyleCnt="4">
        <dgm:presLayoutVars>
          <dgm:bulletEnabled val="1"/>
        </dgm:presLayoutVars>
      </dgm:prSet>
      <dgm:spPr/>
    </dgm:pt>
    <dgm:pt modelId="{1FCDA755-1A29-415A-B376-7FF916163C36}" type="pres">
      <dgm:prSet presAssocID="{75C067D7-FCD2-4969-8F27-4BBDA88E75ED}" presName="spaceBetweenRectangles" presStyleCnt="0"/>
      <dgm:spPr/>
    </dgm:pt>
    <dgm:pt modelId="{16A33022-343C-48C7-908E-336E7D002077}" type="pres">
      <dgm:prSet presAssocID="{3929B1E1-4BC4-4C73-ABE8-27CEF96A3652}" presName="parentLin" presStyleCnt="0"/>
      <dgm:spPr/>
    </dgm:pt>
    <dgm:pt modelId="{BFFA33E7-377E-46A7-AA5A-A1FECF58F93E}" type="pres">
      <dgm:prSet presAssocID="{3929B1E1-4BC4-4C73-ABE8-27CEF96A3652}" presName="parentLeftMargin" presStyleLbl="node1" presStyleIdx="1" presStyleCnt="4"/>
      <dgm:spPr/>
    </dgm:pt>
    <dgm:pt modelId="{85B20577-9189-485D-823D-9CD15C0FF095}" type="pres">
      <dgm:prSet presAssocID="{3929B1E1-4BC4-4C73-ABE8-27CEF96A36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9AC107A-5160-4BA1-A712-BBC2F5ADA6E7}" type="pres">
      <dgm:prSet presAssocID="{3929B1E1-4BC4-4C73-ABE8-27CEF96A3652}" presName="negativeSpace" presStyleCnt="0"/>
      <dgm:spPr/>
    </dgm:pt>
    <dgm:pt modelId="{3A7DEB09-73E4-4557-91D2-66A935354185}" type="pres">
      <dgm:prSet presAssocID="{3929B1E1-4BC4-4C73-ABE8-27CEF96A3652}" presName="childText" presStyleLbl="conFgAcc1" presStyleIdx="2" presStyleCnt="4">
        <dgm:presLayoutVars>
          <dgm:bulletEnabled val="1"/>
        </dgm:presLayoutVars>
      </dgm:prSet>
      <dgm:spPr/>
    </dgm:pt>
    <dgm:pt modelId="{6EBC98B0-DCBB-479F-9A34-E4B0544B2B9D}" type="pres">
      <dgm:prSet presAssocID="{19BA0C22-38BB-4E9F-89D5-0FF5FF9F12CE}" presName="spaceBetweenRectangles" presStyleCnt="0"/>
      <dgm:spPr/>
    </dgm:pt>
    <dgm:pt modelId="{26B0B5AA-E19D-4035-BF1A-BF19F340E985}" type="pres">
      <dgm:prSet presAssocID="{60CDF8D0-D4FC-4467-A51E-79C5A58B0B2C}" presName="parentLin" presStyleCnt="0"/>
      <dgm:spPr/>
    </dgm:pt>
    <dgm:pt modelId="{173EBDE0-4C99-472A-94F9-DD03D6A0997D}" type="pres">
      <dgm:prSet presAssocID="{60CDF8D0-D4FC-4467-A51E-79C5A58B0B2C}" presName="parentLeftMargin" presStyleLbl="node1" presStyleIdx="2" presStyleCnt="4"/>
      <dgm:spPr/>
    </dgm:pt>
    <dgm:pt modelId="{76939AD9-88A5-4691-BC68-CE262C2D7E3E}" type="pres">
      <dgm:prSet presAssocID="{60CDF8D0-D4FC-4467-A51E-79C5A58B0B2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A3C4F36-36F1-4E25-B5D5-C9FC99F92E3D}" type="pres">
      <dgm:prSet presAssocID="{60CDF8D0-D4FC-4467-A51E-79C5A58B0B2C}" presName="negativeSpace" presStyleCnt="0"/>
      <dgm:spPr/>
    </dgm:pt>
    <dgm:pt modelId="{05065034-D486-4D2A-9BD5-FB31A07046ED}" type="pres">
      <dgm:prSet presAssocID="{60CDF8D0-D4FC-4467-A51E-79C5A58B0B2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339090C-9A95-4C05-841C-FA3AF987601B}" srcId="{3F442EA2-39BA-4C9A-AD59-755D4917D532}" destId="{3929B1E1-4BC4-4C73-ABE8-27CEF96A3652}" srcOrd="2" destOrd="0" parTransId="{F356CC76-9117-4B79-A270-BBBAFD3E9C79}" sibTransId="{19BA0C22-38BB-4E9F-89D5-0FF5FF9F12CE}"/>
    <dgm:cxn modelId="{4D2E7414-05A7-4F56-8605-5BE6CE71EB9F}" type="presOf" srcId="{99E0600D-9954-43F4-8926-13B8777FAAA1}" destId="{3A7DEB09-73E4-4557-91D2-66A935354185}" srcOrd="0" destOrd="0" presId="urn:microsoft.com/office/officeart/2005/8/layout/list1"/>
    <dgm:cxn modelId="{BFD0F317-FE7C-487F-9DA3-28C32C75B38A}" type="presOf" srcId="{3929B1E1-4BC4-4C73-ABE8-27CEF96A3652}" destId="{BFFA33E7-377E-46A7-AA5A-A1FECF58F93E}" srcOrd="0" destOrd="0" presId="urn:microsoft.com/office/officeart/2005/8/layout/list1"/>
    <dgm:cxn modelId="{62C10234-45D3-426A-8820-4C0D1D8CBA21}" srcId="{EFF2750D-B4B3-474C-8B62-8B638DC31F7E}" destId="{789CD6DB-3A68-4A41-90BD-4F0CBB3617D1}" srcOrd="0" destOrd="0" parTransId="{C0BEB5FF-8DFB-40B9-A228-C0C6097DDDC4}" sibTransId="{1A702531-A59F-4EE2-8246-E2EB0955D8B1}"/>
    <dgm:cxn modelId="{14657735-6326-42B2-8E05-CEA896A48357}" type="presOf" srcId="{A9239E84-BA0B-4B5C-9CCE-AD695D219B91}" destId="{3A7DEB09-73E4-4557-91D2-66A935354185}" srcOrd="0" destOrd="1" presId="urn:microsoft.com/office/officeart/2005/8/layout/list1"/>
    <dgm:cxn modelId="{E9011337-3210-4977-B0C4-BF9224AD9373}" type="presOf" srcId="{A1021879-1A8D-4E17-B58C-19F6878C0779}" destId="{05065034-D486-4D2A-9BD5-FB31A07046ED}" srcOrd="0" destOrd="1" presId="urn:microsoft.com/office/officeart/2005/8/layout/list1"/>
    <dgm:cxn modelId="{E174EB60-E9E5-4DE9-956E-52D17C913297}" srcId="{60CDF8D0-D4FC-4467-A51E-79C5A58B0B2C}" destId="{A1021879-1A8D-4E17-B58C-19F6878C0779}" srcOrd="1" destOrd="0" parTransId="{A05B75A1-AD76-4A4B-8BCB-5B2F7E6E82BD}" sibTransId="{853A7795-C5B9-496E-8FDD-C79507B5009E}"/>
    <dgm:cxn modelId="{10EA8E44-7C05-46F4-ACC7-6FAE0D26070B}" type="presOf" srcId="{74B67FA2-CB2E-4AA9-A6F8-3F0458228863}" destId="{E62F1BF6-BB96-4B5D-B022-C399824599E9}" srcOrd="0" destOrd="0" presId="urn:microsoft.com/office/officeart/2005/8/layout/list1"/>
    <dgm:cxn modelId="{CF65357A-2485-4EA1-8796-983E9522C8F1}" type="presOf" srcId="{60CDF8D0-D4FC-4467-A51E-79C5A58B0B2C}" destId="{76939AD9-88A5-4691-BC68-CE262C2D7E3E}" srcOrd="1" destOrd="0" presId="urn:microsoft.com/office/officeart/2005/8/layout/list1"/>
    <dgm:cxn modelId="{565A597B-5178-495D-970F-1EC6E8EE9055}" type="presOf" srcId="{3F442EA2-39BA-4C9A-AD59-755D4917D532}" destId="{03176BE2-8297-4935-8550-756109B7016B}" srcOrd="0" destOrd="0" presId="urn:microsoft.com/office/officeart/2005/8/layout/list1"/>
    <dgm:cxn modelId="{B4E7DC84-4B19-4A16-A692-230A695F035B}" srcId="{4DF9FE7B-F642-4898-A360-D4E3814E1A3D}" destId="{74B67FA2-CB2E-4AA9-A6F8-3F0458228863}" srcOrd="0" destOrd="0" parTransId="{0DFC72E4-1651-4A07-AC0E-0560DA59356A}" sibTransId="{67E02112-FA2B-4B5A-BE1D-8D1059A37C29}"/>
    <dgm:cxn modelId="{47C20089-9C06-48F6-BBA5-97657333B89D}" srcId="{4DF9FE7B-F642-4898-A360-D4E3814E1A3D}" destId="{2C3D01AD-03A0-493B-AFFD-CE13E83F7F5F}" srcOrd="1" destOrd="0" parTransId="{C3BBBDC9-2937-4070-807E-1DC2085FF612}" sibTransId="{85338073-03ED-4127-889C-DE7E5E3F3533}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A191AE9A-5C72-41BD-9D08-F1689295FDE5}" type="presOf" srcId="{60CDF8D0-D4FC-4467-A51E-79C5A58B0B2C}" destId="{173EBDE0-4C99-472A-94F9-DD03D6A0997D}" srcOrd="0" destOrd="0" presId="urn:microsoft.com/office/officeart/2005/8/layout/list1"/>
    <dgm:cxn modelId="{8066E29B-AE0B-4D1A-A353-4CEC34E391F5}" srcId="{3929B1E1-4BC4-4C73-ABE8-27CEF96A3652}" destId="{A9239E84-BA0B-4B5C-9CCE-AD695D219B91}" srcOrd="1" destOrd="0" parTransId="{C650F5DB-9B23-46E6-B508-ECCD9224E8A9}" sibTransId="{6D957A58-E252-4849-9FF1-81F8B2EDF705}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64741BA1-5AC8-4D58-A107-3818C38B4546}" type="presOf" srcId="{EFF2750D-B4B3-474C-8B62-8B638DC31F7E}" destId="{98D63698-A76A-4D4B-BAC0-172EE78E6ABC}" srcOrd="0" destOrd="0" presId="urn:microsoft.com/office/officeart/2005/8/layout/list1"/>
    <dgm:cxn modelId="{A058DDA2-48CA-4E5B-B389-F71A59C262B0}" srcId="{3F442EA2-39BA-4C9A-AD59-755D4917D532}" destId="{EFF2750D-B4B3-474C-8B62-8B638DC31F7E}" srcOrd="1" destOrd="0" parTransId="{AEBC78E6-CDDC-4C8F-A157-3C51E907FACD}" sibTransId="{75C067D7-FCD2-4969-8F27-4BBDA88E75ED}"/>
    <dgm:cxn modelId="{B1D107A9-CF5A-4FD6-B607-E19874F5C50D}" type="presOf" srcId="{EFF2750D-B4B3-474C-8B62-8B638DC31F7E}" destId="{EF1379DD-CFE9-41FF-B381-75BBE00DDA5D}" srcOrd="1" destOrd="0" presId="urn:microsoft.com/office/officeart/2005/8/layout/list1"/>
    <dgm:cxn modelId="{7C2671B2-0ED5-4BEC-9132-0E4BB96778EC}" type="presOf" srcId="{2C3D01AD-03A0-493B-AFFD-CE13E83F7F5F}" destId="{E62F1BF6-BB96-4B5D-B022-C399824599E9}" srcOrd="0" destOrd="1" presId="urn:microsoft.com/office/officeart/2005/8/layout/list1"/>
    <dgm:cxn modelId="{BC7700C6-19A8-4689-A9E2-298E68183EB7}" type="presOf" srcId="{50629C12-7464-4473-ADEF-1A284F8A9957}" destId="{05065034-D486-4D2A-9BD5-FB31A07046ED}" srcOrd="0" destOrd="0" presId="urn:microsoft.com/office/officeart/2005/8/layout/list1"/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C1BE80D2-E0D5-4663-9025-381ABB663807}" type="presOf" srcId="{4DF9FE7B-F642-4898-A360-D4E3814E1A3D}" destId="{CFEF39D5-A0E9-44DC-AF38-129E57E40091}" srcOrd="1" destOrd="0" presId="urn:microsoft.com/office/officeart/2005/8/layout/list1"/>
    <dgm:cxn modelId="{F61AA6D3-48FB-47A7-8471-646CDC3FD796}" type="presOf" srcId="{789CD6DB-3A68-4A41-90BD-4F0CBB3617D1}" destId="{7845D2FB-16C2-4F42-A1D5-99F841C50E34}" srcOrd="0" destOrd="0" presId="urn:microsoft.com/office/officeart/2005/8/layout/list1"/>
    <dgm:cxn modelId="{6706A3DC-DD67-42EE-AB06-0D000F92759E}" srcId="{EFF2750D-B4B3-474C-8B62-8B638DC31F7E}" destId="{DDE44BA1-BF33-4AA6-90E6-C0C25554E2AB}" srcOrd="1" destOrd="0" parTransId="{C22BE61E-8995-426A-954E-053BC6655272}" sibTransId="{BEC22A32-25CB-4C22-9DD0-FA8D694720F3}"/>
    <dgm:cxn modelId="{4EE12EE4-8721-48BF-9425-28F74C2AFE7E}" type="presOf" srcId="{DDE44BA1-BF33-4AA6-90E6-C0C25554E2AB}" destId="{7845D2FB-16C2-4F42-A1D5-99F841C50E34}" srcOrd="0" destOrd="1" presId="urn:microsoft.com/office/officeart/2005/8/layout/list1"/>
    <dgm:cxn modelId="{C67E9FE9-BFAD-4DE4-8DC8-3090206365B8}" type="presOf" srcId="{3929B1E1-4BC4-4C73-ABE8-27CEF96A3652}" destId="{85B20577-9189-485D-823D-9CD15C0FF095}" srcOrd="1" destOrd="0" presId="urn:microsoft.com/office/officeart/2005/8/layout/list1"/>
    <dgm:cxn modelId="{2BA65DEC-E719-4ED3-8135-48349D42DD04}" srcId="{3F442EA2-39BA-4C9A-AD59-755D4917D532}" destId="{60CDF8D0-D4FC-4467-A51E-79C5A58B0B2C}" srcOrd="3" destOrd="0" parTransId="{E12A269F-AB82-486A-9077-80F2BBBE48C2}" sibTransId="{3F7FD59D-A716-4310-A89A-AB6F740D9FFF}"/>
    <dgm:cxn modelId="{099C4FF9-BA62-4A59-95BD-E5532C641FC9}" type="presOf" srcId="{4DF9FE7B-F642-4898-A360-D4E3814E1A3D}" destId="{A3D8F885-F6AC-4460-B9BF-0F39D0988371}" srcOrd="0" destOrd="0" presId="urn:microsoft.com/office/officeart/2005/8/layout/list1"/>
    <dgm:cxn modelId="{E4DB04C9-F0EA-4311-8ACD-8EF87ED8A562}" type="presParOf" srcId="{03176BE2-8297-4935-8550-756109B7016B}" destId="{5AE5F49D-059E-4D1B-A9BD-2AB90C5FB2BF}" srcOrd="0" destOrd="0" presId="urn:microsoft.com/office/officeart/2005/8/layout/list1"/>
    <dgm:cxn modelId="{F8B30914-B58F-4E3A-8C3C-2941EF5444FA}" type="presParOf" srcId="{5AE5F49D-059E-4D1B-A9BD-2AB90C5FB2BF}" destId="{A3D8F885-F6AC-4460-B9BF-0F39D0988371}" srcOrd="0" destOrd="0" presId="urn:microsoft.com/office/officeart/2005/8/layout/list1"/>
    <dgm:cxn modelId="{261F7F6E-6DCB-4956-8984-4B0C95561FC3}" type="presParOf" srcId="{5AE5F49D-059E-4D1B-A9BD-2AB90C5FB2BF}" destId="{CFEF39D5-A0E9-44DC-AF38-129E57E40091}" srcOrd="1" destOrd="0" presId="urn:microsoft.com/office/officeart/2005/8/layout/list1"/>
    <dgm:cxn modelId="{A226F65F-74E4-4C68-B423-270090A81081}" type="presParOf" srcId="{03176BE2-8297-4935-8550-756109B7016B}" destId="{7C3EC347-0C7F-4460-86D6-41C842D5223E}" srcOrd="1" destOrd="0" presId="urn:microsoft.com/office/officeart/2005/8/layout/list1"/>
    <dgm:cxn modelId="{4AAB01D5-0FB2-456A-8265-C02C5A1AC5EB}" type="presParOf" srcId="{03176BE2-8297-4935-8550-756109B7016B}" destId="{E62F1BF6-BB96-4B5D-B022-C399824599E9}" srcOrd="2" destOrd="0" presId="urn:microsoft.com/office/officeart/2005/8/layout/list1"/>
    <dgm:cxn modelId="{75AD5090-8C3D-421C-AE13-F6E853DC00AB}" type="presParOf" srcId="{03176BE2-8297-4935-8550-756109B7016B}" destId="{3B490910-2CCA-4548-80A9-64916674B016}" srcOrd="3" destOrd="0" presId="urn:microsoft.com/office/officeart/2005/8/layout/list1"/>
    <dgm:cxn modelId="{5062032A-DA02-46AF-9115-1553D0C41013}" type="presParOf" srcId="{03176BE2-8297-4935-8550-756109B7016B}" destId="{90977514-3024-4250-9B89-2957B33465A2}" srcOrd="4" destOrd="0" presId="urn:microsoft.com/office/officeart/2005/8/layout/list1"/>
    <dgm:cxn modelId="{484E4B89-9592-4A71-B9A5-8BE795B6B07D}" type="presParOf" srcId="{90977514-3024-4250-9B89-2957B33465A2}" destId="{98D63698-A76A-4D4B-BAC0-172EE78E6ABC}" srcOrd="0" destOrd="0" presId="urn:microsoft.com/office/officeart/2005/8/layout/list1"/>
    <dgm:cxn modelId="{FD1E565C-8A67-4862-96CB-64B4313EBAE8}" type="presParOf" srcId="{90977514-3024-4250-9B89-2957B33465A2}" destId="{EF1379DD-CFE9-41FF-B381-75BBE00DDA5D}" srcOrd="1" destOrd="0" presId="urn:microsoft.com/office/officeart/2005/8/layout/list1"/>
    <dgm:cxn modelId="{5A19F73D-C49B-46D6-A34E-EE3D6CDE7CE6}" type="presParOf" srcId="{03176BE2-8297-4935-8550-756109B7016B}" destId="{0E8208B6-63A6-46BE-803E-3E289078820F}" srcOrd="5" destOrd="0" presId="urn:microsoft.com/office/officeart/2005/8/layout/list1"/>
    <dgm:cxn modelId="{1DDC0DF3-993E-434B-8506-84BA2195E263}" type="presParOf" srcId="{03176BE2-8297-4935-8550-756109B7016B}" destId="{7845D2FB-16C2-4F42-A1D5-99F841C50E34}" srcOrd="6" destOrd="0" presId="urn:microsoft.com/office/officeart/2005/8/layout/list1"/>
    <dgm:cxn modelId="{49732B78-B2B9-49E4-8BE0-74FA179F8984}" type="presParOf" srcId="{03176BE2-8297-4935-8550-756109B7016B}" destId="{1FCDA755-1A29-415A-B376-7FF916163C36}" srcOrd="7" destOrd="0" presId="urn:microsoft.com/office/officeart/2005/8/layout/list1"/>
    <dgm:cxn modelId="{4D8B6DBB-8BA5-4ED5-9888-D853184CA4AD}" type="presParOf" srcId="{03176BE2-8297-4935-8550-756109B7016B}" destId="{16A33022-343C-48C7-908E-336E7D002077}" srcOrd="8" destOrd="0" presId="urn:microsoft.com/office/officeart/2005/8/layout/list1"/>
    <dgm:cxn modelId="{50295127-BCE8-4CEF-86E4-042D998703D6}" type="presParOf" srcId="{16A33022-343C-48C7-908E-336E7D002077}" destId="{BFFA33E7-377E-46A7-AA5A-A1FECF58F93E}" srcOrd="0" destOrd="0" presId="urn:microsoft.com/office/officeart/2005/8/layout/list1"/>
    <dgm:cxn modelId="{CDD2B5AE-6FB5-404E-A996-C8A1DF304FBA}" type="presParOf" srcId="{16A33022-343C-48C7-908E-336E7D002077}" destId="{85B20577-9189-485D-823D-9CD15C0FF095}" srcOrd="1" destOrd="0" presId="urn:microsoft.com/office/officeart/2005/8/layout/list1"/>
    <dgm:cxn modelId="{49D98BE9-6596-406C-A043-751967D08937}" type="presParOf" srcId="{03176BE2-8297-4935-8550-756109B7016B}" destId="{B9AC107A-5160-4BA1-A712-BBC2F5ADA6E7}" srcOrd="9" destOrd="0" presId="urn:microsoft.com/office/officeart/2005/8/layout/list1"/>
    <dgm:cxn modelId="{07182E54-8922-4E44-BDBB-E5D8826C1678}" type="presParOf" srcId="{03176BE2-8297-4935-8550-756109B7016B}" destId="{3A7DEB09-73E4-4557-91D2-66A935354185}" srcOrd="10" destOrd="0" presId="urn:microsoft.com/office/officeart/2005/8/layout/list1"/>
    <dgm:cxn modelId="{51A3A2E2-B787-49AD-958D-E4FEE24F9C99}" type="presParOf" srcId="{03176BE2-8297-4935-8550-756109B7016B}" destId="{6EBC98B0-DCBB-479F-9A34-E4B0544B2B9D}" srcOrd="11" destOrd="0" presId="urn:microsoft.com/office/officeart/2005/8/layout/list1"/>
    <dgm:cxn modelId="{0E6B308C-173A-458C-90A1-5B2FE3F3C8BA}" type="presParOf" srcId="{03176BE2-8297-4935-8550-756109B7016B}" destId="{26B0B5AA-E19D-4035-BF1A-BF19F340E985}" srcOrd="12" destOrd="0" presId="urn:microsoft.com/office/officeart/2005/8/layout/list1"/>
    <dgm:cxn modelId="{DA2ABCC0-13C3-4750-ACAC-E8F7381478F4}" type="presParOf" srcId="{26B0B5AA-E19D-4035-BF1A-BF19F340E985}" destId="{173EBDE0-4C99-472A-94F9-DD03D6A0997D}" srcOrd="0" destOrd="0" presId="urn:microsoft.com/office/officeart/2005/8/layout/list1"/>
    <dgm:cxn modelId="{47CEC0BF-5869-4E4E-932B-6EB92DE23CB5}" type="presParOf" srcId="{26B0B5AA-E19D-4035-BF1A-BF19F340E985}" destId="{76939AD9-88A5-4691-BC68-CE262C2D7E3E}" srcOrd="1" destOrd="0" presId="urn:microsoft.com/office/officeart/2005/8/layout/list1"/>
    <dgm:cxn modelId="{F6E13E1B-9F72-4B61-B4F0-C5C049FD2DDB}" type="presParOf" srcId="{03176BE2-8297-4935-8550-756109B7016B}" destId="{EA3C4F36-36F1-4E25-B5D5-C9FC99F92E3D}" srcOrd="13" destOrd="0" presId="urn:microsoft.com/office/officeart/2005/8/layout/list1"/>
    <dgm:cxn modelId="{E372F1D8-7875-45F6-AA22-496441585C74}" type="presParOf" srcId="{03176BE2-8297-4935-8550-756109B7016B}" destId="{05065034-D486-4D2A-9BD5-FB31A07046E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/>
            <a:t>PLAN</a:t>
          </a:r>
          <a:endParaRPr lang="pl-PL" dirty="0"/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/>
      <dgm:spPr/>
      <dgm:t>
        <a:bodyPr anchor="ctr"/>
        <a:lstStyle/>
        <a:p>
          <a:r>
            <a:rPr lang="pl-PL" dirty="0"/>
            <a:t>21 036 891,42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43 014 897,03 zł</a:t>
          </a:r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5 698 347,33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11 584 361,02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4 410 883,35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8 100 091,69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4 251 803,37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14 107 303,49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3 806 524,65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5 421 568,56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655BAD-5C75-45FC-B76E-ED1C3FA6A5A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00DE1F-B266-4246-A1EB-5D54B15F7DBC}">
      <dgm:prSet phldrT="[Tekst]"/>
      <dgm:spPr/>
      <dgm:t>
        <a:bodyPr/>
        <a:lstStyle/>
        <a:p>
          <a:r>
            <a:rPr lang="pl-PL" dirty="0"/>
            <a:t>PLAN</a:t>
          </a:r>
        </a:p>
      </dgm:t>
    </dgm:pt>
    <dgm:pt modelId="{720316DA-2F3F-41BC-B533-D0C6457E07D6}" type="parTrans" cxnId="{7C3585C1-1FFE-4CD7-B8CC-6C04F9FAC98A}">
      <dgm:prSet/>
      <dgm:spPr/>
      <dgm:t>
        <a:bodyPr/>
        <a:lstStyle/>
        <a:p>
          <a:endParaRPr lang="pl-PL"/>
        </a:p>
      </dgm:t>
    </dgm:pt>
    <dgm:pt modelId="{209D4ED9-5A9C-4D0D-8E0C-F1BB9ECA2D38}" type="sibTrans" cxnId="{7C3585C1-1FFE-4CD7-B8CC-6C04F9FAC98A}">
      <dgm:prSet/>
      <dgm:spPr/>
      <dgm:t>
        <a:bodyPr/>
        <a:lstStyle/>
        <a:p>
          <a:endParaRPr lang="pl-PL"/>
        </a:p>
      </dgm:t>
    </dgm:pt>
    <dgm:pt modelId="{AEB4225B-E5E3-48F9-96DC-8A15FB1D82BD}">
      <dgm:prSet phldrT="[Tekst]"/>
      <dgm:spPr/>
      <dgm:t>
        <a:bodyPr/>
        <a:lstStyle/>
        <a:p>
          <a:r>
            <a:rPr lang="pl-PL" dirty="0"/>
            <a:t>WYKONANIE</a:t>
          </a:r>
        </a:p>
      </dgm:t>
    </dgm:pt>
    <dgm:pt modelId="{BA604A22-F0DF-4FD8-B1E4-95E65E7A2EE7}" type="parTrans" cxnId="{0CFE3356-552C-4058-A282-8CBA4C95B253}">
      <dgm:prSet/>
      <dgm:spPr/>
      <dgm:t>
        <a:bodyPr/>
        <a:lstStyle/>
        <a:p>
          <a:endParaRPr lang="pl-PL"/>
        </a:p>
      </dgm:t>
    </dgm:pt>
    <dgm:pt modelId="{9ED8C825-8D18-46EF-AFAD-B88182D7310A}" type="sibTrans" cxnId="{0CFE3356-552C-4058-A282-8CBA4C95B253}">
      <dgm:prSet/>
      <dgm:spPr/>
      <dgm:t>
        <a:bodyPr/>
        <a:lstStyle/>
        <a:p>
          <a:endParaRPr lang="pl-PL"/>
        </a:p>
      </dgm:t>
    </dgm:pt>
    <dgm:pt modelId="{836CE801-FFB1-4497-A13E-1DA4366B6F49}">
      <dgm:prSet phldrT="[Tekst]" custT="1"/>
      <dgm:spPr/>
      <dgm:t>
        <a:bodyPr anchor="ctr"/>
        <a:lstStyle/>
        <a:p>
          <a:r>
            <a:rPr lang="pl-PL" sz="4400" dirty="0"/>
            <a:t>2 096 670,97 zł</a:t>
          </a:r>
        </a:p>
      </dgm:t>
    </dgm:pt>
    <dgm:pt modelId="{CB3D810A-174E-4ECA-B23C-5C0137C8D07C}" type="parTrans" cxnId="{90683854-8D92-4CB1-A68B-B1349D7F04F8}">
      <dgm:prSet/>
      <dgm:spPr/>
      <dgm:t>
        <a:bodyPr/>
        <a:lstStyle/>
        <a:p>
          <a:endParaRPr lang="pl-PL"/>
        </a:p>
      </dgm:t>
    </dgm:pt>
    <dgm:pt modelId="{0395C6C6-13BD-4160-A28E-D46D163B8B21}" type="sibTrans" cxnId="{90683854-8D92-4CB1-A68B-B1349D7F04F8}">
      <dgm:prSet/>
      <dgm:spPr/>
      <dgm:t>
        <a:bodyPr/>
        <a:lstStyle/>
        <a:p>
          <a:endParaRPr lang="pl-PL"/>
        </a:p>
      </dgm:t>
    </dgm:pt>
    <dgm:pt modelId="{394CA203-CCE9-4461-9BBE-AA93930DE48D}">
      <dgm:prSet phldrT="[Tekst]" custT="1"/>
      <dgm:spPr/>
      <dgm:t>
        <a:bodyPr anchor="ctr"/>
        <a:lstStyle/>
        <a:p>
          <a:r>
            <a:rPr lang="pl-PL" sz="4400" dirty="0"/>
            <a:t>3 710 657,09 zł</a:t>
          </a:r>
        </a:p>
      </dgm:t>
    </dgm:pt>
    <dgm:pt modelId="{C0C14827-DBB5-4013-A119-02F575638486}" type="parTrans" cxnId="{49C3D231-2E91-4FF3-9949-DBA04BF37C65}">
      <dgm:prSet/>
      <dgm:spPr/>
      <dgm:t>
        <a:bodyPr/>
        <a:lstStyle/>
        <a:p>
          <a:endParaRPr lang="pl-PL"/>
        </a:p>
      </dgm:t>
    </dgm:pt>
    <dgm:pt modelId="{0EBA4ED9-3E70-4004-894D-4715E900CC95}" type="sibTrans" cxnId="{49C3D231-2E91-4FF3-9949-DBA04BF37C65}">
      <dgm:prSet/>
      <dgm:spPr/>
      <dgm:t>
        <a:bodyPr/>
        <a:lstStyle/>
        <a:p>
          <a:endParaRPr lang="pl-PL"/>
        </a:p>
      </dgm:t>
    </dgm:pt>
    <dgm:pt modelId="{6753811D-811A-4F25-9839-3F82BD497A8F}" type="pres">
      <dgm:prSet presAssocID="{21655BAD-5C75-45FC-B76E-ED1C3FA6A5AB}" presName="Name0" presStyleCnt="0">
        <dgm:presLayoutVars>
          <dgm:dir/>
          <dgm:animLvl val="lvl"/>
          <dgm:resizeHandles/>
        </dgm:presLayoutVars>
      </dgm:prSet>
      <dgm:spPr/>
    </dgm:pt>
    <dgm:pt modelId="{4BA8FF32-5A54-4925-BD9D-CACE6E3CC0D3}" type="pres">
      <dgm:prSet presAssocID="{6A00DE1F-B266-4246-A1EB-5D54B15F7DBC}" presName="linNode" presStyleCnt="0"/>
      <dgm:spPr/>
    </dgm:pt>
    <dgm:pt modelId="{27D2A21C-64E6-4563-9C5D-87498E72B255}" type="pres">
      <dgm:prSet presAssocID="{6A00DE1F-B266-4246-A1EB-5D54B15F7DBC}" presName="parentShp" presStyleLbl="node1" presStyleIdx="0" presStyleCnt="2" custScaleY="35218" custLinFactNeighborX="-1459" custLinFactNeighborY="563">
        <dgm:presLayoutVars>
          <dgm:bulletEnabled val="1"/>
        </dgm:presLayoutVars>
      </dgm:prSet>
      <dgm:spPr/>
    </dgm:pt>
    <dgm:pt modelId="{D275AC5A-5B3F-441F-8279-844F8977B84E}" type="pres">
      <dgm:prSet presAssocID="{6A00DE1F-B266-4246-A1EB-5D54B15F7DBC}" presName="childShp" presStyleLbl="bgAccFollowNode1" presStyleIdx="0" presStyleCnt="2" custScaleX="103755" custScaleY="34593" custLinFactNeighborX="-1758" custLinFactNeighborY="1762">
        <dgm:presLayoutVars>
          <dgm:bulletEnabled val="1"/>
        </dgm:presLayoutVars>
      </dgm:prSet>
      <dgm:spPr/>
    </dgm:pt>
    <dgm:pt modelId="{A331C5FA-E8E3-4F78-8661-A34A691B7F31}" type="pres">
      <dgm:prSet presAssocID="{209D4ED9-5A9C-4D0D-8E0C-F1BB9ECA2D38}" presName="spacing" presStyleCnt="0"/>
      <dgm:spPr/>
    </dgm:pt>
    <dgm:pt modelId="{0907D47A-132A-498B-B01A-4B561293D278}" type="pres">
      <dgm:prSet presAssocID="{AEB4225B-E5E3-48F9-96DC-8A15FB1D82BD}" presName="linNode" presStyleCnt="0"/>
      <dgm:spPr/>
    </dgm:pt>
    <dgm:pt modelId="{7EA7E728-0627-4C81-978E-7F11582BB9D3}" type="pres">
      <dgm:prSet presAssocID="{AEB4225B-E5E3-48F9-96DC-8A15FB1D82BD}" presName="parentShp" presStyleLbl="node1" presStyleIdx="1" presStyleCnt="2" custScaleY="35019">
        <dgm:presLayoutVars>
          <dgm:bulletEnabled val="1"/>
        </dgm:presLayoutVars>
      </dgm:prSet>
      <dgm:spPr/>
    </dgm:pt>
    <dgm:pt modelId="{B9D6424E-F5D6-4817-8B96-02F0C8F2B6B4}" type="pres">
      <dgm:prSet presAssocID="{AEB4225B-E5E3-48F9-96DC-8A15FB1D82BD}" presName="childShp" presStyleLbl="bgAccFollowNode1" presStyleIdx="1" presStyleCnt="2" custScaleY="32502">
        <dgm:presLayoutVars>
          <dgm:bulletEnabled val="1"/>
        </dgm:presLayoutVars>
      </dgm:prSet>
      <dgm:spPr/>
    </dgm:pt>
  </dgm:ptLst>
  <dgm:cxnLst>
    <dgm:cxn modelId="{49C3D231-2E91-4FF3-9949-DBA04BF37C65}" srcId="{6A00DE1F-B266-4246-A1EB-5D54B15F7DBC}" destId="{394CA203-CCE9-4461-9BBE-AA93930DE48D}" srcOrd="0" destOrd="0" parTransId="{C0C14827-DBB5-4013-A119-02F575638486}" sibTransId="{0EBA4ED9-3E70-4004-894D-4715E900CC95}"/>
    <dgm:cxn modelId="{9015C03A-2D8D-4109-BC93-54B8FF025B8E}" type="presOf" srcId="{836CE801-FFB1-4497-A13E-1DA4366B6F49}" destId="{B9D6424E-F5D6-4817-8B96-02F0C8F2B6B4}" srcOrd="0" destOrd="0" presId="urn:microsoft.com/office/officeart/2005/8/layout/vList6"/>
    <dgm:cxn modelId="{2A5EFE69-6C7C-4F1C-BAFE-297EDD49370A}" type="presOf" srcId="{394CA203-CCE9-4461-9BBE-AA93930DE48D}" destId="{D275AC5A-5B3F-441F-8279-844F8977B84E}" srcOrd="0" destOrd="0" presId="urn:microsoft.com/office/officeart/2005/8/layout/vList6"/>
    <dgm:cxn modelId="{90683854-8D92-4CB1-A68B-B1349D7F04F8}" srcId="{AEB4225B-E5E3-48F9-96DC-8A15FB1D82BD}" destId="{836CE801-FFB1-4497-A13E-1DA4366B6F49}" srcOrd="0" destOrd="0" parTransId="{CB3D810A-174E-4ECA-B23C-5C0137C8D07C}" sibTransId="{0395C6C6-13BD-4160-A28E-D46D163B8B21}"/>
    <dgm:cxn modelId="{0CFE3356-552C-4058-A282-8CBA4C95B253}" srcId="{21655BAD-5C75-45FC-B76E-ED1C3FA6A5AB}" destId="{AEB4225B-E5E3-48F9-96DC-8A15FB1D82BD}" srcOrd="1" destOrd="0" parTransId="{BA604A22-F0DF-4FD8-B1E4-95E65E7A2EE7}" sibTransId="{9ED8C825-8D18-46EF-AFAD-B88182D7310A}"/>
    <dgm:cxn modelId="{CD77F57C-7DA3-444C-A9B1-16D6F0163B4F}" type="presOf" srcId="{6A00DE1F-B266-4246-A1EB-5D54B15F7DBC}" destId="{27D2A21C-64E6-4563-9C5D-87498E72B255}" srcOrd="0" destOrd="0" presId="urn:microsoft.com/office/officeart/2005/8/layout/vList6"/>
    <dgm:cxn modelId="{1A79EEA5-7740-48C7-916C-BA1C197B165A}" type="presOf" srcId="{AEB4225B-E5E3-48F9-96DC-8A15FB1D82BD}" destId="{7EA7E728-0627-4C81-978E-7F11582BB9D3}" srcOrd="0" destOrd="0" presId="urn:microsoft.com/office/officeart/2005/8/layout/vList6"/>
    <dgm:cxn modelId="{7C3585C1-1FFE-4CD7-B8CC-6C04F9FAC98A}" srcId="{21655BAD-5C75-45FC-B76E-ED1C3FA6A5AB}" destId="{6A00DE1F-B266-4246-A1EB-5D54B15F7DBC}" srcOrd="0" destOrd="0" parTransId="{720316DA-2F3F-41BC-B533-D0C6457E07D6}" sibTransId="{209D4ED9-5A9C-4D0D-8E0C-F1BB9ECA2D38}"/>
    <dgm:cxn modelId="{1A998CD8-208A-4780-AAE0-E2351854DB78}" type="presOf" srcId="{21655BAD-5C75-45FC-B76E-ED1C3FA6A5AB}" destId="{6753811D-811A-4F25-9839-3F82BD497A8F}" srcOrd="0" destOrd="0" presId="urn:microsoft.com/office/officeart/2005/8/layout/vList6"/>
    <dgm:cxn modelId="{C7ED2D96-B1D0-4AE4-B4A9-53FDA35448BB}" type="presParOf" srcId="{6753811D-811A-4F25-9839-3F82BD497A8F}" destId="{4BA8FF32-5A54-4925-BD9D-CACE6E3CC0D3}" srcOrd="0" destOrd="0" presId="urn:microsoft.com/office/officeart/2005/8/layout/vList6"/>
    <dgm:cxn modelId="{3ED20E5F-E8CE-428D-8297-98EC9CFDEAB1}" type="presParOf" srcId="{4BA8FF32-5A54-4925-BD9D-CACE6E3CC0D3}" destId="{27D2A21C-64E6-4563-9C5D-87498E72B255}" srcOrd="0" destOrd="0" presId="urn:microsoft.com/office/officeart/2005/8/layout/vList6"/>
    <dgm:cxn modelId="{4BA29282-A331-4129-8412-A7FAFCBA62FC}" type="presParOf" srcId="{4BA8FF32-5A54-4925-BD9D-CACE6E3CC0D3}" destId="{D275AC5A-5B3F-441F-8279-844F8977B84E}" srcOrd="1" destOrd="0" presId="urn:microsoft.com/office/officeart/2005/8/layout/vList6"/>
    <dgm:cxn modelId="{1F02DD01-7E20-47BB-86D8-47522859B323}" type="presParOf" srcId="{6753811D-811A-4F25-9839-3F82BD497A8F}" destId="{A331C5FA-E8E3-4F78-8661-A34A691B7F31}" srcOrd="1" destOrd="0" presId="urn:microsoft.com/office/officeart/2005/8/layout/vList6"/>
    <dgm:cxn modelId="{C959B43A-8492-4757-B4AA-427767889444}" type="presParOf" srcId="{6753811D-811A-4F25-9839-3F82BD497A8F}" destId="{0907D47A-132A-498B-B01A-4B561293D278}" srcOrd="2" destOrd="0" presId="urn:microsoft.com/office/officeart/2005/8/layout/vList6"/>
    <dgm:cxn modelId="{A93AB82A-9291-427F-A48B-C46A8B1DCD39}" type="presParOf" srcId="{0907D47A-132A-498B-B01A-4B561293D278}" destId="{7EA7E728-0627-4C81-978E-7F11582BB9D3}" srcOrd="0" destOrd="0" presId="urn:microsoft.com/office/officeart/2005/8/layout/vList6"/>
    <dgm:cxn modelId="{A155906F-AC6D-4F26-8D72-7849AE7CC0C4}" type="presParOf" srcId="{0907D47A-132A-498B-B01A-4B561293D278}" destId="{B9D6424E-F5D6-4817-8B96-02F0C8F2B6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7835D-6D12-4042-B583-1FDBF630FEC4}">
      <dsp:nvSpPr>
        <dsp:cNvPr id="0" name=""/>
        <dsp:cNvSpPr/>
      </dsp:nvSpPr>
      <dsp:spPr>
        <a:xfrm rot="21300000">
          <a:off x="21892" y="1827114"/>
          <a:ext cx="10267833" cy="95068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9E3DA-7BEA-487F-8969-99701DC78CA0}">
      <dsp:nvSpPr>
        <dsp:cNvPr id="0" name=""/>
        <dsp:cNvSpPr/>
      </dsp:nvSpPr>
      <dsp:spPr>
        <a:xfrm>
          <a:off x="1237394" y="230245"/>
          <a:ext cx="3093485" cy="1841963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AEB33-6251-4AE2-B37B-B23B88D7AA0D}">
      <dsp:nvSpPr>
        <dsp:cNvPr id="0" name=""/>
        <dsp:cNvSpPr/>
      </dsp:nvSpPr>
      <dsp:spPr>
        <a:xfrm>
          <a:off x="4445528" y="0"/>
          <a:ext cx="5338976" cy="193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WYKONANIE DOCHODÓW             53 518 267,72 zł</a:t>
          </a:r>
        </a:p>
      </dsp:txBody>
      <dsp:txXfrm>
        <a:off x="4445528" y="0"/>
        <a:ext cx="5338976" cy="1934061"/>
      </dsp:txXfrm>
    </dsp:sp>
    <dsp:sp modelId="{53008E13-86FB-4165-AAB2-F53DD75EA95A}">
      <dsp:nvSpPr>
        <dsp:cNvPr id="0" name=""/>
        <dsp:cNvSpPr/>
      </dsp:nvSpPr>
      <dsp:spPr>
        <a:xfrm>
          <a:off x="5980739" y="2532699"/>
          <a:ext cx="3093485" cy="1841963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EC4F5-F735-4B6D-9C02-7B84AF462EAE}">
      <dsp:nvSpPr>
        <dsp:cNvPr id="0" name=""/>
        <dsp:cNvSpPr/>
      </dsp:nvSpPr>
      <dsp:spPr>
        <a:xfrm>
          <a:off x="527113" y="2670847"/>
          <a:ext cx="5338976" cy="193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WYKONANIE WYDATKÓW                49 072 554,26 zł</a:t>
          </a:r>
        </a:p>
      </dsp:txBody>
      <dsp:txXfrm>
        <a:off x="527113" y="2670847"/>
        <a:ext cx="5338976" cy="19340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3 148 604,24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1 575 899,71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2 787 573,00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 1 293 398,43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2938115" y="632574"/>
          <a:ext cx="5069688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16 197 140,49 zł</a:t>
          </a:r>
        </a:p>
      </dsp:txBody>
      <dsp:txXfrm>
        <a:off x="2938115" y="861357"/>
        <a:ext cx="4383338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2986394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/>
            <a:t>PLAN</a:t>
          </a:r>
        </a:p>
      </dsp:txBody>
      <dsp:txXfrm>
        <a:off x="90960" y="643563"/>
        <a:ext cx="2804474" cy="1681414"/>
      </dsp:txXfrm>
    </dsp:sp>
    <dsp:sp modelId="{B9D6424E-F5D6-4817-8B96-02F0C8F2B6B4}">
      <dsp:nvSpPr>
        <dsp:cNvPr id="0" name=""/>
        <dsp:cNvSpPr/>
      </dsp:nvSpPr>
      <dsp:spPr>
        <a:xfrm>
          <a:off x="3017966" y="2981821"/>
          <a:ext cx="5043339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1 283 632,07 zł</a:t>
          </a:r>
        </a:p>
      </dsp:txBody>
      <dsp:txXfrm>
        <a:off x="3017966" y="3196775"/>
        <a:ext cx="4398476" cy="1289726"/>
      </dsp:txXfrm>
    </dsp:sp>
    <dsp:sp modelId="{7EA7E728-0627-4C81-978E-7F11582BB9D3}">
      <dsp:nvSpPr>
        <dsp:cNvPr id="0" name=""/>
        <dsp:cNvSpPr/>
      </dsp:nvSpPr>
      <dsp:spPr>
        <a:xfrm>
          <a:off x="3219" y="2915235"/>
          <a:ext cx="3014746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/>
            <a:t>WYKONANIE</a:t>
          </a:r>
        </a:p>
      </dsp:txBody>
      <dsp:txXfrm>
        <a:off x="93665" y="3005681"/>
        <a:ext cx="2833854" cy="16719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1 047 953,27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977 415,03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2 258 036,00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929 680,08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A7C18-0456-4691-B08B-EF95EFB39767}">
      <dsp:nvSpPr>
        <dsp:cNvPr id="0" name=""/>
        <dsp:cNvSpPr/>
      </dsp:nvSpPr>
      <dsp:spPr>
        <a:xfrm>
          <a:off x="1012048" y="1268"/>
          <a:ext cx="3938862" cy="2938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Dochody</a:t>
          </a:r>
          <a:r>
            <a:rPr lang="pl-PL" sz="2500" kern="1200" dirty="0"/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53 518 267,72 zł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 -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Wydatki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49 072 554,26 zł</a:t>
          </a:r>
        </a:p>
      </dsp:txBody>
      <dsp:txXfrm>
        <a:off x="1098108" y="87328"/>
        <a:ext cx="3766742" cy="2766175"/>
      </dsp:txXfrm>
    </dsp:sp>
    <dsp:sp modelId="{B964B873-B1B5-4450-A59D-E93689DAD439}">
      <dsp:nvSpPr>
        <dsp:cNvPr id="0" name=""/>
        <dsp:cNvSpPr/>
      </dsp:nvSpPr>
      <dsp:spPr>
        <a:xfrm rot="3745882">
          <a:off x="4188077" y="3159439"/>
          <a:ext cx="980028" cy="735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kern="1200"/>
        </a:p>
      </dsp:txBody>
      <dsp:txXfrm>
        <a:off x="4247380" y="3208772"/>
        <a:ext cx="759239" cy="441578"/>
      </dsp:txXfrm>
    </dsp:sp>
    <dsp:sp modelId="{F066C4CC-9986-40BA-BF90-5BEE322F218B}">
      <dsp:nvSpPr>
        <dsp:cNvPr id="0" name=""/>
        <dsp:cNvSpPr/>
      </dsp:nvSpPr>
      <dsp:spPr>
        <a:xfrm>
          <a:off x="6137950" y="20053"/>
          <a:ext cx="4231349" cy="29007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Przychody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9 304 289,65 zł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 -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Rozchody</a:t>
          </a:r>
          <a:r>
            <a:rPr lang="pl-PL" sz="2700" kern="1200" dirty="0"/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845 700,00 zł</a:t>
          </a:r>
        </a:p>
      </dsp:txBody>
      <dsp:txXfrm>
        <a:off x="6222909" y="105012"/>
        <a:ext cx="4061431" cy="2730807"/>
      </dsp:txXfrm>
    </dsp:sp>
    <dsp:sp modelId="{9013CA20-12C4-4B94-9D0D-D5211B037CEA}">
      <dsp:nvSpPr>
        <dsp:cNvPr id="0" name=""/>
        <dsp:cNvSpPr/>
      </dsp:nvSpPr>
      <dsp:spPr>
        <a:xfrm rot="7689798">
          <a:off x="6041334" y="3163421"/>
          <a:ext cx="960100" cy="735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200" kern="1200"/>
        </a:p>
      </dsp:txBody>
      <dsp:txXfrm rot="-5400000">
        <a:off x="6368808" y="3074950"/>
        <a:ext cx="441578" cy="739311"/>
      </dsp:txXfrm>
    </dsp:sp>
    <dsp:sp modelId="{94F842F7-6D25-4A98-B3AB-3D01A9C59FAC}">
      <dsp:nvSpPr>
        <dsp:cNvPr id="0" name=""/>
        <dsp:cNvSpPr/>
      </dsp:nvSpPr>
      <dsp:spPr>
        <a:xfrm>
          <a:off x="2090533" y="4098630"/>
          <a:ext cx="6795917" cy="1780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/>
            <a:t>WYNIK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/>
            <a:t>+ 12 904 303,11 zł</a:t>
          </a:r>
        </a:p>
      </dsp:txBody>
      <dsp:txXfrm>
        <a:off x="2142684" y="4150781"/>
        <a:ext cx="6691615" cy="1676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F1BF6-BB96-4B5D-B022-C399824599E9}">
      <dsp:nvSpPr>
        <dsp:cNvPr id="0" name=""/>
        <dsp:cNvSpPr/>
      </dsp:nvSpPr>
      <dsp:spPr>
        <a:xfrm>
          <a:off x="0" y="465866"/>
          <a:ext cx="8661815" cy="10174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2253" tIns="354076" rIns="67225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PLAN                 27 023 679,00 zł</a:t>
          </a:r>
          <a:endParaRPr lang="pl-PL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WYKONANIE    16 629 960,00 zł</a:t>
          </a:r>
        </a:p>
      </dsp:txBody>
      <dsp:txXfrm>
        <a:off x="0" y="465866"/>
        <a:ext cx="8661815" cy="1017450"/>
      </dsp:txXfrm>
    </dsp:sp>
    <dsp:sp modelId="{CFEF39D5-A0E9-44DC-AF38-129E57E40091}">
      <dsp:nvSpPr>
        <dsp:cNvPr id="0" name=""/>
        <dsp:cNvSpPr/>
      </dsp:nvSpPr>
      <dsp:spPr>
        <a:xfrm>
          <a:off x="433090" y="91778"/>
          <a:ext cx="606327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177" tIns="0" rIns="229177" bIns="0" numCol="1" spcCol="1270" rtlCol="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noProof="0" dirty="0">
              <a:latin typeface="Century Gothic" panose="020B0502020202020204" pitchFamily="34" charset="0"/>
            </a:rPr>
            <a:t>CZĘŚĆ OŚWIATOWA</a:t>
          </a:r>
        </a:p>
      </dsp:txBody>
      <dsp:txXfrm>
        <a:off x="457588" y="116276"/>
        <a:ext cx="6014274" cy="452844"/>
      </dsp:txXfrm>
    </dsp:sp>
    <dsp:sp modelId="{7845D2FB-16C2-4F42-A1D5-99F841C50E34}">
      <dsp:nvSpPr>
        <dsp:cNvPr id="0" name=""/>
        <dsp:cNvSpPr/>
      </dsp:nvSpPr>
      <dsp:spPr>
        <a:xfrm>
          <a:off x="0" y="1702868"/>
          <a:ext cx="8661815" cy="10174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2253" tIns="354076" rIns="672253" bIns="120904" numCol="1" spcCol="1270" rtlCol="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PLAN                      793 563,00 zł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WYKONANIE          396 780,00 zł</a:t>
          </a:r>
        </a:p>
      </dsp:txBody>
      <dsp:txXfrm>
        <a:off x="0" y="1702868"/>
        <a:ext cx="8661815" cy="1017450"/>
      </dsp:txXfrm>
    </dsp:sp>
    <dsp:sp modelId="{EF1379DD-CFE9-41FF-B381-75BBE00DDA5D}">
      <dsp:nvSpPr>
        <dsp:cNvPr id="0" name=""/>
        <dsp:cNvSpPr/>
      </dsp:nvSpPr>
      <dsp:spPr>
        <a:xfrm>
          <a:off x="433090" y="1451948"/>
          <a:ext cx="606327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177" tIns="0" rIns="229177" bIns="0" numCol="1" spcCol="1270" rtlCol="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noProof="0" dirty="0">
              <a:latin typeface="Century Gothic" panose="020B0502020202020204" pitchFamily="34" charset="0"/>
            </a:rPr>
            <a:t>CZĘŚĆ ROZWOJOWA</a:t>
          </a:r>
        </a:p>
      </dsp:txBody>
      <dsp:txXfrm>
        <a:off x="457588" y="1476446"/>
        <a:ext cx="6014274" cy="452844"/>
      </dsp:txXfrm>
    </dsp:sp>
    <dsp:sp modelId="{3A7DEB09-73E4-4557-91D2-66A935354185}">
      <dsp:nvSpPr>
        <dsp:cNvPr id="0" name=""/>
        <dsp:cNvSpPr/>
      </dsp:nvSpPr>
      <dsp:spPr>
        <a:xfrm>
          <a:off x="0" y="3063038"/>
          <a:ext cx="8661815" cy="10174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2253" tIns="354076" rIns="672253" bIns="120904" numCol="1" spcCol="1270" rtlCol="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PLAN                   2 062 694,00 zł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WYKONANIE       1 031 346,00 zł</a:t>
          </a:r>
        </a:p>
      </dsp:txBody>
      <dsp:txXfrm>
        <a:off x="0" y="3063038"/>
        <a:ext cx="8661815" cy="1017450"/>
      </dsp:txXfrm>
    </dsp:sp>
    <dsp:sp modelId="{85B20577-9189-485D-823D-9CD15C0FF095}">
      <dsp:nvSpPr>
        <dsp:cNvPr id="0" name=""/>
        <dsp:cNvSpPr/>
      </dsp:nvSpPr>
      <dsp:spPr>
        <a:xfrm>
          <a:off x="433090" y="2812118"/>
          <a:ext cx="606327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177" tIns="0" rIns="229177" bIns="0" numCol="1" spcCol="1270" rtlCol="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noProof="0" dirty="0">
              <a:latin typeface="Century Gothic" panose="020B0502020202020204" pitchFamily="34" charset="0"/>
            </a:rPr>
            <a:t>CZĘŚĆ WYRÓWNAWCZA</a:t>
          </a:r>
        </a:p>
      </dsp:txBody>
      <dsp:txXfrm>
        <a:off x="457588" y="2836616"/>
        <a:ext cx="6014274" cy="452844"/>
      </dsp:txXfrm>
    </dsp:sp>
    <dsp:sp modelId="{05065034-D486-4D2A-9BD5-FB31A07046ED}">
      <dsp:nvSpPr>
        <dsp:cNvPr id="0" name=""/>
        <dsp:cNvSpPr/>
      </dsp:nvSpPr>
      <dsp:spPr>
        <a:xfrm>
          <a:off x="0" y="4423208"/>
          <a:ext cx="8661815" cy="10174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2253" tIns="354076" rIns="672253" bIns="120904" numCol="1" spcCol="1270" rtlCol="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PLAN                        88 014,00 zł</a:t>
          </a:r>
          <a:endParaRPr lang="pl-PL" sz="1700" kern="1200" noProof="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noProof="0" dirty="0">
              <a:latin typeface="Century Gothic" panose="020B0502020202020204" pitchFamily="34" charset="0"/>
            </a:rPr>
            <a:t>WYKONANIE            44 010,00 zł</a:t>
          </a:r>
        </a:p>
      </dsp:txBody>
      <dsp:txXfrm>
        <a:off x="0" y="4423208"/>
        <a:ext cx="8661815" cy="1017450"/>
      </dsp:txXfrm>
    </dsp:sp>
    <dsp:sp modelId="{76939AD9-88A5-4691-BC68-CE262C2D7E3E}">
      <dsp:nvSpPr>
        <dsp:cNvPr id="0" name=""/>
        <dsp:cNvSpPr/>
      </dsp:nvSpPr>
      <dsp:spPr>
        <a:xfrm>
          <a:off x="433090" y="4172288"/>
          <a:ext cx="606327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177" tIns="0" rIns="229177" bIns="0" numCol="1" spcCol="1270" rtlCol="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noProof="0" dirty="0">
              <a:latin typeface="Century Gothic" panose="020B0502020202020204" pitchFamily="34" charset="0"/>
            </a:rPr>
            <a:t>CZĘŚĆ RÓWNOWAŻĄCA</a:t>
          </a:r>
        </a:p>
      </dsp:txBody>
      <dsp:txXfrm>
        <a:off x="457588" y="4196786"/>
        <a:ext cx="6014274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43 014 897,03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/>
            <a:t>PLAN</a:t>
          </a:r>
          <a:endParaRPr lang="pl-PL" sz="4000" kern="1200" dirty="0"/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21 036 891,42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11 584 361,02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5 698 347,33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8 100 091,69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4 410 883,35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14 107 303,49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4 251 803,37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5 421 568,56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3 806 524,65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AC5A-5B3F-441F-8279-844F8977B84E}">
      <dsp:nvSpPr>
        <dsp:cNvPr id="0" name=""/>
        <dsp:cNvSpPr/>
      </dsp:nvSpPr>
      <dsp:spPr>
        <a:xfrm>
          <a:off x="3015146" y="632574"/>
          <a:ext cx="4773804" cy="1830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3 710 657,09 zł</a:t>
          </a:r>
        </a:p>
      </dsp:txBody>
      <dsp:txXfrm>
        <a:off x="3015146" y="861357"/>
        <a:ext cx="4087454" cy="1372700"/>
      </dsp:txXfrm>
    </dsp:sp>
    <dsp:sp modelId="{27D2A21C-64E6-4563-9C5D-87498E72B255}">
      <dsp:nvSpPr>
        <dsp:cNvPr id="0" name=""/>
        <dsp:cNvSpPr/>
      </dsp:nvSpPr>
      <dsp:spPr>
        <a:xfrm>
          <a:off x="0" y="552603"/>
          <a:ext cx="3067356" cy="1863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PLAN</a:t>
          </a:r>
        </a:p>
      </dsp:txBody>
      <dsp:txXfrm>
        <a:off x="90960" y="643563"/>
        <a:ext cx="2885436" cy="1681414"/>
      </dsp:txXfrm>
    </dsp:sp>
    <dsp:sp modelId="{B9D6424E-F5D6-4817-8B96-02F0C8F2B6B4}">
      <dsp:nvSpPr>
        <dsp:cNvPr id="0" name=""/>
        <dsp:cNvSpPr/>
      </dsp:nvSpPr>
      <dsp:spPr>
        <a:xfrm>
          <a:off x="3137835" y="2981821"/>
          <a:ext cx="4706753" cy="17196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4400" kern="1200" dirty="0"/>
            <a:t>2 096 670,97 zł</a:t>
          </a:r>
        </a:p>
      </dsp:txBody>
      <dsp:txXfrm>
        <a:off x="3137835" y="3196775"/>
        <a:ext cx="4061890" cy="1289726"/>
      </dsp:txXfrm>
    </dsp:sp>
    <dsp:sp modelId="{7EA7E728-0627-4C81-978E-7F11582BB9D3}">
      <dsp:nvSpPr>
        <dsp:cNvPr id="0" name=""/>
        <dsp:cNvSpPr/>
      </dsp:nvSpPr>
      <dsp:spPr>
        <a:xfrm>
          <a:off x="0" y="2915235"/>
          <a:ext cx="3137835" cy="185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WYKONANIE</a:t>
          </a:r>
        </a:p>
      </dsp:txBody>
      <dsp:txXfrm>
        <a:off x="90446" y="3005681"/>
        <a:ext cx="2956943" cy="1671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 rtl="0"/>
            <a:fld id="{A6C780F1-8920-4F70-8928-22D34454FCB3}" type="datetime1">
              <a:rPr lang="pl-PL" smtClean="0">
                <a:latin typeface="Calibri" panose="020F0502020204030204" pitchFamily="34" charset="0"/>
              </a:rPr>
              <a:t>03.10.2024</a:t>
            </a:fld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4" y="9428587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50447" y="9428587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F2AA167-9E3E-49DA-B722-1E96E8602C4C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4" y="9428587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50447" y="9428587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275029A-2D1E-47A5-9598-4A9AC47B3AC1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026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164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88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312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9556C7-5B59-4ABF-88E2-A1B04F8F43BE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966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EF4F11-16F0-486C-A4EA-7E355B57B356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0003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44FC59-7DCB-42CA-8AFA-50EBE22AED89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3678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8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D20D05-EE8A-4CBE-B4C1-0A31186D4990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30181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881387-9C8F-45FE-B325-4E1FA5B738D2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091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3C738D-9413-4B5E-8818-FC954DC43B9B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5608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A4935C-8393-4814-91A5-4BAAC6FCFFBC}" type="datetime1">
              <a:rPr lang="pl-PL" smtClean="0"/>
              <a:t>03.10.2024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/>
              <a:t>Dodaj stopkę</a:t>
            </a:r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547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EBB1EE-7AB8-4E4E-A182-467683AAF3B0}" type="datetime1">
              <a:rPr lang="pl-PL" smtClean="0"/>
              <a:t>03.10.2024</a:t>
            </a:fld>
            <a:endParaRPr lang="pl-PL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/>
              <a:t>Dodaj stopkę</a:t>
            </a:r>
            <a:endParaRPr lang="pl-PL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355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C98BF3-BF76-47D3-B122-1164EF346440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10323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B79E-9E26-4623-8E79-F74B7E643FB1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74767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9F25AB-83F8-48EC-99D8-0AED0C34E7E3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961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8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6EF007-2F34-4A97-8666-AEC7967B76D8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pl-PL" noProof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75798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D20D05-EE8A-4CBE-B4C1-0A31186D4990}" type="datetime1">
              <a:rPr lang="pl-PL" noProof="0" smtClean="0"/>
              <a:t>03.10.2024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0755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22510" y="4219293"/>
            <a:ext cx="10733649" cy="1220373"/>
          </a:xfrm>
        </p:spPr>
        <p:txBody>
          <a:bodyPr rtlCol="0">
            <a:normAutofit fontScale="90000"/>
          </a:bodyPr>
          <a:lstStyle/>
          <a:p>
            <a:r>
              <a:rPr lang="pl-PL" sz="4900" dirty="0">
                <a:solidFill>
                  <a:schemeClr val="accent1">
                    <a:lumMod val="50000"/>
                  </a:schemeClr>
                </a:solidFill>
              </a:rPr>
              <a:t>INFORMACJA BURMISTRZA GMINY PNIEWY </a:t>
            </a:r>
            <a:r>
              <a:rPr lang="pl-PL" altLang="pl-PL" sz="4900" dirty="0">
                <a:ln w="0"/>
                <a:solidFill>
                  <a:schemeClr val="accent1">
                    <a:lumMod val="50000"/>
                  </a:schemeClr>
                </a:solidFill>
              </a:rPr>
              <a:t>O WYKONANIU BUDŻETU GMINY ZA I PÓŁROCZE 2024 ROKU</a:t>
            </a:r>
            <a:br>
              <a:rPr lang="pl-PL" altLang="pl-PL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</a:rPr>
            </a:br>
            <a:br>
              <a:rPr lang="pl-PL" sz="4000" dirty="0"/>
            </a:b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30AE9-53AC-4BFB-9979-24FD9561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639762"/>
          </a:xfrm>
        </p:spPr>
        <p:txBody>
          <a:bodyPr>
            <a:noAutofit/>
          </a:bodyPr>
          <a:lstStyle/>
          <a:p>
            <a:pPr algn="ctr"/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WYBRANE PODSTAWY OPODATKOWANIA</a:t>
            </a:r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id="{98B78CC8-773A-4301-BF12-CEA7E609EA1D}"/>
              </a:ext>
            </a:extLst>
          </p:cNvPr>
          <p:cNvSpPr/>
          <p:nvPr/>
        </p:nvSpPr>
        <p:spPr>
          <a:xfrm rot="3288827">
            <a:off x="10478480" y="2011667"/>
            <a:ext cx="851306" cy="484632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E8D0DEF-7F46-4CD3-9FCD-4FCC0139CDBD}"/>
              </a:ext>
            </a:extLst>
          </p:cNvPr>
          <p:cNvSpPr txBox="1"/>
          <p:nvPr/>
        </p:nvSpPr>
        <p:spPr>
          <a:xfrm>
            <a:off x="9187909" y="1294754"/>
            <a:ext cx="215954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2 090 m2</a:t>
            </a:r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26A99D2E-72B9-43A6-9348-84A8179BDF1D}"/>
              </a:ext>
            </a:extLst>
          </p:cNvPr>
          <p:cNvSpPr/>
          <p:nvPr/>
        </p:nvSpPr>
        <p:spPr>
          <a:xfrm rot="6988313">
            <a:off x="5572479" y="1900808"/>
            <a:ext cx="851306" cy="484632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4918361" y="1159430"/>
            <a:ext cx="215954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13 711 m2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C967D94-254F-6361-216F-76474E1F7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249" y="2454795"/>
            <a:ext cx="5212532" cy="3542083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C2B2BFB-65D7-FD3C-6342-3C42DBC39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213" y="2380834"/>
            <a:ext cx="5539331" cy="36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0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30AE9-53AC-4BFB-9979-24FD9561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639762"/>
          </a:xfrm>
        </p:spPr>
        <p:txBody>
          <a:bodyPr>
            <a:noAutofit/>
          </a:bodyPr>
          <a:lstStyle/>
          <a:p>
            <a:pPr algn="ctr"/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WYBRANE</a:t>
            </a:r>
            <a:r>
              <a:rPr lang="pl-P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PODSTAWY OPODATKOWANIA</a:t>
            </a:r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id="{98B78CC8-773A-4301-BF12-CEA7E609EA1D}"/>
              </a:ext>
            </a:extLst>
          </p:cNvPr>
          <p:cNvSpPr/>
          <p:nvPr/>
        </p:nvSpPr>
        <p:spPr>
          <a:xfrm rot="6988313">
            <a:off x="10889671" y="1978065"/>
            <a:ext cx="851306" cy="484632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E8D0DEF-7F46-4CD3-9FCD-4FCC0139CDBD}"/>
              </a:ext>
            </a:extLst>
          </p:cNvPr>
          <p:cNvSpPr txBox="1"/>
          <p:nvPr/>
        </p:nvSpPr>
        <p:spPr>
          <a:xfrm>
            <a:off x="9828906" y="1235528"/>
            <a:ext cx="215954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 10 097 m2</a:t>
            </a:r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26A99D2E-72B9-43A6-9348-84A8179BDF1D}"/>
              </a:ext>
            </a:extLst>
          </p:cNvPr>
          <p:cNvSpPr/>
          <p:nvPr/>
        </p:nvSpPr>
        <p:spPr>
          <a:xfrm rot="6988313">
            <a:off x="5427017" y="2033407"/>
            <a:ext cx="851306" cy="484632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4817050" y="1235528"/>
            <a:ext cx="215954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 6 553 m2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092A800-545E-3C8B-8C8E-55BC5D229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552" y="2552767"/>
            <a:ext cx="5468530" cy="384034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9E9E468F-4CE3-0FDE-4FD8-8912431E8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57" y="2546669"/>
            <a:ext cx="5326389" cy="384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9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30AE9-53AC-4BFB-9979-24FD9561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639762"/>
          </a:xfrm>
        </p:spPr>
        <p:txBody>
          <a:bodyPr>
            <a:noAutofit/>
          </a:bodyPr>
          <a:lstStyle/>
          <a:p>
            <a:pPr algn="ctr"/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WYBRANE PODSTAWY OPODATKOWANIA</a:t>
            </a:r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26A99D2E-72B9-43A6-9348-84A8179BDF1D}"/>
              </a:ext>
            </a:extLst>
          </p:cNvPr>
          <p:cNvSpPr/>
          <p:nvPr/>
        </p:nvSpPr>
        <p:spPr>
          <a:xfrm rot="7249071">
            <a:off x="8321848" y="1897348"/>
            <a:ext cx="851306" cy="484632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7901503" y="1110249"/>
            <a:ext cx="2799094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25 205 626,00 zł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48F4B9A-11A9-17F6-55B6-3BDBE16CA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367" y="2144351"/>
            <a:ext cx="5988683" cy="452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9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F8BF0-AA8C-4997-3760-351E2A2F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364" y="201486"/>
            <a:ext cx="9785350" cy="1143000"/>
          </a:xfrm>
        </p:spPr>
        <p:txBody>
          <a:bodyPr>
            <a:normAutofit/>
          </a:bodyPr>
          <a:lstStyle/>
          <a:p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PODATEK OD ŚRODKÓW TRANSPORTOWYCH – CIĄGNIKI SIODŁOWE I BALASTOWE</a:t>
            </a:r>
            <a:endParaRPr lang="pl-PL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375" y="1910594"/>
            <a:ext cx="731583" cy="95105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2508" y="1905124"/>
            <a:ext cx="731583" cy="951058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9489589" y="1440139"/>
            <a:ext cx="249016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99 592,00 zł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4857314" y="1570120"/>
            <a:ext cx="249016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56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C323B05-005A-8F2B-4159-52BEF071B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760" y="2479829"/>
            <a:ext cx="5411422" cy="4176685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2E37D1C-78E1-24E0-3945-9018B351F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6409" y="2543287"/>
            <a:ext cx="5153923" cy="411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1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F8BF0-AA8C-4997-3760-351E2A2F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364" y="201486"/>
            <a:ext cx="9785350" cy="1143000"/>
          </a:xfrm>
        </p:spPr>
        <p:txBody>
          <a:bodyPr>
            <a:normAutofit/>
          </a:bodyPr>
          <a:lstStyle/>
          <a:p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PODATEK OD ŚRODKÓW TRANSPORTOWYCH – PRZYCZEPY I NACZEPY</a:t>
            </a:r>
            <a:endParaRPr lang="pl-PL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375" y="1910594"/>
            <a:ext cx="731583" cy="95105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2508" y="1905124"/>
            <a:ext cx="731583" cy="951058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9489589" y="1440139"/>
            <a:ext cx="249016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21 422,00 zł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5554780B-FE5D-4CC4-AB6B-0E4F15B0D596}"/>
              </a:ext>
            </a:extLst>
          </p:cNvPr>
          <p:cNvSpPr txBox="1"/>
          <p:nvPr/>
        </p:nvSpPr>
        <p:spPr>
          <a:xfrm>
            <a:off x="4857314" y="1570120"/>
            <a:ext cx="249016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Wzrost o 13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B1B6BD34-C23B-484B-4543-AE80DE9D2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515" y="2646885"/>
            <a:ext cx="5114987" cy="3651821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46C3FA39-9F89-DC9D-ECFE-8B14018C5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8906" y="2598113"/>
            <a:ext cx="5114987" cy="37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73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9800" y="0"/>
            <a:ext cx="10515600" cy="1325563"/>
          </a:xfrm>
        </p:spPr>
        <p:txBody>
          <a:bodyPr rtlCol="0">
            <a:normAutofit/>
          </a:bodyPr>
          <a:lstStyle/>
          <a:p>
            <a:pPr algn="ctr" rtl="0"/>
            <a:r>
              <a:rPr lang="pl-PL" sz="5400" b="1" spc="600" dirty="0">
                <a:solidFill>
                  <a:schemeClr val="accent1">
                    <a:lumMod val="50000"/>
                  </a:schemeClr>
                </a:solidFill>
              </a:rPr>
              <a:t>SUBWENCJA</a:t>
            </a:r>
            <a:endParaRPr lang="pl-PL" b="1" spc="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Zawartość — symbol zastępczy 8" descr="Diagram Pionowa lista pól przedstawiający 3 grupy umieszczone jedna pod drugą, a w każdej grupie są punktory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6905182"/>
              </p:ext>
            </p:extLst>
          </p:nvPr>
        </p:nvGraphicFramePr>
        <p:xfrm>
          <a:off x="1862412" y="1325563"/>
          <a:ext cx="8661815" cy="553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728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8">
            <a:extLst>
              <a:ext uri="{FF2B5EF4-FFF2-40B4-BE49-F238E27FC236}">
                <a16:creationId xmlns:a16="http://schemas.microsoft.com/office/drawing/2014/main" id="{E8DECF7A-16B3-4018-A234-283F11EBC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139280"/>
              </p:ext>
            </p:extLst>
          </p:nvPr>
        </p:nvGraphicFramePr>
        <p:xfrm>
          <a:off x="1702395" y="1163965"/>
          <a:ext cx="9910687" cy="470374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116977">
                  <a:extLst>
                    <a:ext uri="{9D8B030D-6E8A-4147-A177-3AD203B41FA5}">
                      <a16:colId xmlns:a16="http://schemas.microsoft.com/office/drawing/2014/main" val="4015390966"/>
                    </a:ext>
                  </a:extLst>
                </a:gridCol>
                <a:gridCol w="2760482">
                  <a:extLst>
                    <a:ext uri="{9D8B030D-6E8A-4147-A177-3AD203B41FA5}">
                      <a16:colId xmlns:a16="http://schemas.microsoft.com/office/drawing/2014/main" val="2943148378"/>
                    </a:ext>
                  </a:extLst>
                </a:gridCol>
                <a:gridCol w="3033228">
                  <a:extLst>
                    <a:ext uri="{9D8B030D-6E8A-4147-A177-3AD203B41FA5}">
                      <a16:colId xmlns:a16="http://schemas.microsoft.com/office/drawing/2014/main" val="3220902505"/>
                    </a:ext>
                  </a:extLst>
                </a:gridCol>
              </a:tblGrid>
              <a:tr h="78731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Dotacje i dochody celowe</a:t>
                      </a:r>
                    </a:p>
                    <a:p>
                      <a:pPr algn="ctr"/>
                      <a:endParaRPr lang="pl-P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 Plan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Wykonanie</a:t>
                      </a:r>
                    </a:p>
                    <a:p>
                      <a:pPr algn="ctr"/>
                      <a:endParaRPr lang="pl-P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246212"/>
                  </a:ext>
                </a:extLst>
              </a:tr>
              <a:tr h="650172">
                <a:tc>
                  <a:txBody>
                    <a:bodyPr/>
                    <a:lstStyle/>
                    <a:p>
                      <a:pPr algn="l"/>
                      <a:r>
                        <a:rPr lang="pl-PL" sz="1800" dirty="0"/>
                        <a:t>- na</a:t>
                      </a:r>
                      <a:r>
                        <a:rPr lang="pl-PL" sz="1800" baseline="0" dirty="0"/>
                        <a:t> zadania z zakresu administracji   </a:t>
                      </a:r>
                    </a:p>
                    <a:p>
                      <a:pPr algn="l"/>
                      <a:r>
                        <a:rPr lang="pl-PL" sz="1800" baseline="0" dirty="0"/>
                        <a:t>   rządowej</a:t>
                      </a:r>
                      <a:endParaRPr lang="pl-PL" sz="18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7 140 746,87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5 585 762,98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1448505879"/>
                  </a:ext>
                </a:extLst>
              </a:tr>
              <a:tr h="405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-</a:t>
                      </a:r>
                      <a:r>
                        <a:rPr lang="pl-PL" sz="1800" baseline="0" dirty="0"/>
                        <a:t> na realizację zadań własnych</a:t>
                      </a:r>
                      <a:endParaRPr lang="pl-PL" sz="18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 </a:t>
                      </a:r>
                      <a:r>
                        <a:rPr lang="pl-PL" sz="180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130 703,95 zł</a:t>
                      </a:r>
                      <a:endParaRPr lang="pl-PL" sz="18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1 009 452,68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3042169664"/>
                  </a:ext>
                </a:extLst>
              </a:tr>
              <a:tr h="118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- porozumienia między JST</a:t>
                      </a:r>
                      <a:endParaRPr lang="pl-PL" sz="18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303 869,70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247 368,94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2354797209"/>
                  </a:ext>
                </a:extLst>
              </a:tr>
              <a:tr h="118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 środki z funduszy celowych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435 187,16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158 978,87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2674097744"/>
                  </a:ext>
                </a:extLst>
              </a:tr>
              <a:tr h="118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 środki europejskie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1 196 377,29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645 008,96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2344753788"/>
                  </a:ext>
                </a:extLst>
              </a:tr>
              <a:tr h="118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 środki z Funduszu Pomocy obywatelom Ukrainy 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500 637,60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484 381,60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3669157383"/>
                  </a:ext>
                </a:extLst>
              </a:tr>
              <a:tr h="118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 Środki z Funduszu COVID-19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1 154 849,62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584 379,09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3201065050"/>
                  </a:ext>
                </a:extLst>
              </a:tr>
              <a:tr h="722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RAZEM</a:t>
                      </a:r>
                      <a:endParaRPr lang="pl-PL" sz="24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12 862 372,19 zł</a:t>
                      </a:r>
                    </a:p>
                  </a:txBody>
                  <a:tcPr marL="91436" marR="91436" marT="45698" marB="45698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8 715 333,12 zł</a:t>
                      </a:r>
                    </a:p>
                  </a:txBody>
                  <a:tcPr marL="91436" marR="91436" marT="45698" marB="45698" anchor="ctr"/>
                </a:tc>
                <a:extLst>
                  <a:ext uri="{0D108BD9-81ED-4DB2-BD59-A6C34878D82A}">
                    <a16:rowId xmlns:a16="http://schemas.microsoft.com/office/drawing/2014/main" val="302537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00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233DA-08E8-4032-9E2E-4C2CB923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398" y="1209884"/>
            <a:ext cx="9963510" cy="48959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>
                <a:solidFill>
                  <a:schemeClr val="accent1">
                    <a:lumMod val="50000"/>
                  </a:schemeClr>
                </a:solidFill>
              </a:rPr>
              <a:t>ŚRODKI ZEWNĘTRZNE NA ZADANIA BIEŻĄCE </a:t>
            </a:r>
            <a:br>
              <a:rPr lang="pl-PL" sz="36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/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Tabela 9">
            <a:extLst>
              <a:ext uri="{FF2B5EF4-FFF2-40B4-BE49-F238E27FC236}">
                <a16:creationId xmlns:a16="http://schemas.microsoft.com/office/drawing/2014/main" id="{7D151FD3-ACA1-4D0A-B08E-EBEA5E835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901609"/>
              </p:ext>
            </p:extLst>
          </p:nvPr>
        </p:nvGraphicFramePr>
        <p:xfrm>
          <a:off x="1818398" y="2235473"/>
          <a:ext cx="9748328" cy="288738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158600">
                  <a:extLst>
                    <a:ext uri="{9D8B030D-6E8A-4147-A177-3AD203B41FA5}">
                      <a16:colId xmlns:a16="http://schemas.microsoft.com/office/drawing/2014/main" val="2789100024"/>
                    </a:ext>
                  </a:extLst>
                </a:gridCol>
                <a:gridCol w="1294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864">
                  <a:extLst>
                    <a:ext uri="{9D8B030D-6E8A-4147-A177-3AD203B41FA5}">
                      <a16:colId xmlns:a16="http://schemas.microsoft.com/office/drawing/2014/main" val="879966229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r>
                        <a:rPr lang="pl-PL" sz="1600" b="1" dirty="0"/>
                        <a:t>Publiczny transport zbiorowy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673 074,86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365 840,45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94540"/>
                  </a:ext>
                </a:extLst>
              </a:tr>
              <a:tr h="624233">
                <a:tc>
                  <a:txBody>
                    <a:bodyPr/>
                    <a:lstStyle/>
                    <a:p>
                      <a:r>
                        <a:rPr lang="pl-PL" sz="1600" b="0" dirty="0"/>
                        <a:t>- środki z Funduszu Rozwoju Przewozów Autobusowych</a:t>
                      </a:r>
                      <a:r>
                        <a:rPr lang="pl-PL" sz="1600" b="0" baseline="0" dirty="0"/>
                        <a:t> przeznaczone na organizację przewozów autobusowych o charakterze publicznym</a:t>
                      </a:r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409 205,16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139 387,15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59969"/>
                  </a:ext>
                </a:extLst>
              </a:tr>
              <a:tr h="624233">
                <a:tc>
                  <a:txBody>
                    <a:bodyPr/>
                    <a:lstStyle/>
                    <a:p>
                      <a:r>
                        <a:rPr lang="pl-PL" sz="1600" b="0" baseline="0" dirty="0"/>
                        <a:t>- dotacja celowa - rekompensata z tyt. stosowania uprawnień do ulgowych przejazdów w publicznym transporcie drogowym</a:t>
                      </a:r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263 869,70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226 453,30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08406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pl-PL" sz="1600" b="1" dirty="0"/>
                        <a:t>Środki otrzymane</a:t>
                      </a:r>
                      <a:r>
                        <a:rPr lang="pl-PL" sz="1600" b="1" baseline="0" dirty="0"/>
                        <a:t>  z  </a:t>
                      </a:r>
                      <a:r>
                        <a:rPr lang="pl-PL" sz="1600" b="1" baseline="0"/>
                        <a:t>WFOŚiGW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25 982,00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19 591,72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066719"/>
                  </a:ext>
                </a:extLst>
              </a:tr>
              <a:tr h="624233">
                <a:tc>
                  <a:txBody>
                    <a:bodyPr/>
                    <a:lstStyle/>
                    <a:p>
                      <a:r>
                        <a:rPr lang="pl-PL" sz="1600" dirty="0"/>
                        <a:t>- prowadzenie punktu konsultacyjno-informacyjnego w ramach programu </a:t>
                      </a:r>
                      <a:r>
                        <a:rPr lang="pl-PL" sz="1600" i="1" dirty="0"/>
                        <a:t>Czyste powietrze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/>
                        <a:t>25 982,00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/>
                        <a:t>9 561,72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232142"/>
                  </a:ext>
                </a:extLst>
              </a:tr>
              <a:tr h="337887">
                <a:tc>
                  <a:txBody>
                    <a:bodyPr/>
                    <a:lstStyle/>
                    <a:p>
                      <a:r>
                        <a:rPr lang="pl-PL" sz="1600" dirty="0"/>
                        <a:t>- usuwanie folii rolniczych i innych odpadów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/>
                        <a:t>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/>
                        <a:t>10 030,00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63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0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233DA-08E8-4032-9E2E-4C2CB923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398" y="1209884"/>
            <a:ext cx="9963510" cy="48959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>
                <a:solidFill>
                  <a:schemeClr val="accent1">
                    <a:lumMod val="50000"/>
                  </a:schemeClr>
                </a:solidFill>
              </a:rPr>
              <a:t>ŚRODKI ZEWNĘTRZNE NA ZADANIA BIEŻĄCE </a:t>
            </a:r>
            <a:br>
              <a:rPr lang="pl-PL" sz="36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/>
            </a:b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Tabela 9">
            <a:extLst>
              <a:ext uri="{FF2B5EF4-FFF2-40B4-BE49-F238E27FC236}">
                <a16:creationId xmlns:a16="http://schemas.microsoft.com/office/drawing/2014/main" id="{7D151FD3-ACA1-4D0A-B08E-EBEA5E835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2137"/>
              </p:ext>
            </p:extLst>
          </p:nvPr>
        </p:nvGraphicFramePr>
        <p:xfrm>
          <a:off x="1818398" y="3000152"/>
          <a:ext cx="9748328" cy="1737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609610">
                  <a:extLst>
                    <a:ext uri="{9D8B030D-6E8A-4147-A177-3AD203B41FA5}">
                      <a16:colId xmlns:a16="http://schemas.microsoft.com/office/drawing/2014/main" val="2789100024"/>
                    </a:ext>
                  </a:extLst>
                </a:gridCol>
                <a:gridCol w="1708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688">
                  <a:extLst>
                    <a:ext uri="{9D8B030D-6E8A-4147-A177-3AD203B41FA5}">
                      <a16:colId xmlns:a16="http://schemas.microsoft.com/office/drawing/2014/main" val="879966229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r>
                        <a:rPr lang="pl-PL" sz="1800" b="1" dirty="0"/>
                        <a:t>Środki otrzymane z budżetu 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/>
                        <a:t>1 196 377,29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/>
                        <a:t>645 008,96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94540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pl-PL" sz="1800" b="0" i="1" baseline="0" dirty="0"/>
                        <a:t>- wysoka dostępność i jakość e-usług publicznych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18 960,00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285,60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59969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/>
                        <a:t>- </a:t>
                      </a:r>
                      <a:r>
                        <a:rPr lang="pl-PL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praktyki zawodowe w Turyngii i Hesji dla uczniów logistyki </a:t>
                      </a:r>
                      <a:br>
                        <a:rPr lang="pl-PL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gastronomii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465 317,29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310 048,36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08406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1" dirty="0"/>
                        <a:t>- </a:t>
                      </a:r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Rozwój Wielkopolskiej Sieci Centrów Usług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712 100,00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334 675,00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97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22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EB04D-CF5D-E462-CDB4-5321DF14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236" y="267046"/>
            <a:ext cx="10397765" cy="1325563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50000"/>
                  </a:schemeClr>
                </a:solidFill>
              </a:rPr>
              <a:t>ŚRODKI Z FUNDUSZU PRZECIWDZIAŁANIA COVID-19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B263B6-A07F-E186-A535-9F85303BB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398" y="2099421"/>
            <a:ext cx="9961228" cy="540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Wykonanie w kwocie 96 339,09 zł, w tym:</a:t>
            </a:r>
          </a:p>
          <a:p>
            <a:pPr marL="0" indent="0">
              <a:buNone/>
            </a:pPr>
            <a:endParaRPr lang="pl-PL" sz="24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4386B25-557C-D78E-79B8-CDC37D916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17913"/>
              </p:ext>
            </p:extLst>
          </p:nvPr>
        </p:nvGraphicFramePr>
        <p:xfrm>
          <a:off x="1687398" y="3429000"/>
          <a:ext cx="9748328" cy="1097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602587">
                  <a:extLst>
                    <a:ext uri="{9D8B030D-6E8A-4147-A177-3AD203B41FA5}">
                      <a16:colId xmlns:a16="http://schemas.microsoft.com/office/drawing/2014/main" val="3701948671"/>
                    </a:ext>
                  </a:extLst>
                </a:gridCol>
                <a:gridCol w="1561381">
                  <a:extLst>
                    <a:ext uri="{9D8B030D-6E8A-4147-A177-3AD203B41FA5}">
                      <a16:colId xmlns:a16="http://schemas.microsoft.com/office/drawing/2014/main" val="3140230790"/>
                    </a:ext>
                  </a:extLst>
                </a:gridCol>
                <a:gridCol w="1584360">
                  <a:extLst>
                    <a:ext uri="{9D8B030D-6E8A-4147-A177-3AD203B41FA5}">
                      <a16:colId xmlns:a16="http://schemas.microsoft.com/office/drawing/2014/main" val="4165022527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Środki z Funduszu Przeciwdziałania COVID-19 – część bieżąca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/>
                        <a:t>174 849,62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/>
                        <a:t>96 339,09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88666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- wyrównania dla przedsiębiorstw energetycznych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145 640,10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75 086,23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886108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- refundacja podatku 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29 209,52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0" dirty="0"/>
                        <a:t>21 252,86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66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39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F79CE8-CEF2-47A5-BF51-6D8045E49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942"/>
            <a:ext cx="10515600" cy="5192225"/>
          </a:xfrm>
        </p:spPr>
        <p:txBody>
          <a:bodyPr/>
          <a:lstStyle/>
          <a:p>
            <a:pPr marL="420624" indent="-384048" algn="ctr">
              <a:buNone/>
              <a:defRPr/>
            </a:pPr>
            <a:r>
              <a:rPr lang="pl-PL" altLang="pl-PL" sz="5400" b="1" dirty="0">
                <a:solidFill>
                  <a:schemeClr val="tx1">
                    <a:lumMod val="10000"/>
                  </a:schemeClr>
                </a:solidFill>
              </a:rPr>
              <a:t>Budżet Gminy na rok 2024</a:t>
            </a:r>
          </a:p>
          <a:p>
            <a:pPr marL="420624" indent="-384048" algn="ctr">
              <a:buNone/>
              <a:defRPr/>
            </a:pPr>
            <a:r>
              <a:rPr lang="pl-PL" altLang="pl-PL" sz="4400" dirty="0">
                <a:solidFill>
                  <a:schemeClr val="tx1">
                    <a:lumMod val="10000"/>
                  </a:schemeClr>
                </a:solidFill>
              </a:rPr>
              <a:t>został przyjęty </a:t>
            </a:r>
          </a:p>
          <a:p>
            <a:pPr marL="420624" indent="-384048" algn="ctr">
              <a:buNone/>
              <a:defRPr/>
            </a:pPr>
            <a:r>
              <a:rPr lang="pl-PL" altLang="pl-PL" sz="4400" dirty="0">
                <a:solidFill>
                  <a:srgbClr val="000000"/>
                </a:solidFill>
              </a:rPr>
              <a:t>uchwałą Rady Miejskiej Pniewy </a:t>
            </a:r>
          </a:p>
          <a:p>
            <a:pPr marL="420624" indent="-384048" algn="ctr">
              <a:buNone/>
              <a:defRPr/>
            </a:pPr>
            <a:r>
              <a:rPr lang="pl-PL" altLang="pl-PL" sz="4400" dirty="0">
                <a:solidFill>
                  <a:srgbClr val="000000"/>
                </a:solidFill>
              </a:rPr>
              <a:t>Nr  LXI/487/23</a:t>
            </a:r>
          </a:p>
          <a:p>
            <a:pPr marL="420624" indent="-384048" algn="ctr">
              <a:buNone/>
              <a:defRPr/>
            </a:pPr>
            <a:r>
              <a:rPr lang="pl-PL" altLang="pl-PL" sz="4400">
                <a:solidFill>
                  <a:srgbClr val="000000"/>
                </a:solidFill>
              </a:rPr>
              <a:t>z dnia 20 </a:t>
            </a:r>
            <a:r>
              <a:rPr lang="pl-PL" altLang="pl-PL" sz="4400" dirty="0">
                <a:solidFill>
                  <a:srgbClr val="000000"/>
                </a:solidFill>
              </a:rPr>
              <a:t>grudnia 2023 roku.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70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EB04D-CF5D-E462-CDB4-5321DF14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024" y="456829"/>
            <a:ext cx="10397765" cy="1325563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50000"/>
                  </a:schemeClr>
                </a:solidFill>
              </a:rPr>
              <a:t>ŚRODKI Z FUNDUSZU POMOCY OBYWATELOM UKRAINY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B263B6-A07F-E186-A535-9F85303BB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989" y="1866506"/>
            <a:ext cx="9961228" cy="4534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Wykonanie w kwocie 484 381,60 zł, w tym:</a:t>
            </a:r>
          </a:p>
          <a:p>
            <a:pPr marL="0" indent="0">
              <a:buNone/>
            </a:pPr>
            <a:endParaRPr lang="pl-PL" sz="2400" dirty="0"/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9AD68642-CC37-1D78-65ED-D0C73E7D7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12051"/>
              </p:ext>
            </p:extLst>
          </p:nvPr>
        </p:nvGraphicFramePr>
        <p:xfrm>
          <a:off x="1869989" y="2754816"/>
          <a:ext cx="9801836" cy="3352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51335">
                  <a:extLst>
                    <a:ext uri="{9D8B030D-6E8A-4147-A177-3AD203B41FA5}">
                      <a16:colId xmlns:a16="http://schemas.microsoft.com/office/drawing/2014/main" val="3484030800"/>
                    </a:ext>
                  </a:extLst>
                </a:gridCol>
                <a:gridCol w="2550501">
                  <a:extLst>
                    <a:ext uri="{9D8B030D-6E8A-4147-A177-3AD203B41FA5}">
                      <a16:colId xmlns:a16="http://schemas.microsoft.com/office/drawing/2014/main" val="23414500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Nadanie numeru PESEL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307,45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297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Profil Zaufany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 26,15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870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Kształcenie, wychowanie i opieka nad dziećmi i uczniami będącymi obywatelami Ukrainy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387 420,00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49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Zapewnienie posiłku dla dzieci i młodzieży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200,00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2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Świadczenia rodzinne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45 500,00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070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Składka zdrowotna od świadczeń rodzinnych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2 008,00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769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Świadczenia 300 zł + obsługa zadania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9 600,00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15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600" b="1" dirty="0"/>
                        <a:t>Zapewnienie zakwaterowania i wyżywienia obywatelom Ukrainy art. 13 ustawy</a:t>
                      </a:r>
                      <a:br>
                        <a:rPr lang="pl-PL" sz="1600" b="1" dirty="0"/>
                      </a:br>
                      <a:r>
                        <a:rPr lang="pl-PL" sz="1600" b="1" dirty="0"/>
                        <a:t>z 12 marca 2022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39 320,00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08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8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DB50D8C-3F47-AAC2-FEC2-51FA7B8E8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73" y="267419"/>
            <a:ext cx="11157052" cy="659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6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F04EB048-7135-43B1-9EBE-211BE20CB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88922"/>
              </p:ext>
            </p:extLst>
          </p:nvPr>
        </p:nvGraphicFramePr>
        <p:xfrm>
          <a:off x="1745046" y="1915454"/>
          <a:ext cx="9784709" cy="432058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4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1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424317592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127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Lp.</a:t>
                      </a:r>
                    </a:p>
                  </a:txBody>
                  <a:tcPr marL="91451" marR="91451" marT="45675" marB="45675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Nazwa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Plan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4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l-PL" sz="2400" dirty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Wykonanie</a:t>
                      </a:r>
                    </a:p>
                    <a:p>
                      <a:pPr algn="ctr"/>
                      <a:endParaRPr lang="pl-PL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51" marR="91451" marT="45675" marB="45675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1.</a:t>
                      </a:r>
                    </a:p>
                  </a:txBody>
                  <a:tcPr marL="91451" marR="91451" marT="45675" marB="45675" anchor="ctr" anchorCtr="1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0"/>
                        </a:spcBef>
                        <a:buClrTx/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pl-PL" alt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Dochody z majątku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350 000,00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8 824,19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973">
                <a:tc>
                  <a:txBody>
                    <a:bodyPr/>
                    <a:lstStyle/>
                    <a:p>
                      <a:pPr algn="l"/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2.</a:t>
                      </a:r>
                    </a:p>
                  </a:txBody>
                  <a:tcPr marL="91451" marR="91451" marT="45675" marB="45675" anchor="ctr" anchorCtr="1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altLang="pl-PL" sz="20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pl-PL" alt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Dotacje i środki przeznaczone na inwestycje</a:t>
                      </a:r>
                    </a:p>
                    <a:p>
                      <a:pPr algn="l"/>
                      <a:r>
                        <a:rPr lang="pl-PL" alt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pl-PL" sz="20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14 549 678,92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797 175,62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973">
                <a:tc>
                  <a:txBody>
                    <a:bodyPr/>
                    <a:lstStyle/>
                    <a:p>
                      <a:pPr algn="l"/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3.</a:t>
                      </a:r>
                    </a:p>
                  </a:txBody>
                  <a:tcPr marL="91451" marR="91451" marT="45675" marB="45675" anchor="ctr" anchorCtr="1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Pozostałe dochody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47 550,30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</a:rPr>
                        <a:t>47 550,30 zł</a:t>
                      </a:r>
                    </a:p>
                  </a:txBody>
                  <a:tcPr marL="91451" marR="91451" marT="45675" marB="45675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12">
                <a:tc>
                  <a:txBody>
                    <a:bodyPr/>
                    <a:lstStyle/>
                    <a:p>
                      <a:pPr algn="l"/>
                      <a:endParaRPr lang="pl-PL" sz="20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1" marR="91451" marT="45675" marB="45675" anchor="ctr" anchorCtr="1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RAZEM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14 947 229,22 zł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853 550,11 zł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Prostokąt 1">
            <a:extLst>
              <a:ext uri="{FF2B5EF4-FFF2-40B4-BE49-F238E27FC236}">
                <a16:creationId xmlns:a16="http://schemas.microsoft.com/office/drawing/2014/main" id="{EACEB4AC-8814-4271-AA1B-C5C286A7ACE4}"/>
              </a:ext>
            </a:extLst>
          </p:cNvPr>
          <p:cNvSpPr/>
          <p:nvPr/>
        </p:nvSpPr>
        <p:spPr>
          <a:xfrm>
            <a:off x="2084718" y="516525"/>
            <a:ext cx="910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Cambria" panose="02040503050406030204"/>
              </a:rPr>
              <a:t>WYKONANIE DOCHODÓW MAJĄTKOWYCH</a:t>
            </a:r>
            <a:endParaRPr lang="pl-PL" sz="3200" b="1" dirty="0">
              <a:ln w="9000" cmpd="sng">
                <a:solidFill>
                  <a:srgbClr val="FFC000">
                    <a:shade val="50000"/>
                    <a:satMod val="120000"/>
                  </a:srgb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Cambria" panose="02040503050406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31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811D1-2578-24F0-AAD1-9688B090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321" y="175654"/>
            <a:ext cx="9791700" cy="1325563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50000"/>
                  </a:schemeClr>
                </a:solidFill>
              </a:rPr>
              <a:t>ŚRODKI ZEWNĘTRZNE NA ZADANIA INWESTYCYJNE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7B10D30-09DE-B04D-44D5-B3492E7C5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615337"/>
              </p:ext>
            </p:extLst>
          </p:nvPr>
        </p:nvGraphicFramePr>
        <p:xfrm>
          <a:off x="1625411" y="1709173"/>
          <a:ext cx="10142426" cy="4852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105265">
                  <a:extLst>
                    <a:ext uri="{9D8B030D-6E8A-4147-A177-3AD203B41FA5}">
                      <a16:colId xmlns:a16="http://schemas.microsoft.com/office/drawing/2014/main" val="411757675"/>
                    </a:ext>
                  </a:extLst>
                </a:gridCol>
                <a:gridCol w="1984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373">
                  <a:extLst>
                    <a:ext uri="{9D8B030D-6E8A-4147-A177-3AD203B41FA5}">
                      <a16:colId xmlns:a16="http://schemas.microsoft.com/office/drawing/2014/main" val="2667944668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pl-PL" b="1" dirty="0"/>
                        <a:t>Środki otrzymane z Rządowego Funduszu Rozwoju Dróg: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1 898 866,42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57928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r>
                        <a:rPr lang="pl-PL" b="0" dirty="0"/>
                        <a:t>- przebudowa drogi gminnej w miejscowości Jakubowo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1 898 866,42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1838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</a:rPr>
                        <a:t>Środki otrzymane z Rządowego Funduszu Polski Ład: Program Inwestycji Strategicznych: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8 380 000,00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90723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r>
                        <a:rPr lang="pl-PL" b="0" dirty="0"/>
                        <a:t>- 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</a:rPr>
                        <a:t>modernizacja układu drogowego w Lubocześnicy</a:t>
                      </a:r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8 000 000,00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5002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r>
                        <a:rPr lang="pl-PL" b="0" dirty="0"/>
                        <a:t>- modernizacja oświetlenia ulicznego na terenie Pniew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380 000,00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038900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Środki otrzymane z </a:t>
                      </a:r>
                      <a:r>
                        <a:rPr lang="pl-PL" sz="1800" b="1" baseline="0" dirty="0" err="1"/>
                        <a:t>WFOŚiGW</a:t>
                      </a:r>
                      <a:r>
                        <a:rPr lang="pl-PL" sz="1800" b="1" baseline="0" dirty="0"/>
                        <a:t>:</a:t>
                      </a:r>
                      <a:endParaRPr lang="pl-P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2 852 500,00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30 191,42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7550"/>
                  </a:ext>
                </a:extLst>
              </a:tr>
              <a:tr h="331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-</a:t>
                      </a:r>
                      <a:r>
                        <a:rPr lang="pl-PL" b="0" baseline="0" dirty="0"/>
                        <a:t> program Ciepłe Mieszkanie</a:t>
                      </a:r>
                      <a:endParaRPr lang="pl-PL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1 775 000,00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30 191,42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13001"/>
                  </a:ext>
                </a:extLst>
              </a:tr>
              <a:tr h="331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-</a:t>
                      </a:r>
                      <a:r>
                        <a:rPr lang="pl-PL" b="0" baseline="0" dirty="0"/>
                        <a:t> program Ciepłe Mieszkanie II</a:t>
                      </a:r>
                      <a:endParaRPr lang="pl-PL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1 077 500,00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435481"/>
                  </a:ext>
                </a:extLst>
              </a:tr>
              <a:tr h="5797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Środki</a:t>
                      </a:r>
                      <a:r>
                        <a:rPr lang="pl-PL" sz="1800" b="1" baseline="0" dirty="0"/>
                        <a:t> otrzymane z Rządowego Programu Odbudowy Zabytków z FUNDUSZU COVID</a:t>
                      </a:r>
                      <a:endParaRPr lang="pl-PL" sz="18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980 000,00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488 040,00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954109"/>
                  </a:ext>
                </a:extLst>
              </a:tr>
              <a:tr h="331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baseline="0" dirty="0"/>
                        <a:t>- remont kościoła pw. św. Wawrzyńca w Pniewach</a:t>
                      </a:r>
                      <a:endParaRPr lang="pl-PL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490 000,00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488 040,00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baseline="0" dirty="0"/>
                        <a:t>- renowacja elewacji kościoła pw. św. Jana Chrzciciela </a:t>
                      </a:r>
                      <a:br>
                        <a:rPr lang="pl-PL" sz="1800" b="0" baseline="0" dirty="0"/>
                      </a:br>
                      <a:r>
                        <a:rPr lang="pl-PL" sz="1800" b="0" baseline="0" dirty="0"/>
                        <a:t>w Pniewach</a:t>
                      </a:r>
                      <a:endParaRPr lang="pl-PL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490 000,00 zł</a:t>
                      </a:r>
                    </a:p>
                    <a:p>
                      <a:pPr algn="r"/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4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6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811D1-2578-24F0-AAD1-9688B090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1958" y="129000"/>
            <a:ext cx="9791700" cy="1325563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50000"/>
                  </a:schemeClr>
                </a:solidFill>
              </a:rPr>
              <a:t>ŚRODKI ZEWNĘTRZNE NA ZADANIA INWESTYCYJNE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3F65AFB9-C62C-078B-1AAF-8BF90CBFBF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558321"/>
              </p:ext>
            </p:extLst>
          </p:nvPr>
        </p:nvGraphicFramePr>
        <p:xfrm>
          <a:off x="1581752" y="2768773"/>
          <a:ext cx="10142427" cy="2381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037681">
                  <a:extLst>
                    <a:ext uri="{9D8B030D-6E8A-4147-A177-3AD203B41FA5}">
                      <a16:colId xmlns:a16="http://schemas.microsoft.com/office/drawing/2014/main" val="411757675"/>
                    </a:ext>
                  </a:extLst>
                </a:gridCol>
                <a:gridCol w="2052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373">
                  <a:extLst>
                    <a:ext uri="{9D8B030D-6E8A-4147-A177-3AD203B41FA5}">
                      <a16:colId xmlns:a16="http://schemas.microsoft.com/office/drawing/2014/main" val="2667944668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r>
                        <a:rPr lang="pl-PL" b="1" dirty="0"/>
                        <a:t>Środki otrzymane z budżetu UE </a:t>
                      </a:r>
                      <a:endParaRPr lang="pl-PL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438 312,50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278 944,20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755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 - </a:t>
                      </a:r>
                      <a:r>
                        <a:rPr lang="pl-PL" sz="1800" b="0" i="1" kern="1200" dirty="0">
                          <a:solidFill>
                            <a:schemeClr val="tx1"/>
                          </a:solidFill>
                          <a:effectLst/>
                        </a:rPr>
                        <a:t>Po co nam morze, skoro mamy Zamorze – zagospodarowanie turystyczne kąpieliska w </a:t>
                      </a:r>
                      <a:r>
                        <a:rPr lang="pl-PL" sz="1800" b="0" i="1" kern="1200" dirty="0" err="1">
                          <a:solidFill>
                            <a:schemeClr val="tx1"/>
                          </a:solidFill>
                          <a:effectLst/>
                        </a:rPr>
                        <a:t>Zamorzu</a:t>
                      </a:r>
                      <a:r>
                        <a:rPr lang="pl-PL" sz="1800" b="0" i="1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</a:rPr>
                        <a:t>– PROW</a:t>
                      </a:r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62 155,00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62 155,00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8911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- </a:t>
                      </a:r>
                      <a:r>
                        <a:rPr lang="pl-PL" b="0" i="1" dirty="0"/>
                        <a:t>Nasze wiejskie centrum kultury – remont świetlicy wiejskiej w </a:t>
                      </a:r>
                      <a:r>
                        <a:rPr lang="pl-PL" b="0" i="1" dirty="0" err="1"/>
                        <a:t>Psarskiem</a:t>
                      </a:r>
                      <a:r>
                        <a:rPr lang="pl-PL" b="0" i="1" dirty="0"/>
                        <a:t> </a:t>
                      </a:r>
                      <a:r>
                        <a:rPr lang="pl-PL" b="0" dirty="0"/>
                        <a:t>- PROW</a:t>
                      </a:r>
                      <a:endParaRPr lang="pl-PL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73 774,00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10692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/>
                        <a:t>-</a:t>
                      </a:r>
                      <a:r>
                        <a:rPr lang="pl-PL" b="0" baseline="0" dirty="0"/>
                        <a:t> Wysoka dostępność i jakość e-usług publicznych</a:t>
                      </a:r>
                      <a:endParaRPr lang="pl-PL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202 383,50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176 789,20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67232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i="1" dirty="0"/>
                        <a:t>- </a:t>
                      </a:r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Rozwój Wielkopolskiej Sieci Centrów Usług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100 000,00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0" dirty="0"/>
                        <a:t>40 000,00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53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21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17174" y="4562656"/>
            <a:ext cx="90297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pl-PL" spc="600" dirty="0">
                <a:solidFill>
                  <a:schemeClr val="accent1">
                    <a:lumMod val="50000"/>
                  </a:schemeClr>
                </a:solidFill>
              </a:rPr>
              <a:t>WYKONANIE WYDATKÓW</a:t>
            </a:r>
          </a:p>
        </p:txBody>
      </p:sp>
      <p:pic>
        <p:nvPicPr>
          <p:cNvPr id="9" name="Grafika 8" descr="Grupowa burza mózgów">
            <a:extLst>
              <a:ext uri="{FF2B5EF4-FFF2-40B4-BE49-F238E27FC236}">
                <a16:creationId xmlns:a16="http://schemas.microsoft.com/office/drawing/2014/main" id="{0D39BB66-726B-4268-B1A2-F5E5945E0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5479" y="664026"/>
            <a:ext cx="3646715" cy="364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8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DB97DB2-3CB4-5530-5711-43228447A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299" y="498129"/>
            <a:ext cx="10527131" cy="624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6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781300" y="0"/>
            <a:ext cx="9867900" cy="1325563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>
                    <a:lumMod val="50000"/>
                  </a:schemeClr>
                </a:solidFill>
              </a:rPr>
              <a:t>Struktura wykonanych wydatków według działów klasyfikacji budżetowej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C81081E-652D-9E27-BD5B-3B8F49ACD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156" y="1304063"/>
            <a:ext cx="10345809" cy="555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5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225B729-7897-4094-9CCD-BC89D3EFD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6608" y="210210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WYKONANIE WYDATKÓW 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WEDŁUG WYBRANYCH DZIAŁÓW</a:t>
            </a:r>
          </a:p>
        </p:txBody>
      </p:sp>
    </p:spTree>
    <p:extLst>
      <p:ext uri="{BB962C8B-B14F-4D97-AF65-F5344CB8AC3E}">
        <p14:creationId xmlns:p14="http://schemas.microsoft.com/office/powerpoint/2010/main" val="35554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683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801 OŚWIATA I WYCHOWANIE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0246224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48,91%</a:t>
            </a:r>
          </a:p>
        </p:txBody>
      </p:sp>
    </p:spTree>
    <p:extLst>
      <p:ext uri="{BB962C8B-B14F-4D97-AF65-F5344CB8AC3E}">
        <p14:creationId xmlns:p14="http://schemas.microsoft.com/office/powerpoint/2010/main" val="170643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C71FEA5-D6F1-44B3-8DC8-980D0095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982" y="231177"/>
            <a:ext cx="11844997" cy="1325563"/>
          </a:xfrm>
        </p:spPr>
        <p:txBody>
          <a:bodyPr>
            <a:normAutofit/>
          </a:bodyPr>
          <a:lstStyle/>
          <a:p>
            <a:r>
              <a:rPr lang="pl-PL" sz="3200" spc="300" dirty="0">
                <a:solidFill>
                  <a:schemeClr val="accent1">
                    <a:lumMod val="50000"/>
                  </a:schemeClr>
                </a:solidFill>
              </a:rPr>
              <a:t>WYNIK BUDŻETU + 4 445 713,46 ZŁ  </a:t>
            </a:r>
            <a:br>
              <a:rPr lang="pl-PL" sz="3200" spc="3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200" spc="300" dirty="0">
                <a:solidFill>
                  <a:schemeClr val="accent1">
                    <a:lumMod val="50000"/>
                  </a:schemeClr>
                </a:solidFill>
              </a:rPr>
              <a:t>                                </a:t>
            </a:r>
            <a:r>
              <a:rPr lang="pl-PL" sz="1800" spc="300" dirty="0">
                <a:solidFill>
                  <a:schemeClr val="accent1">
                    <a:lumMod val="50000"/>
                  </a:schemeClr>
                </a:solidFill>
              </a:rPr>
              <a:t>(NADWYŻKA BUDŻETOWA)</a:t>
            </a:r>
            <a:endParaRPr lang="pl-PL" sz="3800" spc="3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67C6F9D-CF30-4772-9AEC-F547AE206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2427194"/>
              </p:ext>
            </p:extLst>
          </p:nvPr>
        </p:nvGraphicFramePr>
        <p:xfrm>
          <a:off x="942535" y="1556740"/>
          <a:ext cx="10311619" cy="460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968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97294"/>
              </p:ext>
            </p:extLst>
          </p:nvPr>
        </p:nvGraphicFramePr>
        <p:xfrm>
          <a:off x="1469092" y="1302649"/>
          <a:ext cx="9253816" cy="47616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72166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2030787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1121988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Szkoły podstawowe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16 986 872,00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8 403 798,68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49,47%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6928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Oddziały przedszkole w szkołach podstawowych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    813 543,00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435 399,52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53,52%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Przedszkola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6 075 746,00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3 242 830,00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53,37%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Świetlice szkolne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    747 255,00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257 120,23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34,41%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Dowożenie uczniów do szkół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    681 060,00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310 885,80 zł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45,65%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Technika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6 496 516,66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2 905 672,76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Branżowe szkoły I </a:t>
                      </a:r>
                      <a:r>
                        <a:rPr lang="pl-PL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II stopnia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3 390 878,00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1 716 703,32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6039800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Licea ogólnokształcące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3 831 059,55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2 074 833,29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10697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Dokształcanie i doskonalenie nauczycieli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141 043,00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45 010,10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237200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Stołówki szkolne i przedszkolne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59 000,00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24 541,96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7833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6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60946"/>
              </p:ext>
            </p:extLst>
          </p:nvPr>
        </p:nvGraphicFramePr>
        <p:xfrm>
          <a:off x="1371600" y="1466850"/>
          <a:ext cx="10377764" cy="427573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0540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07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38489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32993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Realizacja zadań wymagających stosowania specjalnej organizacji nauki dla dzieci w przedszkolach 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oddziałach przedszkolnych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720 586,00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194 498,41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26,99%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Realizacja zadań wymagających stosowania specjalnej organizacji nauki dla dzieci i młodzieży w szkołach podstawowych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1 485 854,00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462 929,83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31,16%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Realizacja zadań wymagających stosowania specjalnej organizacji nauki dla dzieci i młodzieży w liceach ogólnokształcących, technikach, branżowych szkołach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708 832,00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342 578,92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48,33%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Zapewnienie uczniom prawa do bezpłatnego dostępu do podręczników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156 866,17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zł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94742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719 785,65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620 088,42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86,15%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30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267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750 ADMINISTRACJA PUBLICZNA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96925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49,19%</a:t>
            </a:r>
          </a:p>
        </p:txBody>
      </p:sp>
    </p:spTree>
    <p:extLst>
      <p:ext uri="{BB962C8B-B14F-4D97-AF65-F5344CB8AC3E}">
        <p14:creationId xmlns:p14="http://schemas.microsoft.com/office/powerpoint/2010/main" val="278779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1534"/>
              </p:ext>
            </p:extLst>
          </p:nvPr>
        </p:nvGraphicFramePr>
        <p:xfrm>
          <a:off x="1583392" y="2083699"/>
          <a:ext cx="9253816" cy="32144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72166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2030787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1121988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Urzędy wojewódzkie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185 863,00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87 727,75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Rady gmin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345 850,00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188 443,50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54,49%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Urzędy gmin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8 725 769,52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4 248 453,23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48,69%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Promocja JST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333 500,00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134 246,03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40,25%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Wspólna obsługa administracyjna, finansowa i organizacyjna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1 052 312,12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550 973,33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52,36%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Pozostała działalność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941 066,38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488 503,49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09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971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852 POMOC SPOŁECZNA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8038593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54,45%</a:t>
            </a:r>
          </a:p>
        </p:txBody>
      </p:sp>
    </p:spTree>
    <p:extLst>
      <p:ext uri="{BB962C8B-B14F-4D97-AF65-F5344CB8AC3E}">
        <p14:creationId xmlns:p14="http://schemas.microsoft.com/office/powerpoint/2010/main" val="267469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31871"/>
              </p:ext>
            </p:extLst>
          </p:nvPr>
        </p:nvGraphicFramePr>
        <p:xfrm>
          <a:off x="621820" y="27684"/>
          <a:ext cx="11087100" cy="684756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06841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68897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0073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749058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Domy pomocy społecznej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755 000,00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525 756,46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Ośrodki wsparcia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1 429 787,29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791 380,97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Zadania w zakresie przeciwdziałania przemocy w rodzinie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8 200,00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1 122,94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Składki na ubezpieczenie zdrowotne opłacane za osoby pobierające świadczenia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38 900,00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22 707,47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Zasiłki oraz składki na ubezpieczenia emerytalne i rentowe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129 250,00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42 042,74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Dodatki mieszkaniowe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220 000,00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134 053,49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Zasiłki stałe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203 800,00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140 134,01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3352912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Ośrodki pomocy społecznej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3 038 130,72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1 447 884,86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597996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Jednostki specjalistycznego poradnictwa, mieszkania chronione 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ośrodki interwencji kryzysowej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320 025,71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199 021,27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0321368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Usługi opiekuńcze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1 085 742,04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516 897,64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656890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Pomoc w zakresie dożywiania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180 650,60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107 057,90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369626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Pomoc dla cudzoziemców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112 884,00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85 482,85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20371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Centra integracji społecznej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320 580,00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187 005,00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198412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257 141,33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210 335,75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041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33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2315" y="24433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900 GOSPODARKA KOMUNALNA 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I OCHRONA ŚRODOWISKA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702561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30,14%</a:t>
            </a:r>
          </a:p>
        </p:txBody>
      </p:sp>
    </p:spTree>
    <p:extLst>
      <p:ext uri="{BB962C8B-B14F-4D97-AF65-F5344CB8AC3E}">
        <p14:creationId xmlns:p14="http://schemas.microsoft.com/office/powerpoint/2010/main" val="242808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253173"/>
              </p:ext>
            </p:extLst>
          </p:nvPr>
        </p:nvGraphicFramePr>
        <p:xfrm>
          <a:off x="1809750" y="1290918"/>
          <a:ext cx="9900000" cy="4276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78800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Gospodarka ściekowa i ochrona wód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896 009,00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301 529,57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Gospodarka odpadami komunalnymi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6 096 709,35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2 498 746,20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Oczyszczanie miast i wsi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371 350,00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177 011,21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Utrzymanie zieleni w miastach i gminach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607 032,34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261 717,50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Ochrona powietrza atmosferycznego i klimatu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2 893 082,00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44 833,53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Schroniska dla zwierząt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43 895,00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19 604,00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Oświetlenie ulic, placów i dróg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2 596 863,80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861 653,55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3352912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Pozostałe działania związane z gospodarką odpadami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112 000,00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28 528,00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597996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490 362,00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58 179,81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032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08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995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855 RODZINA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5416674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70,21%</a:t>
            </a:r>
          </a:p>
        </p:txBody>
      </p:sp>
    </p:spTree>
    <p:extLst>
      <p:ext uri="{BB962C8B-B14F-4D97-AF65-F5344CB8AC3E}">
        <p14:creationId xmlns:p14="http://schemas.microsoft.com/office/powerpoint/2010/main" val="73879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90378"/>
              </p:ext>
            </p:extLst>
          </p:nvPr>
        </p:nvGraphicFramePr>
        <p:xfrm>
          <a:off x="1509125" y="1403652"/>
          <a:ext cx="9900000" cy="42908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6725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Świadczenia rodzinne i składki na ubezpieczenia emerytalne i rentowe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4 680 134,42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3 382 552,73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Karta Dużej Rodziny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786,00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664,68 zł  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Wspieranie rodziny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56 818,14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18 785,88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Rodziny zastępcze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106 000,00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61 205,27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Działalność placówek opiekuńczo-wychowawczych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186 000,00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122 646,82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Składki na ubezpieczenia zdrowotne opłacane przez osoby pobierające świadczenia rodzinne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93 830,00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66 669,27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opieki nad dziećmi w wieku do lat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288 000,00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144 000,00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3352912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032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9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59457A-E84B-4A1F-8EAC-4118D08915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982001"/>
              </p:ext>
            </p:extLst>
          </p:nvPr>
        </p:nvGraphicFramePr>
        <p:xfrm>
          <a:off x="924002" y="666095"/>
          <a:ext cx="11381349" cy="5908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nak plus 1">
            <a:extLst>
              <a:ext uri="{FF2B5EF4-FFF2-40B4-BE49-F238E27FC236}">
                <a16:creationId xmlns:a16="http://schemas.microsoft.com/office/drawing/2014/main" id="{3345C3C9-6F1B-4A37-AB33-15199D6224DF}"/>
              </a:ext>
            </a:extLst>
          </p:cNvPr>
          <p:cNvSpPr/>
          <p:nvPr/>
        </p:nvSpPr>
        <p:spPr>
          <a:xfrm>
            <a:off x="6013704" y="1708399"/>
            <a:ext cx="914400" cy="914400"/>
          </a:xfrm>
          <a:prstGeom prst="mathPlus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969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39" y="24433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921 KULTURA I OCHRONA 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DZIEDZICTWA NARODOWEGO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5724428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56,50%</a:t>
            </a:r>
          </a:p>
        </p:txBody>
      </p:sp>
    </p:spTree>
    <p:extLst>
      <p:ext uri="{BB962C8B-B14F-4D97-AF65-F5344CB8AC3E}">
        <p14:creationId xmlns:p14="http://schemas.microsoft.com/office/powerpoint/2010/main" val="214027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60825"/>
              </p:ext>
            </p:extLst>
          </p:nvPr>
        </p:nvGraphicFramePr>
        <p:xfrm>
          <a:off x="1533525" y="1967193"/>
          <a:ext cx="9900000" cy="25684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6725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Pozostałe zadania w zakresie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Domy i ośrodki kultury, świetlice i kluby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912 818,09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449 832,77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1 743 839,00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1 108 838,20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Ochrona zabytków i opieka nad zabytkami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1 000 000,00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498 000,00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36 000,00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75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403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926 KULTURA FIZYCZNA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4149192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50,05%</a:t>
            </a:r>
          </a:p>
        </p:txBody>
      </p:sp>
    </p:spTree>
    <p:extLst>
      <p:ext uri="{BB962C8B-B14F-4D97-AF65-F5344CB8AC3E}">
        <p14:creationId xmlns:p14="http://schemas.microsoft.com/office/powerpoint/2010/main" val="119583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6770"/>
              </p:ext>
            </p:extLst>
          </p:nvPr>
        </p:nvGraphicFramePr>
        <p:xfrm>
          <a:off x="1457325" y="2570658"/>
          <a:ext cx="9900000" cy="171668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6725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31484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Obiekty sportowe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2 243 597,00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1 135 679,81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Zadania w zakresie kultury fizycznej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660 000,00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367 600,00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245 007,24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72 619,90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8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811" y="216908"/>
            <a:ext cx="10211269" cy="132556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854 EDUKACYJNA OPIEKA WYCHOWAWCZA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5558226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46,40%</a:t>
            </a:r>
          </a:p>
        </p:txBody>
      </p:sp>
    </p:spTree>
    <p:extLst>
      <p:ext uri="{BB962C8B-B14F-4D97-AF65-F5344CB8AC3E}">
        <p14:creationId xmlns:p14="http://schemas.microsoft.com/office/powerpoint/2010/main" val="218884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11919"/>
              </p:ext>
            </p:extLst>
          </p:nvPr>
        </p:nvGraphicFramePr>
        <p:xfrm>
          <a:off x="1533525" y="1967193"/>
          <a:ext cx="9900000" cy="30076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50507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Wczesne wspomaganie rozwoju dziecka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96 202,00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21 376,59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Internaty i bursy szkolne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2 644 017,00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1 260 601,84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47,68%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Pomoc materialna dla uczniów o charakterze socjalnym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9 293,00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620,00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6,67%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4661753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Pomoc materialna dla uczniów o charakterze motywacyjnym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35 000,00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10 800,00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30,86%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Dokształcanie i doskonalenie nauczycieli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3 061,00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zł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1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835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600 TRANSPORT I ŁĄCZNOŚĆ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2854371"/>
              </p:ext>
            </p:extLst>
          </p:nvPr>
        </p:nvGraphicFramePr>
        <p:xfrm>
          <a:off x="1106906" y="1140385"/>
          <a:ext cx="8064526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460915" y="3062538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7,93%</a:t>
            </a:r>
          </a:p>
        </p:txBody>
      </p:sp>
    </p:spTree>
    <p:extLst>
      <p:ext uri="{BB962C8B-B14F-4D97-AF65-F5344CB8AC3E}">
        <p14:creationId xmlns:p14="http://schemas.microsoft.com/office/powerpoint/2010/main" val="320182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45646"/>
              </p:ext>
            </p:extLst>
          </p:nvPr>
        </p:nvGraphicFramePr>
        <p:xfrm>
          <a:off x="1790700" y="1717359"/>
          <a:ext cx="9900000" cy="34232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91025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26441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Infrastruktura kolejowa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33 326,00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33 326,00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Lokalny transport zbiorowy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1 191 719,86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765 666,61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64,25%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Drogi publiczne wojewódzkie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98 139,00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35,60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6583688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Drogi publiczne powiatowe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1 845,00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zł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Drogi publiczne gminne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14 661 110,63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372 922,74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36519976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Funkcjonowanie systemów rowerów publicznych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162 000,00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69 500,00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73352912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49 000,00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42 181,12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86,08%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9032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3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827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010 ROLNICTWO I ŁOWIECTWO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043284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93,27%</a:t>
            </a:r>
          </a:p>
        </p:txBody>
      </p:sp>
    </p:spTree>
    <p:extLst>
      <p:ext uri="{BB962C8B-B14F-4D97-AF65-F5344CB8AC3E}">
        <p14:creationId xmlns:p14="http://schemas.microsoft.com/office/powerpoint/2010/main" val="328228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519062"/>
              </p:ext>
            </p:extLst>
          </p:nvPr>
        </p:nvGraphicFramePr>
        <p:xfrm>
          <a:off x="1500457" y="2356458"/>
          <a:ext cx="9900000" cy="214508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31484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Melioracje wodne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45 000,00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zł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Izby rolnicze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35 890,00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18 506,76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51,57%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Infrastruktura </a:t>
                      </a:r>
                      <a:r>
                        <a:rPr lang="pl-PL" sz="16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sanitacyjna</a:t>
                      </a:r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wsi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10 000,00 zł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1 845,00 zł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18,45%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31989613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957 063,27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957 063,27 zł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64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73555480-2AB2-AFCC-D8A1-93C418B7A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956" y="414068"/>
            <a:ext cx="10280668" cy="625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6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2CB6-FF77-4C02-92B6-060610EF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827" y="244339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700 GOSPODARKA MIESZKANIOWA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F480953-E0F0-4BB4-87A9-B35FF8F16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993414"/>
              </p:ext>
            </p:extLst>
          </p:nvPr>
        </p:nvGraphicFramePr>
        <p:xfrm>
          <a:off x="1106906" y="1140385"/>
          <a:ext cx="7844589" cy="529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4300F6-9228-4EE6-A614-68714D4F30C9}"/>
              </a:ext>
            </a:extLst>
          </p:cNvPr>
          <p:cNvSpPr txBox="1"/>
          <p:nvPr/>
        </p:nvSpPr>
        <p:spPr>
          <a:xfrm>
            <a:off x="8213557" y="3062540"/>
            <a:ext cx="373108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pl-PL" sz="8800" b="1" dirty="0"/>
              <a:t>41,17%</a:t>
            </a:r>
          </a:p>
        </p:txBody>
      </p:sp>
    </p:spTree>
    <p:extLst>
      <p:ext uri="{BB962C8B-B14F-4D97-AF65-F5344CB8AC3E}">
        <p14:creationId xmlns:p14="http://schemas.microsoft.com/office/powerpoint/2010/main" val="2163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E4D6347-F9CD-6FE6-C91C-F4E79440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27922"/>
              </p:ext>
            </p:extLst>
          </p:nvPr>
        </p:nvGraphicFramePr>
        <p:xfrm>
          <a:off x="1457325" y="2570658"/>
          <a:ext cx="9900000" cy="171668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673495830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631798624"/>
                    </a:ext>
                  </a:extLst>
                </a:gridCol>
                <a:gridCol w="1999125">
                  <a:extLst>
                    <a:ext uri="{9D8B030D-6E8A-4147-A177-3AD203B41FA5}">
                      <a16:colId xmlns:a16="http://schemas.microsoft.com/office/drawing/2014/main" val="21388277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6318591"/>
                    </a:ext>
                  </a:extLst>
                </a:gridCol>
              </a:tblGrid>
              <a:tr h="431484">
                <a:tc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Plan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Wykonanie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%</a:t>
                      </a:r>
                      <a:endParaRPr lang="pl-PL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7849086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Gospodarka gruntami i nieruchomościami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686 154,00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196 183,19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28,59%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50885225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Gospodarowanie mieszkaniowym zasobem gminy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1 511 971,00 zł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730 501,51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072519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59 911,00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2 995,38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2645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19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4C7A2F9-5E91-4F92-AB80-67256FBF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915" y="2566870"/>
            <a:ext cx="7415819" cy="132556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82316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F174A613-069C-4E8B-BD6E-14D53334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748" y="120189"/>
            <a:ext cx="8369747" cy="1198954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chemeClr val="accent1">
                    <a:lumMod val="50000"/>
                  </a:schemeClr>
                </a:solidFill>
              </a:rPr>
              <a:t>WPŁYWY Z PODATKÓW I OPŁAT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7746CF90-D6F2-4A02-B6BC-ACFCA86AF5BA}"/>
              </a:ext>
            </a:extLst>
          </p:cNvPr>
          <p:cNvSpPr/>
          <p:nvPr/>
        </p:nvSpPr>
        <p:spPr>
          <a:xfrm>
            <a:off x="2032000" y="719666"/>
            <a:ext cx="8128000" cy="5418667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12E82AB-6192-2D3D-6A5F-FCC468F49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65572"/>
              </p:ext>
            </p:extLst>
          </p:nvPr>
        </p:nvGraphicFramePr>
        <p:xfrm>
          <a:off x="1595887" y="1510493"/>
          <a:ext cx="10058400" cy="472553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474773">
                  <a:extLst>
                    <a:ext uri="{9D8B030D-6E8A-4147-A177-3AD203B41FA5}">
                      <a16:colId xmlns:a16="http://schemas.microsoft.com/office/drawing/2014/main" val="1862896183"/>
                    </a:ext>
                  </a:extLst>
                </a:gridCol>
                <a:gridCol w="1818890">
                  <a:extLst>
                    <a:ext uri="{9D8B030D-6E8A-4147-A177-3AD203B41FA5}">
                      <a16:colId xmlns:a16="http://schemas.microsoft.com/office/drawing/2014/main" val="1349083414"/>
                    </a:ext>
                  </a:extLst>
                </a:gridCol>
                <a:gridCol w="1710299">
                  <a:extLst>
                    <a:ext uri="{9D8B030D-6E8A-4147-A177-3AD203B41FA5}">
                      <a16:colId xmlns:a16="http://schemas.microsoft.com/office/drawing/2014/main" val="2351237612"/>
                    </a:ext>
                  </a:extLst>
                </a:gridCol>
                <a:gridCol w="1054438">
                  <a:extLst>
                    <a:ext uri="{9D8B030D-6E8A-4147-A177-3AD203B41FA5}">
                      <a16:colId xmlns:a16="http://schemas.microsoft.com/office/drawing/2014/main" val="682841506"/>
                    </a:ext>
                  </a:extLst>
                </a:gridCol>
              </a:tblGrid>
              <a:tr h="335560">
                <a:tc>
                  <a:txBody>
                    <a:bodyPr/>
                    <a:lstStyle/>
                    <a:p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Plan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Wykonanie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856766"/>
                  </a:ext>
                </a:extLst>
              </a:tr>
              <a:tr h="335560">
                <a:tc>
                  <a:txBody>
                    <a:bodyPr/>
                    <a:lstStyle/>
                    <a:p>
                      <a:r>
                        <a:rPr lang="pl-PL" sz="1600" b="0" dirty="0"/>
                        <a:t>Podatek od nieruchomości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16 997 291,00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8 909 744,72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52,42%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053442"/>
                  </a:ext>
                </a:extLst>
              </a:tr>
              <a:tr h="310551">
                <a:tc>
                  <a:txBody>
                    <a:bodyPr/>
                    <a:lstStyle/>
                    <a:p>
                      <a:r>
                        <a:rPr lang="pl-PL" sz="1600" b="0" dirty="0"/>
                        <a:t>Podatek 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1 794 489,00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939 141,22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52,33%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040866"/>
                  </a:ext>
                </a:extLst>
              </a:tr>
              <a:tr h="323102">
                <a:tc>
                  <a:txBody>
                    <a:bodyPr/>
                    <a:lstStyle/>
                    <a:p>
                      <a:r>
                        <a:rPr lang="pl-PL" sz="1600" b="0" dirty="0"/>
                        <a:t>Podatek leśny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149 913,00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79 373,34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52,95%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560150"/>
                  </a:ext>
                </a:extLst>
              </a:tr>
              <a:tr h="341505">
                <a:tc>
                  <a:txBody>
                    <a:bodyPr/>
                    <a:lstStyle/>
                    <a:p>
                      <a:r>
                        <a:rPr lang="pl-PL" sz="1600" b="0" dirty="0"/>
                        <a:t>Podatek od środków transportowych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845 334,00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420 050,69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49,69%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003873"/>
                  </a:ext>
                </a:extLst>
              </a:tr>
              <a:tr h="327804">
                <a:tc>
                  <a:txBody>
                    <a:bodyPr/>
                    <a:lstStyle/>
                    <a:p>
                      <a:r>
                        <a:rPr lang="pl-PL" sz="1600" b="0" dirty="0"/>
                        <a:t>Podatek od czynności cywilnoprawnych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672 000,00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291 838,76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43,43%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799539"/>
                  </a:ext>
                </a:extLst>
              </a:tr>
              <a:tr h="3375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Podatek od spadków i darowizn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100 000,00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170 195,03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170,20%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18591"/>
                  </a:ext>
                </a:extLst>
              </a:tr>
              <a:tr h="319177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Opłaty za zezwolenia na sprzedaż napojów alkoholowych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580 000,00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453 720,31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78,23%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97843"/>
                  </a:ext>
                </a:extLst>
              </a:tr>
              <a:tr h="328954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Opłata za gospodarowanie odpadami komunalnymi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5 601 207,00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2 639 784,07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47,13%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523095"/>
                  </a:ext>
                </a:extLst>
              </a:tr>
              <a:tr h="338730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Opłata targowa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70 000,00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34 610,00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49,44%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905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Opłata skarbowa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52 000,00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31 895,00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61,34%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9329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r>
                        <a:rPr lang="pl-PL" sz="1600" b="0" dirty="0"/>
                        <a:t>Wpływy z różnych opłat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90 200,00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58 370,58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64,71%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33454"/>
                  </a:ext>
                </a:extLst>
              </a:tr>
              <a:tr h="331412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Opłaty za korzystanie z wyżywienia w przedszkolu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300 000,00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224 712,68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74,90%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185745"/>
                  </a:ext>
                </a:extLst>
              </a:tr>
              <a:tr h="341189">
                <a:tc>
                  <a:txBody>
                    <a:bodyPr/>
                    <a:lstStyle/>
                    <a:p>
                      <a:r>
                        <a:rPr lang="pl-PL" sz="1600" b="0" dirty="0"/>
                        <a:t>Opłaty za korzystanie z wychowania przedszkolnego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50 000,00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32 064,00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dirty="0"/>
                        <a:t>64,13%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8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D60EE-6B68-4E41-B3B3-21B7E36CE7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2825" y="182563"/>
            <a:ext cx="9909175" cy="633412"/>
          </a:xfrm>
        </p:spPr>
        <p:txBody>
          <a:bodyPr>
            <a:noAutofit/>
          </a:bodyPr>
          <a:lstStyle/>
          <a:p>
            <a:r>
              <a:rPr lang="pl-PL" sz="4000" dirty="0">
                <a:solidFill>
                  <a:schemeClr val="accent1">
                    <a:lumMod val="50000"/>
                  </a:schemeClr>
                </a:solidFill>
              </a:rPr>
              <a:t>Wpływy z podatków od osób prawnych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32D00AD-0BED-11F0-52E1-D35A99E0C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40" y="499270"/>
            <a:ext cx="10813115" cy="660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6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D60EE-6B68-4E41-B3B3-21B7E36CE7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1238" y="209550"/>
            <a:ext cx="9910762" cy="633413"/>
          </a:xfrm>
        </p:spPr>
        <p:txBody>
          <a:bodyPr>
            <a:noAutofit/>
          </a:bodyPr>
          <a:lstStyle/>
          <a:p>
            <a:r>
              <a:rPr lang="pl-PL" sz="4000" dirty="0">
                <a:solidFill>
                  <a:schemeClr val="accent1">
                    <a:lumMod val="50000"/>
                  </a:schemeClr>
                </a:solidFill>
              </a:rPr>
              <a:t>Wpływy z podatków od osób fizycznych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FA237CA-6C2E-FBC2-0479-D3EA28DAE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088" y="541847"/>
            <a:ext cx="9909824" cy="622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0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30AE9-53AC-4BFB-9979-24FD9561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69" y="139586"/>
            <a:ext cx="9642231" cy="1325563"/>
          </a:xfrm>
        </p:spPr>
        <p:txBody>
          <a:bodyPr>
            <a:noAutofit/>
          </a:bodyPr>
          <a:lstStyle/>
          <a:p>
            <a:r>
              <a:rPr lang="pl-PL" sz="3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UDZIAŁY W PODATKACH DOCHODOWYCH STANOWIĄCYCH DOCHÓD BUDŻETU PAŃSTWA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951D21D-61E1-CB79-623E-C8B9E2905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73" y="1887451"/>
            <a:ext cx="5316173" cy="417002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05BA36CA-CF02-CAFC-9304-66F724AD6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6546" y="1887451"/>
            <a:ext cx="5675868" cy="42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8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Motyw2" id="{A428CA92-CEA7-4B3D-AABD-291B54488BE0}" vid="{5BB97B02-D44E-4725-B0AC-FA1F12EBED34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4995</TotalTime>
  <Words>2477</Words>
  <Application>Microsoft Office PowerPoint</Application>
  <PresentationFormat>Panoramiczny</PresentationFormat>
  <Paragraphs>695</Paragraphs>
  <Slides>52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8" baseType="lpstr">
      <vt:lpstr>Arial</vt:lpstr>
      <vt:lpstr>Calibri</vt:lpstr>
      <vt:lpstr>Cambria</vt:lpstr>
      <vt:lpstr>Century Gothic</vt:lpstr>
      <vt:lpstr>Wingdings</vt:lpstr>
      <vt:lpstr>Motyw2</vt:lpstr>
      <vt:lpstr>INFORMACJA BURMISTRZA GMINY PNIEWY O WYKONANIU BUDŻETU GMINY ZA I PÓŁROCZE 2024 ROKU  </vt:lpstr>
      <vt:lpstr>Prezentacja programu PowerPoint</vt:lpstr>
      <vt:lpstr>WYNIK BUDŻETU + 4 445 713,46 ZŁ                                   (NADWYŻKA BUDŻETOWA)</vt:lpstr>
      <vt:lpstr>Prezentacja programu PowerPoint</vt:lpstr>
      <vt:lpstr>Prezentacja programu PowerPoint</vt:lpstr>
      <vt:lpstr>WPŁYWY Z PODATKÓW I OPŁAT</vt:lpstr>
      <vt:lpstr>Wpływy z podatków od osób prawnych</vt:lpstr>
      <vt:lpstr>Wpływy z podatków od osób fizycznych</vt:lpstr>
      <vt:lpstr>UDZIAŁY W PODATKACH DOCHODOWYCH STANOWIĄCYCH DOCHÓD BUDŻETU PAŃSTWA</vt:lpstr>
      <vt:lpstr>WYBRANE PODSTAWY OPODATKOWANIA</vt:lpstr>
      <vt:lpstr>WYBRANE PODSTAWY OPODATKOWANIA</vt:lpstr>
      <vt:lpstr>WYBRANE PODSTAWY OPODATKOWANIA</vt:lpstr>
      <vt:lpstr>PODATEK OD ŚRODKÓW TRANSPORTOWYCH – CIĄGNIKI SIODŁOWE I BALASTOWE</vt:lpstr>
      <vt:lpstr>PODATEK OD ŚRODKÓW TRANSPORTOWYCH – PRZYCZEPY I NACZEPY</vt:lpstr>
      <vt:lpstr>SUBWENCJA</vt:lpstr>
      <vt:lpstr>Prezentacja programu PowerPoint</vt:lpstr>
      <vt:lpstr>ŚRODKI ZEWNĘTRZNE NA ZADANIA BIEŻĄCE   </vt:lpstr>
      <vt:lpstr>ŚRODKI ZEWNĘTRZNE NA ZADANIA BIEŻĄCE   </vt:lpstr>
      <vt:lpstr>ŚRODKI Z FUNDUSZU PRZECIWDZIAŁANIA COVID-19</vt:lpstr>
      <vt:lpstr>ŚRODKI Z FUNDUSZU POMOCY OBYWATELOM UKRAINY</vt:lpstr>
      <vt:lpstr>Prezentacja programu PowerPoint</vt:lpstr>
      <vt:lpstr>Prezentacja programu PowerPoint</vt:lpstr>
      <vt:lpstr>ŚRODKI ZEWNĘTRZNE NA ZADANIA INWESTYCYJNE</vt:lpstr>
      <vt:lpstr>ŚRODKI ZEWNĘTRZNE NA ZADANIA INWESTYCYJNE</vt:lpstr>
      <vt:lpstr>WYKONANIE WYDATKÓW</vt:lpstr>
      <vt:lpstr>Prezentacja programu PowerPoint</vt:lpstr>
      <vt:lpstr>Struktura wykonanych wydatków według działów klasyfikacji budżetowej</vt:lpstr>
      <vt:lpstr>WYKONANIE WYDATKÓW  WEDŁUG WYBRANYCH DZIAŁÓW</vt:lpstr>
      <vt:lpstr>801 OŚWIATA I WYCHOWANIE</vt:lpstr>
      <vt:lpstr>Prezentacja programu PowerPoint</vt:lpstr>
      <vt:lpstr>Prezentacja programu PowerPoint</vt:lpstr>
      <vt:lpstr>750 ADMINISTRACJA PUBLICZNA</vt:lpstr>
      <vt:lpstr>Prezentacja programu PowerPoint</vt:lpstr>
      <vt:lpstr>852 POMOC SPOŁECZNA</vt:lpstr>
      <vt:lpstr>Prezentacja programu PowerPoint</vt:lpstr>
      <vt:lpstr>900 GOSPODARKA KOMUNALNA  I OCHRONA ŚRODOWISKA</vt:lpstr>
      <vt:lpstr>Prezentacja programu PowerPoint</vt:lpstr>
      <vt:lpstr>855 RODZINA</vt:lpstr>
      <vt:lpstr>Prezentacja programu PowerPoint</vt:lpstr>
      <vt:lpstr>921 KULTURA I OCHRONA  DZIEDZICTWA NARODOWEGO</vt:lpstr>
      <vt:lpstr>Prezentacja programu PowerPoint</vt:lpstr>
      <vt:lpstr>926 KULTURA FIZYCZNA</vt:lpstr>
      <vt:lpstr>Prezentacja programu PowerPoint</vt:lpstr>
      <vt:lpstr>854 EDUKACYJNA OPIEKA WYCHOWAWCZA</vt:lpstr>
      <vt:lpstr>Prezentacja programu PowerPoint</vt:lpstr>
      <vt:lpstr>600 TRANSPORT I ŁĄCZNOŚĆ</vt:lpstr>
      <vt:lpstr>Prezentacja programu PowerPoint</vt:lpstr>
      <vt:lpstr>010 ROLNICTWO I ŁOWIECTWO</vt:lpstr>
      <vt:lpstr>Prezentacja programu PowerPoint</vt:lpstr>
      <vt:lpstr>700 GOSPODARKA MIESZKANIOWA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BURMISTRZA GMINY PNIEWY</dc:title>
  <dc:creator>Elżbieta Bandurowicz</dc:creator>
  <cp:lastModifiedBy>Elżbieta Bandurowicz</cp:lastModifiedBy>
  <cp:revision>427</cp:revision>
  <cp:lastPrinted>2024-09-24T07:03:36Z</cp:lastPrinted>
  <dcterms:created xsi:type="dcterms:W3CDTF">2019-09-11T17:37:36Z</dcterms:created>
  <dcterms:modified xsi:type="dcterms:W3CDTF">2024-10-03T09:07:40Z</dcterms:modified>
</cp:coreProperties>
</file>