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5946" r:id="rId1"/>
  </p:sldMasterIdLst>
  <p:notesMasterIdLst>
    <p:notesMasterId r:id="rId94"/>
  </p:notesMasterIdLst>
  <p:handoutMasterIdLst>
    <p:handoutMasterId r:id="rId95"/>
  </p:handoutMasterIdLst>
  <p:sldIdLst>
    <p:sldId id="256" r:id="rId2"/>
    <p:sldId id="757" r:id="rId3"/>
    <p:sldId id="826" r:id="rId4"/>
    <p:sldId id="716" r:id="rId5"/>
    <p:sldId id="713" r:id="rId6"/>
    <p:sldId id="827" r:id="rId7"/>
    <p:sldId id="860" r:id="rId8"/>
    <p:sldId id="759" r:id="rId9"/>
    <p:sldId id="794" r:id="rId10"/>
    <p:sldId id="718" r:id="rId11"/>
    <p:sldId id="795" r:id="rId12"/>
    <p:sldId id="680" r:id="rId13"/>
    <p:sldId id="830" r:id="rId14"/>
    <p:sldId id="761" r:id="rId15"/>
    <p:sldId id="831" r:id="rId16"/>
    <p:sldId id="765" r:id="rId17"/>
    <p:sldId id="849" r:id="rId18"/>
    <p:sldId id="796" r:id="rId19"/>
    <p:sldId id="763" r:id="rId20"/>
    <p:sldId id="710" r:id="rId21"/>
    <p:sldId id="752" r:id="rId22"/>
    <p:sldId id="883" r:id="rId23"/>
    <p:sldId id="850" r:id="rId24"/>
    <p:sldId id="851" r:id="rId25"/>
    <p:sldId id="861" r:id="rId26"/>
    <p:sldId id="723" r:id="rId27"/>
    <p:sldId id="776" r:id="rId28"/>
    <p:sldId id="775" r:id="rId29"/>
    <p:sldId id="782" r:id="rId30"/>
    <p:sldId id="870" r:id="rId31"/>
    <p:sldId id="871" r:id="rId32"/>
    <p:sldId id="781" r:id="rId33"/>
    <p:sldId id="808" r:id="rId34"/>
    <p:sldId id="873" r:id="rId35"/>
    <p:sldId id="875" r:id="rId36"/>
    <p:sldId id="805" r:id="rId37"/>
    <p:sldId id="874" r:id="rId38"/>
    <p:sldId id="876" r:id="rId39"/>
    <p:sldId id="806" r:id="rId40"/>
    <p:sldId id="877" r:id="rId41"/>
    <p:sldId id="878" r:id="rId42"/>
    <p:sldId id="799" r:id="rId43"/>
    <p:sldId id="879" r:id="rId44"/>
    <p:sldId id="884" r:id="rId45"/>
    <p:sldId id="804" r:id="rId46"/>
    <p:sldId id="809" r:id="rId47"/>
    <p:sldId id="880" r:id="rId48"/>
    <p:sldId id="810" r:id="rId49"/>
    <p:sldId id="872" r:id="rId50"/>
    <p:sldId id="881" r:id="rId51"/>
    <p:sldId id="887" r:id="rId52"/>
    <p:sldId id="885" r:id="rId53"/>
    <p:sldId id="886" r:id="rId54"/>
    <p:sldId id="866" r:id="rId55"/>
    <p:sldId id="867" r:id="rId56"/>
    <p:sldId id="865" r:id="rId57"/>
    <p:sldId id="868" r:id="rId58"/>
    <p:sldId id="869" r:id="rId59"/>
    <p:sldId id="856" r:id="rId60"/>
    <p:sldId id="857" r:id="rId61"/>
    <p:sldId id="862" r:id="rId62"/>
    <p:sldId id="843" r:id="rId63"/>
    <p:sldId id="844" r:id="rId64"/>
    <p:sldId id="845" r:id="rId65"/>
    <p:sldId id="847" r:id="rId66"/>
    <p:sldId id="789" r:id="rId67"/>
    <p:sldId id="842" r:id="rId68"/>
    <p:sldId id="863" r:id="rId69"/>
    <p:sldId id="858" r:id="rId70"/>
    <p:sldId id="859" r:id="rId71"/>
    <p:sldId id="890" r:id="rId72"/>
    <p:sldId id="888" r:id="rId73"/>
    <p:sldId id="889" r:id="rId74"/>
    <p:sldId id="891" r:id="rId75"/>
    <p:sldId id="892" r:id="rId76"/>
    <p:sldId id="893" r:id="rId77"/>
    <p:sldId id="894" r:id="rId78"/>
    <p:sldId id="895" r:id="rId79"/>
    <p:sldId id="896" r:id="rId80"/>
    <p:sldId id="897" r:id="rId81"/>
    <p:sldId id="898" r:id="rId82"/>
    <p:sldId id="864" r:id="rId83"/>
    <p:sldId id="848" r:id="rId84"/>
    <p:sldId id="833" r:id="rId85"/>
    <p:sldId id="834" r:id="rId86"/>
    <p:sldId id="835" r:id="rId87"/>
    <p:sldId id="836" r:id="rId88"/>
    <p:sldId id="837" r:id="rId89"/>
    <p:sldId id="838" r:id="rId90"/>
    <p:sldId id="839" r:id="rId91"/>
    <p:sldId id="840" r:id="rId92"/>
    <p:sldId id="614" r:id="rId9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643D68-95E3-689F-22DF-CA82E5EE48EF}" name="UM Pniewy" initials="UP" userId="23a83612b6d1547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BA8D7"/>
    <a:srgbClr val="66FFCC"/>
    <a:srgbClr val="FF9900"/>
    <a:srgbClr val="FFFFEC"/>
    <a:srgbClr val="338FD9"/>
    <a:srgbClr val="FFFF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yl jasny 1 — Ak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Styl pośredni 3 — 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yl ciemny 2 - Akcent 3/Ak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00" autoAdjust="0"/>
    <p:restoredTop sz="92736" autoAdjust="0"/>
  </p:normalViewPr>
  <p:slideViewPr>
    <p:cSldViewPr>
      <p:cViewPr varScale="1">
        <p:scale>
          <a:sx n="106" d="100"/>
          <a:sy n="106" d="100"/>
        </p:scale>
        <p:origin x="1392" y="108"/>
      </p:cViewPr>
      <p:guideLst>
        <p:guide orient="horz" pos="61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2178" y="-102"/>
      </p:cViewPr>
      <p:guideLst>
        <p:guide orient="horz" pos="3125"/>
        <p:guide pos="214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DE70FC-9E59-4D79-A9D1-9A24A4FAD9CB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14BF320-7656-4245-825D-C4F30FAE12AD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Budżet – kluczowe dane</a:t>
          </a:r>
        </a:p>
      </dgm:t>
    </dgm:pt>
    <dgm:pt modelId="{2A491D24-3465-4A89-9D5E-D7FF129FE803}" type="parTrans" cxnId="{EB467D19-07FE-41DD-B47C-7E1E74232AA1}">
      <dgm:prSet/>
      <dgm:spPr/>
      <dgm:t>
        <a:bodyPr/>
        <a:lstStyle/>
        <a:p>
          <a:endParaRPr lang="pl-PL"/>
        </a:p>
      </dgm:t>
    </dgm:pt>
    <dgm:pt modelId="{FEF40DE5-2620-4643-96F1-22AAB919CF55}" type="sibTrans" cxnId="{EB467D19-07FE-41DD-B47C-7E1E74232AA1}">
      <dgm:prSet/>
      <dgm:spPr/>
      <dgm:t>
        <a:bodyPr/>
        <a:lstStyle/>
        <a:p>
          <a:endParaRPr lang="pl-PL"/>
        </a:p>
      </dgm:t>
    </dgm:pt>
    <dgm:pt modelId="{08AF9234-9C38-4779-8CCE-4057BC8B59BD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dirty="0"/>
            <a:t>2. Dochody</a:t>
          </a:r>
        </a:p>
      </dgm:t>
    </dgm:pt>
    <dgm:pt modelId="{FE13073E-B91B-432E-B7C4-22C068AEDF7F}" type="parTrans" cxnId="{DBB3EDF3-D812-4223-A090-F8A816769DAC}">
      <dgm:prSet/>
      <dgm:spPr/>
      <dgm:t>
        <a:bodyPr/>
        <a:lstStyle/>
        <a:p>
          <a:endParaRPr lang="pl-PL"/>
        </a:p>
      </dgm:t>
    </dgm:pt>
    <dgm:pt modelId="{8A18BEB9-232C-4171-8033-1D247DF7A302}" type="sibTrans" cxnId="{DBB3EDF3-D812-4223-A090-F8A816769DAC}">
      <dgm:prSet/>
      <dgm:spPr/>
      <dgm:t>
        <a:bodyPr/>
        <a:lstStyle/>
        <a:p>
          <a:endParaRPr lang="pl-PL"/>
        </a:p>
      </dgm:t>
    </dgm:pt>
    <dgm:pt modelId="{964B7FB3-1448-4DAC-9431-2F6DE8ACB2C7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dirty="0"/>
            <a:t>3. Wydatki</a:t>
          </a:r>
        </a:p>
      </dgm:t>
    </dgm:pt>
    <dgm:pt modelId="{EA15B1B4-89BE-4110-9492-DC842D47F02B}" type="parTrans" cxnId="{545AC4C0-8A7C-4704-99CD-0D9C2C3649C8}">
      <dgm:prSet/>
      <dgm:spPr/>
      <dgm:t>
        <a:bodyPr/>
        <a:lstStyle/>
        <a:p>
          <a:endParaRPr lang="pl-PL"/>
        </a:p>
      </dgm:t>
    </dgm:pt>
    <dgm:pt modelId="{F43504E3-3434-425D-80EC-5DC9E580C685}" type="sibTrans" cxnId="{545AC4C0-8A7C-4704-99CD-0D9C2C3649C8}">
      <dgm:prSet/>
      <dgm:spPr/>
      <dgm:t>
        <a:bodyPr/>
        <a:lstStyle/>
        <a:p>
          <a:endParaRPr lang="pl-PL"/>
        </a:p>
      </dgm:t>
    </dgm:pt>
    <dgm:pt modelId="{A045603F-9937-4496-86AA-4132E1DB8125}" type="pres">
      <dgm:prSet presAssocID="{A0DE70FC-9E59-4D79-A9D1-9A24A4FAD9CB}" presName="linear" presStyleCnt="0">
        <dgm:presLayoutVars>
          <dgm:dir/>
          <dgm:animLvl val="lvl"/>
          <dgm:resizeHandles val="exact"/>
        </dgm:presLayoutVars>
      </dgm:prSet>
      <dgm:spPr/>
    </dgm:pt>
    <dgm:pt modelId="{01D8C6F5-7E5C-454C-A1EC-08C22C7201B4}" type="pres">
      <dgm:prSet presAssocID="{A14BF320-7656-4245-825D-C4F30FAE12AD}" presName="parentLin" presStyleCnt="0"/>
      <dgm:spPr/>
    </dgm:pt>
    <dgm:pt modelId="{767C2801-57F2-40F2-9369-0962B93E6868}" type="pres">
      <dgm:prSet presAssocID="{A14BF320-7656-4245-825D-C4F30FAE12AD}" presName="parentLeftMargin" presStyleLbl="node1" presStyleIdx="0" presStyleCnt="3"/>
      <dgm:spPr/>
    </dgm:pt>
    <dgm:pt modelId="{569709CA-F534-4AE4-BE51-38D858413646}" type="pres">
      <dgm:prSet presAssocID="{A14BF320-7656-4245-825D-C4F30FAE12AD}" presName="parentText" presStyleLbl="node1" presStyleIdx="0" presStyleCnt="3" custScaleX="144408">
        <dgm:presLayoutVars>
          <dgm:chMax val="0"/>
          <dgm:bulletEnabled val="1"/>
        </dgm:presLayoutVars>
      </dgm:prSet>
      <dgm:spPr/>
    </dgm:pt>
    <dgm:pt modelId="{5914E449-364A-4FCA-9B4C-8525D52B62EA}" type="pres">
      <dgm:prSet presAssocID="{A14BF320-7656-4245-825D-C4F30FAE12AD}" presName="negativeSpace" presStyleCnt="0"/>
      <dgm:spPr/>
    </dgm:pt>
    <dgm:pt modelId="{18696C86-A141-495C-9ECC-2A2A28FAE982}" type="pres">
      <dgm:prSet presAssocID="{A14BF320-7656-4245-825D-C4F30FAE12AD}" presName="childText" presStyleLbl="conFgAcc1" presStyleIdx="0" presStyleCnt="3" custLinFactNeighborX="-78" custLinFactNeighborY="-94882">
        <dgm:presLayoutVars>
          <dgm:bulletEnabled val="1"/>
        </dgm:presLayoutVars>
      </dgm:prSet>
      <dgm:spPr/>
    </dgm:pt>
    <dgm:pt modelId="{C2FD099C-4826-4700-A78B-DA2D6603E180}" type="pres">
      <dgm:prSet presAssocID="{FEF40DE5-2620-4643-96F1-22AAB919CF55}" presName="spaceBetweenRectangles" presStyleCnt="0"/>
      <dgm:spPr/>
    </dgm:pt>
    <dgm:pt modelId="{3812F816-FB4D-440F-AA6C-9A3B3219E2F3}" type="pres">
      <dgm:prSet presAssocID="{08AF9234-9C38-4779-8CCE-4057BC8B59BD}" presName="parentLin" presStyleCnt="0"/>
      <dgm:spPr/>
    </dgm:pt>
    <dgm:pt modelId="{052C67DA-7C49-41ED-ACE9-31EA31DA330D}" type="pres">
      <dgm:prSet presAssocID="{08AF9234-9C38-4779-8CCE-4057BC8B59BD}" presName="parentLeftMargin" presStyleLbl="node1" presStyleIdx="0" presStyleCnt="3"/>
      <dgm:spPr/>
    </dgm:pt>
    <dgm:pt modelId="{CF16C322-E4CB-4DFD-9651-1A8E5F8D45A0}" type="pres">
      <dgm:prSet presAssocID="{08AF9234-9C38-4779-8CCE-4057BC8B59BD}" presName="parentText" presStyleLbl="node1" presStyleIdx="1" presStyleCnt="3" custLinFactNeighborX="7384" custLinFactNeighborY="-11161">
        <dgm:presLayoutVars>
          <dgm:chMax val="0"/>
          <dgm:bulletEnabled val="1"/>
        </dgm:presLayoutVars>
      </dgm:prSet>
      <dgm:spPr/>
    </dgm:pt>
    <dgm:pt modelId="{482319F0-6A76-4D34-B5D9-64BD57BBE732}" type="pres">
      <dgm:prSet presAssocID="{08AF9234-9C38-4779-8CCE-4057BC8B59BD}" presName="negativeSpace" presStyleCnt="0"/>
      <dgm:spPr/>
    </dgm:pt>
    <dgm:pt modelId="{3990CE3F-92A7-486D-BBD1-8BAD383F3CC4}" type="pres">
      <dgm:prSet presAssocID="{08AF9234-9C38-4779-8CCE-4057BC8B59BD}" presName="childText" presStyleLbl="conFgAcc1" presStyleIdx="1" presStyleCnt="3" custLinFactY="-14155" custLinFactNeighborX="-78" custLinFactNeighborY="-100000">
        <dgm:presLayoutVars>
          <dgm:bulletEnabled val="1"/>
        </dgm:presLayoutVars>
      </dgm:prSet>
      <dgm:spPr/>
    </dgm:pt>
    <dgm:pt modelId="{CB78C8C9-CDA3-49B5-AF4F-C49D3434552F}" type="pres">
      <dgm:prSet presAssocID="{8A18BEB9-232C-4171-8033-1D247DF7A302}" presName="spaceBetweenRectangles" presStyleCnt="0"/>
      <dgm:spPr/>
    </dgm:pt>
    <dgm:pt modelId="{92775DF2-A90B-4561-8890-BB0CFEFF528E}" type="pres">
      <dgm:prSet presAssocID="{964B7FB3-1448-4DAC-9431-2F6DE8ACB2C7}" presName="parentLin" presStyleCnt="0"/>
      <dgm:spPr/>
    </dgm:pt>
    <dgm:pt modelId="{7CBF96A0-3616-49C8-840A-8BA800EFDED3}" type="pres">
      <dgm:prSet presAssocID="{964B7FB3-1448-4DAC-9431-2F6DE8ACB2C7}" presName="parentLeftMargin" presStyleLbl="node1" presStyleIdx="1" presStyleCnt="3"/>
      <dgm:spPr/>
    </dgm:pt>
    <dgm:pt modelId="{35D788B0-74FD-48BC-A734-04D78168B1C2}" type="pres">
      <dgm:prSet presAssocID="{964B7FB3-1448-4DAC-9431-2F6DE8ACB2C7}" presName="parentText" presStyleLbl="node1" presStyleIdx="2" presStyleCnt="3" custLinFactNeighborX="67" custLinFactNeighborY="-22134">
        <dgm:presLayoutVars>
          <dgm:chMax val="0"/>
          <dgm:bulletEnabled val="1"/>
        </dgm:presLayoutVars>
      </dgm:prSet>
      <dgm:spPr/>
    </dgm:pt>
    <dgm:pt modelId="{ED744F37-8B76-4BEF-9CF6-3524376F67E1}" type="pres">
      <dgm:prSet presAssocID="{964B7FB3-1448-4DAC-9431-2F6DE8ACB2C7}" presName="negativeSpace" presStyleCnt="0"/>
      <dgm:spPr/>
    </dgm:pt>
    <dgm:pt modelId="{BF673C26-B415-4E56-A494-71FE589C9D4C}" type="pres">
      <dgm:prSet presAssocID="{964B7FB3-1448-4DAC-9431-2F6DE8ACB2C7}" presName="childText" presStyleLbl="conFgAcc1" presStyleIdx="2" presStyleCnt="3" custLinFactNeighborX="-78" custLinFactNeighborY="-92421">
        <dgm:presLayoutVars>
          <dgm:bulletEnabled val="1"/>
        </dgm:presLayoutVars>
      </dgm:prSet>
      <dgm:spPr/>
    </dgm:pt>
  </dgm:ptLst>
  <dgm:cxnLst>
    <dgm:cxn modelId="{0125D900-1ECE-48D1-952D-7AD759C0ADF1}" type="presOf" srcId="{A14BF320-7656-4245-825D-C4F30FAE12AD}" destId="{767C2801-57F2-40F2-9369-0962B93E6868}" srcOrd="0" destOrd="0" presId="urn:microsoft.com/office/officeart/2005/8/layout/list1"/>
    <dgm:cxn modelId="{EB467D19-07FE-41DD-B47C-7E1E74232AA1}" srcId="{A0DE70FC-9E59-4D79-A9D1-9A24A4FAD9CB}" destId="{A14BF320-7656-4245-825D-C4F30FAE12AD}" srcOrd="0" destOrd="0" parTransId="{2A491D24-3465-4A89-9D5E-D7FF129FE803}" sibTransId="{FEF40DE5-2620-4643-96F1-22AAB919CF55}"/>
    <dgm:cxn modelId="{2E9E3359-E6A4-4185-BDC0-F589D133B7D9}" type="presOf" srcId="{08AF9234-9C38-4779-8CCE-4057BC8B59BD}" destId="{052C67DA-7C49-41ED-ACE9-31EA31DA330D}" srcOrd="0" destOrd="0" presId="urn:microsoft.com/office/officeart/2005/8/layout/list1"/>
    <dgm:cxn modelId="{62F43788-9640-4FE1-A922-E90A8D45A1A1}" type="presOf" srcId="{964B7FB3-1448-4DAC-9431-2F6DE8ACB2C7}" destId="{7CBF96A0-3616-49C8-840A-8BA800EFDED3}" srcOrd="0" destOrd="0" presId="urn:microsoft.com/office/officeart/2005/8/layout/list1"/>
    <dgm:cxn modelId="{C45F8B9E-93C4-4065-BB6B-5A84B3DDFED8}" type="presOf" srcId="{A14BF320-7656-4245-825D-C4F30FAE12AD}" destId="{569709CA-F534-4AE4-BE51-38D858413646}" srcOrd="1" destOrd="0" presId="urn:microsoft.com/office/officeart/2005/8/layout/list1"/>
    <dgm:cxn modelId="{545AC4C0-8A7C-4704-99CD-0D9C2C3649C8}" srcId="{A0DE70FC-9E59-4D79-A9D1-9A24A4FAD9CB}" destId="{964B7FB3-1448-4DAC-9431-2F6DE8ACB2C7}" srcOrd="2" destOrd="0" parTransId="{EA15B1B4-89BE-4110-9492-DC842D47F02B}" sibTransId="{F43504E3-3434-425D-80EC-5DC9E580C685}"/>
    <dgm:cxn modelId="{B05E43C3-8727-44A4-ABBD-E93741F1A6C0}" type="presOf" srcId="{964B7FB3-1448-4DAC-9431-2F6DE8ACB2C7}" destId="{35D788B0-74FD-48BC-A734-04D78168B1C2}" srcOrd="1" destOrd="0" presId="urn:microsoft.com/office/officeart/2005/8/layout/list1"/>
    <dgm:cxn modelId="{DBB3EDF3-D812-4223-A090-F8A816769DAC}" srcId="{A0DE70FC-9E59-4D79-A9D1-9A24A4FAD9CB}" destId="{08AF9234-9C38-4779-8CCE-4057BC8B59BD}" srcOrd="1" destOrd="0" parTransId="{FE13073E-B91B-432E-B7C4-22C068AEDF7F}" sibTransId="{8A18BEB9-232C-4171-8033-1D247DF7A302}"/>
    <dgm:cxn modelId="{C00107FA-D545-4A3D-A41A-8DBD45BB87A9}" type="presOf" srcId="{A0DE70FC-9E59-4D79-A9D1-9A24A4FAD9CB}" destId="{A045603F-9937-4496-86AA-4132E1DB8125}" srcOrd="0" destOrd="0" presId="urn:microsoft.com/office/officeart/2005/8/layout/list1"/>
    <dgm:cxn modelId="{1E566CFA-FFA2-4B82-AD29-0AD9B53BEB00}" type="presOf" srcId="{08AF9234-9C38-4779-8CCE-4057BC8B59BD}" destId="{CF16C322-E4CB-4DFD-9651-1A8E5F8D45A0}" srcOrd="1" destOrd="0" presId="urn:microsoft.com/office/officeart/2005/8/layout/list1"/>
    <dgm:cxn modelId="{CC5DB91D-67CB-446E-AC35-207777F4599F}" type="presParOf" srcId="{A045603F-9937-4496-86AA-4132E1DB8125}" destId="{01D8C6F5-7E5C-454C-A1EC-08C22C7201B4}" srcOrd="0" destOrd="0" presId="urn:microsoft.com/office/officeart/2005/8/layout/list1"/>
    <dgm:cxn modelId="{487C7D05-E33C-4E96-BD26-65F3E585AF0B}" type="presParOf" srcId="{01D8C6F5-7E5C-454C-A1EC-08C22C7201B4}" destId="{767C2801-57F2-40F2-9369-0962B93E6868}" srcOrd="0" destOrd="0" presId="urn:microsoft.com/office/officeart/2005/8/layout/list1"/>
    <dgm:cxn modelId="{06BE0AF7-63BF-4279-BA1D-8B089EBE1FEC}" type="presParOf" srcId="{01D8C6F5-7E5C-454C-A1EC-08C22C7201B4}" destId="{569709CA-F534-4AE4-BE51-38D858413646}" srcOrd="1" destOrd="0" presId="urn:microsoft.com/office/officeart/2005/8/layout/list1"/>
    <dgm:cxn modelId="{E957F182-A645-4EE9-8BCB-342BBB63ACEC}" type="presParOf" srcId="{A045603F-9937-4496-86AA-4132E1DB8125}" destId="{5914E449-364A-4FCA-9B4C-8525D52B62EA}" srcOrd="1" destOrd="0" presId="urn:microsoft.com/office/officeart/2005/8/layout/list1"/>
    <dgm:cxn modelId="{F6674176-A55C-463D-8345-B105E81D6FF0}" type="presParOf" srcId="{A045603F-9937-4496-86AA-4132E1DB8125}" destId="{18696C86-A141-495C-9ECC-2A2A28FAE982}" srcOrd="2" destOrd="0" presId="urn:microsoft.com/office/officeart/2005/8/layout/list1"/>
    <dgm:cxn modelId="{F1BC12C1-24B2-4ED0-AA2B-375D1800DADA}" type="presParOf" srcId="{A045603F-9937-4496-86AA-4132E1DB8125}" destId="{C2FD099C-4826-4700-A78B-DA2D6603E180}" srcOrd="3" destOrd="0" presId="urn:microsoft.com/office/officeart/2005/8/layout/list1"/>
    <dgm:cxn modelId="{32D2611A-4DDC-458E-97B7-51D21EFCE764}" type="presParOf" srcId="{A045603F-9937-4496-86AA-4132E1DB8125}" destId="{3812F816-FB4D-440F-AA6C-9A3B3219E2F3}" srcOrd="4" destOrd="0" presId="urn:microsoft.com/office/officeart/2005/8/layout/list1"/>
    <dgm:cxn modelId="{EB5AD726-F400-4A4D-A020-F9FC9F220B14}" type="presParOf" srcId="{3812F816-FB4D-440F-AA6C-9A3B3219E2F3}" destId="{052C67DA-7C49-41ED-ACE9-31EA31DA330D}" srcOrd="0" destOrd="0" presId="urn:microsoft.com/office/officeart/2005/8/layout/list1"/>
    <dgm:cxn modelId="{AC561B36-6273-4399-86CA-8AB7D5DB6CE4}" type="presParOf" srcId="{3812F816-FB4D-440F-AA6C-9A3B3219E2F3}" destId="{CF16C322-E4CB-4DFD-9651-1A8E5F8D45A0}" srcOrd="1" destOrd="0" presId="urn:microsoft.com/office/officeart/2005/8/layout/list1"/>
    <dgm:cxn modelId="{027661CD-93D8-4FD8-9A24-E7A60713F9CB}" type="presParOf" srcId="{A045603F-9937-4496-86AA-4132E1DB8125}" destId="{482319F0-6A76-4D34-B5D9-64BD57BBE732}" srcOrd="5" destOrd="0" presId="urn:microsoft.com/office/officeart/2005/8/layout/list1"/>
    <dgm:cxn modelId="{6728AF7A-89E2-4120-A553-1C2121DA2341}" type="presParOf" srcId="{A045603F-9937-4496-86AA-4132E1DB8125}" destId="{3990CE3F-92A7-486D-BBD1-8BAD383F3CC4}" srcOrd="6" destOrd="0" presId="urn:microsoft.com/office/officeart/2005/8/layout/list1"/>
    <dgm:cxn modelId="{A3442C23-AF59-4B82-8E58-E495B97C94E2}" type="presParOf" srcId="{A045603F-9937-4496-86AA-4132E1DB8125}" destId="{CB78C8C9-CDA3-49B5-AF4F-C49D3434552F}" srcOrd="7" destOrd="0" presId="urn:microsoft.com/office/officeart/2005/8/layout/list1"/>
    <dgm:cxn modelId="{613E4494-C1BA-42B2-A1A1-C05BF6182E56}" type="presParOf" srcId="{A045603F-9937-4496-86AA-4132E1DB8125}" destId="{92775DF2-A90B-4561-8890-BB0CFEFF528E}" srcOrd="8" destOrd="0" presId="urn:microsoft.com/office/officeart/2005/8/layout/list1"/>
    <dgm:cxn modelId="{9B0A0BE0-FE8B-4AAF-AAE1-0C78FD7D5D92}" type="presParOf" srcId="{92775DF2-A90B-4561-8890-BB0CFEFF528E}" destId="{7CBF96A0-3616-49C8-840A-8BA800EFDED3}" srcOrd="0" destOrd="0" presId="urn:microsoft.com/office/officeart/2005/8/layout/list1"/>
    <dgm:cxn modelId="{C6DC297D-2AA3-4D92-81EC-0E4777746EA5}" type="presParOf" srcId="{92775DF2-A90B-4561-8890-BB0CFEFF528E}" destId="{35D788B0-74FD-48BC-A734-04D78168B1C2}" srcOrd="1" destOrd="0" presId="urn:microsoft.com/office/officeart/2005/8/layout/list1"/>
    <dgm:cxn modelId="{16424FA4-F669-4DD4-AD21-156FE2F8B15C}" type="presParOf" srcId="{A045603F-9937-4496-86AA-4132E1DB8125}" destId="{ED744F37-8B76-4BEF-9CF6-3524376F67E1}" srcOrd="9" destOrd="0" presId="urn:microsoft.com/office/officeart/2005/8/layout/list1"/>
    <dgm:cxn modelId="{A1FAFAC8-9112-498E-92E2-FA0107B796B3}" type="presParOf" srcId="{A045603F-9937-4496-86AA-4132E1DB8125}" destId="{BF673C26-B415-4E56-A494-71FE589C9D4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0DE70FC-9E59-4D79-A9D1-9A24A4FAD9CB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14BF320-7656-4245-825D-C4F30FAE12AD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b="0" dirty="0"/>
            <a:t>1. Budżet – kluczowe dane</a:t>
          </a:r>
        </a:p>
      </dgm:t>
    </dgm:pt>
    <dgm:pt modelId="{2A491D24-3465-4A89-9D5E-D7FF129FE803}" type="parTrans" cxnId="{EB467D19-07FE-41DD-B47C-7E1E74232AA1}">
      <dgm:prSet/>
      <dgm:spPr/>
      <dgm:t>
        <a:bodyPr/>
        <a:lstStyle/>
        <a:p>
          <a:endParaRPr lang="pl-PL"/>
        </a:p>
      </dgm:t>
    </dgm:pt>
    <dgm:pt modelId="{FEF40DE5-2620-4643-96F1-22AAB919CF55}" type="sibTrans" cxnId="{EB467D19-07FE-41DD-B47C-7E1E74232AA1}">
      <dgm:prSet/>
      <dgm:spPr/>
      <dgm:t>
        <a:bodyPr/>
        <a:lstStyle/>
        <a:p>
          <a:endParaRPr lang="pl-PL"/>
        </a:p>
      </dgm:t>
    </dgm:pt>
    <dgm:pt modelId="{08AF9234-9C38-4779-8CCE-4057BC8B59BD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b="0" dirty="0"/>
            <a:t>2. Dochody</a:t>
          </a:r>
        </a:p>
      </dgm:t>
    </dgm:pt>
    <dgm:pt modelId="{FE13073E-B91B-432E-B7C4-22C068AEDF7F}" type="parTrans" cxnId="{DBB3EDF3-D812-4223-A090-F8A816769DAC}">
      <dgm:prSet/>
      <dgm:spPr/>
      <dgm:t>
        <a:bodyPr/>
        <a:lstStyle/>
        <a:p>
          <a:endParaRPr lang="pl-PL"/>
        </a:p>
      </dgm:t>
    </dgm:pt>
    <dgm:pt modelId="{8A18BEB9-232C-4171-8033-1D247DF7A302}" type="sibTrans" cxnId="{DBB3EDF3-D812-4223-A090-F8A816769DAC}">
      <dgm:prSet/>
      <dgm:spPr/>
      <dgm:t>
        <a:bodyPr/>
        <a:lstStyle/>
        <a:p>
          <a:endParaRPr lang="pl-PL"/>
        </a:p>
      </dgm:t>
    </dgm:pt>
    <dgm:pt modelId="{964B7FB3-1448-4DAC-9431-2F6DE8ACB2C7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Wydatki</a:t>
          </a:r>
        </a:p>
      </dgm:t>
    </dgm:pt>
    <dgm:pt modelId="{EA15B1B4-89BE-4110-9492-DC842D47F02B}" type="parTrans" cxnId="{545AC4C0-8A7C-4704-99CD-0D9C2C3649C8}">
      <dgm:prSet/>
      <dgm:spPr/>
      <dgm:t>
        <a:bodyPr/>
        <a:lstStyle/>
        <a:p>
          <a:endParaRPr lang="pl-PL"/>
        </a:p>
      </dgm:t>
    </dgm:pt>
    <dgm:pt modelId="{F43504E3-3434-425D-80EC-5DC9E580C685}" type="sibTrans" cxnId="{545AC4C0-8A7C-4704-99CD-0D9C2C3649C8}">
      <dgm:prSet/>
      <dgm:spPr/>
      <dgm:t>
        <a:bodyPr/>
        <a:lstStyle/>
        <a:p>
          <a:endParaRPr lang="pl-PL"/>
        </a:p>
      </dgm:t>
    </dgm:pt>
    <dgm:pt modelId="{A045603F-9937-4496-86AA-4132E1DB8125}" type="pres">
      <dgm:prSet presAssocID="{A0DE70FC-9E59-4D79-A9D1-9A24A4FAD9CB}" presName="linear" presStyleCnt="0">
        <dgm:presLayoutVars>
          <dgm:dir/>
          <dgm:animLvl val="lvl"/>
          <dgm:resizeHandles val="exact"/>
        </dgm:presLayoutVars>
      </dgm:prSet>
      <dgm:spPr/>
    </dgm:pt>
    <dgm:pt modelId="{01D8C6F5-7E5C-454C-A1EC-08C22C7201B4}" type="pres">
      <dgm:prSet presAssocID="{A14BF320-7656-4245-825D-C4F30FAE12AD}" presName="parentLin" presStyleCnt="0"/>
      <dgm:spPr/>
    </dgm:pt>
    <dgm:pt modelId="{767C2801-57F2-40F2-9369-0962B93E6868}" type="pres">
      <dgm:prSet presAssocID="{A14BF320-7656-4245-825D-C4F30FAE12AD}" presName="parentLeftMargin" presStyleLbl="node1" presStyleIdx="0" presStyleCnt="3"/>
      <dgm:spPr/>
    </dgm:pt>
    <dgm:pt modelId="{569709CA-F534-4AE4-BE51-38D858413646}" type="pres">
      <dgm:prSet presAssocID="{A14BF320-7656-4245-825D-C4F30FAE12AD}" presName="parentText" presStyleLbl="node1" presStyleIdx="0" presStyleCnt="3" custScaleX="99383">
        <dgm:presLayoutVars>
          <dgm:chMax val="0"/>
          <dgm:bulletEnabled val="1"/>
        </dgm:presLayoutVars>
      </dgm:prSet>
      <dgm:spPr/>
    </dgm:pt>
    <dgm:pt modelId="{5914E449-364A-4FCA-9B4C-8525D52B62EA}" type="pres">
      <dgm:prSet presAssocID="{A14BF320-7656-4245-825D-C4F30FAE12AD}" presName="negativeSpace" presStyleCnt="0"/>
      <dgm:spPr/>
    </dgm:pt>
    <dgm:pt modelId="{18696C86-A141-495C-9ECC-2A2A28FAE982}" type="pres">
      <dgm:prSet presAssocID="{A14BF320-7656-4245-825D-C4F30FAE12AD}" presName="childText" presStyleLbl="conFgAcc1" presStyleIdx="0" presStyleCnt="3" custLinFactNeighborX="-78" custLinFactNeighborY="-94882">
        <dgm:presLayoutVars>
          <dgm:bulletEnabled val="1"/>
        </dgm:presLayoutVars>
      </dgm:prSet>
      <dgm:spPr/>
    </dgm:pt>
    <dgm:pt modelId="{C2FD099C-4826-4700-A78B-DA2D6603E180}" type="pres">
      <dgm:prSet presAssocID="{FEF40DE5-2620-4643-96F1-22AAB919CF55}" presName="spaceBetweenRectangles" presStyleCnt="0"/>
      <dgm:spPr/>
    </dgm:pt>
    <dgm:pt modelId="{3812F816-FB4D-440F-AA6C-9A3B3219E2F3}" type="pres">
      <dgm:prSet presAssocID="{08AF9234-9C38-4779-8CCE-4057BC8B59BD}" presName="parentLin" presStyleCnt="0"/>
      <dgm:spPr/>
    </dgm:pt>
    <dgm:pt modelId="{052C67DA-7C49-41ED-ACE9-31EA31DA330D}" type="pres">
      <dgm:prSet presAssocID="{08AF9234-9C38-4779-8CCE-4057BC8B59BD}" presName="parentLeftMargin" presStyleLbl="node1" presStyleIdx="0" presStyleCnt="3"/>
      <dgm:spPr/>
    </dgm:pt>
    <dgm:pt modelId="{CF16C322-E4CB-4DFD-9651-1A8E5F8D45A0}" type="pres">
      <dgm:prSet presAssocID="{08AF9234-9C38-4779-8CCE-4057BC8B59BD}" presName="parentText" presStyleLbl="node1" presStyleIdx="1" presStyleCnt="3" custScaleX="99720" custLinFactNeighborX="7384" custLinFactNeighborY="-11161">
        <dgm:presLayoutVars>
          <dgm:chMax val="0"/>
          <dgm:bulletEnabled val="1"/>
        </dgm:presLayoutVars>
      </dgm:prSet>
      <dgm:spPr/>
    </dgm:pt>
    <dgm:pt modelId="{482319F0-6A76-4D34-B5D9-64BD57BBE732}" type="pres">
      <dgm:prSet presAssocID="{08AF9234-9C38-4779-8CCE-4057BC8B59BD}" presName="negativeSpace" presStyleCnt="0"/>
      <dgm:spPr/>
    </dgm:pt>
    <dgm:pt modelId="{3990CE3F-92A7-486D-BBD1-8BAD383F3CC4}" type="pres">
      <dgm:prSet presAssocID="{08AF9234-9C38-4779-8CCE-4057BC8B59BD}" presName="childText" presStyleLbl="conFgAcc1" presStyleIdx="1" presStyleCnt="3" custLinFactY="-14155" custLinFactNeighborX="-78" custLinFactNeighborY="-100000">
        <dgm:presLayoutVars>
          <dgm:bulletEnabled val="1"/>
        </dgm:presLayoutVars>
      </dgm:prSet>
      <dgm:spPr/>
    </dgm:pt>
    <dgm:pt modelId="{CB78C8C9-CDA3-49B5-AF4F-C49D3434552F}" type="pres">
      <dgm:prSet presAssocID="{8A18BEB9-232C-4171-8033-1D247DF7A302}" presName="spaceBetweenRectangles" presStyleCnt="0"/>
      <dgm:spPr/>
    </dgm:pt>
    <dgm:pt modelId="{92775DF2-A90B-4561-8890-BB0CFEFF528E}" type="pres">
      <dgm:prSet presAssocID="{964B7FB3-1448-4DAC-9431-2F6DE8ACB2C7}" presName="parentLin" presStyleCnt="0"/>
      <dgm:spPr/>
    </dgm:pt>
    <dgm:pt modelId="{7CBF96A0-3616-49C8-840A-8BA800EFDED3}" type="pres">
      <dgm:prSet presAssocID="{964B7FB3-1448-4DAC-9431-2F6DE8ACB2C7}" presName="parentLeftMargin" presStyleLbl="node1" presStyleIdx="1" presStyleCnt="3"/>
      <dgm:spPr/>
    </dgm:pt>
    <dgm:pt modelId="{35D788B0-74FD-48BC-A734-04D78168B1C2}" type="pres">
      <dgm:prSet presAssocID="{964B7FB3-1448-4DAC-9431-2F6DE8ACB2C7}" presName="parentText" presStyleLbl="node1" presStyleIdx="2" presStyleCnt="3" custScaleX="142857" custLinFactNeighborX="67" custLinFactNeighborY="-22134">
        <dgm:presLayoutVars>
          <dgm:chMax val="0"/>
          <dgm:bulletEnabled val="1"/>
        </dgm:presLayoutVars>
      </dgm:prSet>
      <dgm:spPr/>
    </dgm:pt>
    <dgm:pt modelId="{ED744F37-8B76-4BEF-9CF6-3524376F67E1}" type="pres">
      <dgm:prSet presAssocID="{964B7FB3-1448-4DAC-9431-2F6DE8ACB2C7}" presName="negativeSpace" presStyleCnt="0"/>
      <dgm:spPr/>
    </dgm:pt>
    <dgm:pt modelId="{BF673C26-B415-4E56-A494-71FE589C9D4C}" type="pres">
      <dgm:prSet presAssocID="{964B7FB3-1448-4DAC-9431-2F6DE8ACB2C7}" presName="childText" presStyleLbl="conFgAcc1" presStyleIdx="2" presStyleCnt="3" custLinFactNeighborX="-78" custLinFactNeighborY="-92421">
        <dgm:presLayoutVars>
          <dgm:bulletEnabled val="1"/>
        </dgm:presLayoutVars>
      </dgm:prSet>
      <dgm:spPr/>
    </dgm:pt>
  </dgm:ptLst>
  <dgm:cxnLst>
    <dgm:cxn modelId="{0125D900-1ECE-48D1-952D-7AD759C0ADF1}" type="presOf" srcId="{A14BF320-7656-4245-825D-C4F30FAE12AD}" destId="{767C2801-57F2-40F2-9369-0962B93E6868}" srcOrd="0" destOrd="0" presId="urn:microsoft.com/office/officeart/2005/8/layout/list1"/>
    <dgm:cxn modelId="{EB467D19-07FE-41DD-B47C-7E1E74232AA1}" srcId="{A0DE70FC-9E59-4D79-A9D1-9A24A4FAD9CB}" destId="{A14BF320-7656-4245-825D-C4F30FAE12AD}" srcOrd="0" destOrd="0" parTransId="{2A491D24-3465-4A89-9D5E-D7FF129FE803}" sibTransId="{FEF40DE5-2620-4643-96F1-22AAB919CF55}"/>
    <dgm:cxn modelId="{2E9E3359-E6A4-4185-BDC0-F589D133B7D9}" type="presOf" srcId="{08AF9234-9C38-4779-8CCE-4057BC8B59BD}" destId="{052C67DA-7C49-41ED-ACE9-31EA31DA330D}" srcOrd="0" destOrd="0" presId="urn:microsoft.com/office/officeart/2005/8/layout/list1"/>
    <dgm:cxn modelId="{62F43788-9640-4FE1-A922-E90A8D45A1A1}" type="presOf" srcId="{964B7FB3-1448-4DAC-9431-2F6DE8ACB2C7}" destId="{7CBF96A0-3616-49C8-840A-8BA800EFDED3}" srcOrd="0" destOrd="0" presId="urn:microsoft.com/office/officeart/2005/8/layout/list1"/>
    <dgm:cxn modelId="{C45F8B9E-93C4-4065-BB6B-5A84B3DDFED8}" type="presOf" srcId="{A14BF320-7656-4245-825D-C4F30FAE12AD}" destId="{569709CA-F534-4AE4-BE51-38D858413646}" srcOrd="1" destOrd="0" presId="urn:microsoft.com/office/officeart/2005/8/layout/list1"/>
    <dgm:cxn modelId="{545AC4C0-8A7C-4704-99CD-0D9C2C3649C8}" srcId="{A0DE70FC-9E59-4D79-A9D1-9A24A4FAD9CB}" destId="{964B7FB3-1448-4DAC-9431-2F6DE8ACB2C7}" srcOrd="2" destOrd="0" parTransId="{EA15B1B4-89BE-4110-9492-DC842D47F02B}" sibTransId="{F43504E3-3434-425D-80EC-5DC9E580C685}"/>
    <dgm:cxn modelId="{B05E43C3-8727-44A4-ABBD-E93741F1A6C0}" type="presOf" srcId="{964B7FB3-1448-4DAC-9431-2F6DE8ACB2C7}" destId="{35D788B0-74FD-48BC-A734-04D78168B1C2}" srcOrd="1" destOrd="0" presId="urn:microsoft.com/office/officeart/2005/8/layout/list1"/>
    <dgm:cxn modelId="{DBB3EDF3-D812-4223-A090-F8A816769DAC}" srcId="{A0DE70FC-9E59-4D79-A9D1-9A24A4FAD9CB}" destId="{08AF9234-9C38-4779-8CCE-4057BC8B59BD}" srcOrd="1" destOrd="0" parTransId="{FE13073E-B91B-432E-B7C4-22C068AEDF7F}" sibTransId="{8A18BEB9-232C-4171-8033-1D247DF7A302}"/>
    <dgm:cxn modelId="{C00107FA-D545-4A3D-A41A-8DBD45BB87A9}" type="presOf" srcId="{A0DE70FC-9E59-4D79-A9D1-9A24A4FAD9CB}" destId="{A045603F-9937-4496-86AA-4132E1DB8125}" srcOrd="0" destOrd="0" presId="urn:microsoft.com/office/officeart/2005/8/layout/list1"/>
    <dgm:cxn modelId="{1E566CFA-FFA2-4B82-AD29-0AD9B53BEB00}" type="presOf" srcId="{08AF9234-9C38-4779-8CCE-4057BC8B59BD}" destId="{CF16C322-E4CB-4DFD-9651-1A8E5F8D45A0}" srcOrd="1" destOrd="0" presId="urn:microsoft.com/office/officeart/2005/8/layout/list1"/>
    <dgm:cxn modelId="{CC5DB91D-67CB-446E-AC35-207777F4599F}" type="presParOf" srcId="{A045603F-9937-4496-86AA-4132E1DB8125}" destId="{01D8C6F5-7E5C-454C-A1EC-08C22C7201B4}" srcOrd="0" destOrd="0" presId="urn:microsoft.com/office/officeart/2005/8/layout/list1"/>
    <dgm:cxn modelId="{487C7D05-E33C-4E96-BD26-65F3E585AF0B}" type="presParOf" srcId="{01D8C6F5-7E5C-454C-A1EC-08C22C7201B4}" destId="{767C2801-57F2-40F2-9369-0962B93E6868}" srcOrd="0" destOrd="0" presId="urn:microsoft.com/office/officeart/2005/8/layout/list1"/>
    <dgm:cxn modelId="{06BE0AF7-63BF-4279-BA1D-8B089EBE1FEC}" type="presParOf" srcId="{01D8C6F5-7E5C-454C-A1EC-08C22C7201B4}" destId="{569709CA-F534-4AE4-BE51-38D858413646}" srcOrd="1" destOrd="0" presId="urn:microsoft.com/office/officeart/2005/8/layout/list1"/>
    <dgm:cxn modelId="{E957F182-A645-4EE9-8BCB-342BBB63ACEC}" type="presParOf" srcId="{A045603F-9937-4496-86AA-4132E1DB8125}" destId="{5914E449-364A-4FCA-9B4C-8525D52B62EA}" srcOrd="1" destOrd="0" presId="urn:microsoft.com/office/officeart/2005/8/layout/list1"/>
    <dgm:cxn modelId="{F6674176-A55C-463D-8345-B105E81D6FF0}" type="presParOf" srcId="{A045603F-9937-4496-86AA-4132E1DB8125}" destId="{18696C86-A141-495C-9ECC-2A2A28FAE982}" srcOrd="2" destOrd="0" presId="urn:microsoft.com/office/officeart/2005/8/layout/list1"/>
    <dgm:cxn modelId="{F1BC12C1-24B2-4ED0-AA2B-375D1800DADA}" type="presParOf" srcId="{A045603F-9937-4496-86AA-4132E1DB8125}" destId="{C2FD099C-4826-4700-A78B-DA2D6603E180}" srcOrd="3" destOrd="0" presId="urn:microsoft.com/office/officeart/2005/8/layout/list1"/>
    <dgm:cxn modelId="{32D2611A-4DDC-458E-97B7-51D21EFCE764}" type="presParOf" srcId="{A045603F-9937-4496-86AA-4132E1DB8125}" destId="{3812F816-FB4D-440F-AA6C-9A3B3219E2F3}" srcOrd="4" destOrd="0" presId="urn:microsoft.com/office/officeart/2005/8/layout/list1"/>
    <dgm:cxn modelId="{EB5AD726-F400-4A4D-A020-F9FC9F220B14}" type="presParOf" srcId="{3812F816-FB4D-440F-AA6C-9A3B3219E2F3}" destId="{052C67DA-7C49-41ED-ACE9-31EA31DA330D}" srcOrd="0" destOrd="0" presId="urn:microsoft.com/office/officeart/2005/8/layout/list1"/>
    <dgm:cxn modelId="{AC561B36-6273-4399-86CA-8AB7D5DB6CE4}" type="presParOf" srcId="{3812F816-FB4D-440F-AA6C-9A3B3219E2F3}" destId="{CF16C322-E4CB-4DFD-9651-1A8E5F8D45A0}" srcOrd="1" destOrd="0" presId="urn:microsoft.com/office/officeart/2005/8/layout/list1"/>
    <dgm:cxn modelId="{027661CD-93D8-4FD8-9A24-E7A60713F9CB}" type="presParOf" srcId="{A045603F-9937-4496-86AA-4132E1DB8125}" destId="{482319F0-6A76-4D34-B5D9-64BD57BBE732}" srcOrd="5" destOrd="0" presId="urn:microsoft.com/office/officeart/2005/8/layout/list1"/>
    <dgm:cxn modelId="{6728AF7A-89E2-4120-A553-1C2121DA2341}" type="presParOf" srcId="{A045603F-9937-4496-86AA-4132E1DB8125}" destId="{3990CE3F-92A7-486D-BBD1-8BAD383F3CC4}" srcOrd="6" destOrd="0" presId="urn:microsoft.com/office/officeart/2005/8/layout/list1"/>
    <dgm:cxn modelId="{A3442C23-AF59-4B82-8E58-E495B97C94E2}" type="presParOf" srcId="{A045603F-9937-4496-86AA-4132E1DB8125}" destId="{CB78C8C9-CDA3-49B5-AF4F-C49D3434552F}" srcOrd="7" destOrd="0" presId="urn:microsoft.com/office/officeart/2005/8/layout/list1"/>
    <dgm:cxn modelId="{613E4494-C1BA-42B2-A1A1-C05BF6182E56}" type="presParOf" srcId="{A045603F-9937-4496-86AA-4132E1DB8125}" destId="{92775DF2-A90B-4561-8890-BB0CFEFF528E}" srcOrd="8" destOrd="0" presId="urn:microsoft.com/office/officeart/2005/8/layout/list1"/>
    <dgm:cxn modelId="{9B0A0BE0-FE8B-4AAF-AAE1-0C78FD7D5D92}" type="presParOf" srcId="{92775DF2-A90B-4561-8890-BB0CFEFF528E}" destId="{7CBF96A0-3616-49C8-840A-8BA800EFDED3}" srcOrd="0" destOrd="0" presId="urn:microsoft.com/office/officeart/2005/8/layout/list1"/>
    <dgm:cxn modelId="{C6DC297D-2AA3-4D92-81EC-0E4777746EA5}" type="presParOf" srcId="{92775DF2-A90B-4561-8890-BB0CFEFF528E}" destId="{35D788B0-74FD-48BC-A734-04D78168B1C2}" srcOrd="1" destOrd="0" presId="urn:microsoft.com/office/officeart/2005/8/layout/list1"/>
    <dgm:cxn modelId="{16424FA4-F669-4DD4-AD21-156FE2F8B15C}" type="presParOf" srcId="{A045603F-9937-4496-86AA-4132E1DB8125}" destId="{ED744F37-8B76-4BEF-9CF6-3524376F67E1}" srcOrd="9" destOrd="0" presId="urn:microsoft.com/office/officeart/2005/8/layout/list1"/>
    <dgm:cxn modelId="{A1FAFAC8-9112-498E-92E2-FA0107B796B3}" type="presParOf" srcId="{A045603F-9937-4496-86AA-4132E1DB8125}" destId="{BF673C26-B415-4E56-A494-71FE589C9D4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75DC13E-D8CA-45B5-A60A-DB89BB79C84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888EB45-DD17-4567-9A56-801C082B636B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rPr>
            <a:t>Zmniejszenia zadłużenia</a:t>
          </a:r>
        </a:p>
      </dgm:t>
    </dgm:pt>
    <dgm:pt modelId="{E1F17C42-5840-4A0A-B71F-51B395DAEB8E}" type="parTrans" cxnId="{F37D637D-AC2B-4225-AB0B-BA7D5B8D2202}">
      <dgm:prSet/>
      <dgm:spPr/>
      <dgm:t>
        <a:bodyPr/>
        <a:lstStyle/>
        <a:p>
          <a:endParaRPr lang="pl-PL"/>
        </a:p>
      </dgm:t>
    </dgm:pt>
    <dgm:pt modelId="{86EF1669-9A67-4D71-9F77-57FE12FCD641}" type="sibTrans" cxnId="{F37D637D-AC2B-4225-AB0B-BA7D5B8D2202}">
      <dgm:prSet/>
      <dgm:spPr/>
      <dgm:t>
        <a:bodyPr/>
        <a:lstStyle/>
        <a:p>
          <a:endParaRPr lang="pl-PL"/>
        </a:p>
      </dgm:t>
    </dgm:pt>
    <dgm:pt modelId="{2FE77F90-DE50-44E9-8549-7E5F7D005C78}">
      <dgm:prSet phldrT="[Tekst]" custT="1"/>
      <dgm:spPr/>
      <dgm:t>
        <a:bodyPr/>
        <a:lstStyle/>
        <a:p>
          <a:r>
            <a:rPr lang="pl-PL" altLang="pl-PL" sz="2000" dirty="0">
              <a:latin typeface="Aptos Display" panose="020B0004020202020204" pitchFamily="34" charset="0"/>
              <a:cs typeface="Times New Roman" panose="02020603050405020304" pitchFamily="18" charset="0"/>
            </a:rPr>
            <a:t>Wykup obligacji </a:t>
          </a:r>
          <a:br>
            <a:rPr lang="pl-PL" altLang="pl-PL" sz="2000" dirty="0">
              <a:latin typeface="Aptos Display" panose="020B0004020202020204" pitchFamily="34" charset="0"/>
              <a:cs typeface="Times New Roman" panose="02020603050405020304" pitchFamily="18" charset="0"/>
            </a:rPr>
          </a:br>
          <a:r>
            <a:rPr lang="pl-PL" altLang="pl-PL" sz="2000" dirty="0">
              <a:latin typeface="Aptos Display" panose="020B0004020202020204" pitchFamily="34" charset="0"/>
              <a:cs typeface="Times New Roman" panose="02020603050405020304" pitchFamily="18" charset="0"/>
            </a:rPr>
            <a:t>2 300 000,00 zł</a:t>
          </a:r>
          <a:endParaRPr lang="pl-PL" sz="2000" dirty="0"/>
        </a:p>
      </dgm:t>
    </dgm:pt>
    <dgm:pt modelId="{6B11AE04-8079-4381-9DC2-DB8799EC5C3E}" type="parTrans" cxnId="{8FCCACFF-6F32-405C-91E3-F87AC430CCB9}">
      <dgm:prSet/>
      <dgm:spPr/>
      <dgm:t>
        <a:bodyPr/>
        <a:lstStyle/>
        <a:p>
          <a:endParaRPr lang="pl-PL"/>
        </a:p>
      </dgm:t>
    </dgm:pt>
    <dgm:pt modelId="{5D41B1CA-70A1-45F1-907D-E72D51565605}" type="sibTrans" cxnId="{8FCCACFF-6F32-405C-91E3-F87AC430CCB9}">
      <dgm:prSet/>
      <dgm:spPr/>
      <dgm:t>
        <a:bodyPr/>
        <a:lstStyle/>
        <a:p>
          <a:endParaRPr lang="pl-PL"/>
        </a:p>
      </dgm:t>
    </dgm:pt>
    <dgm:pt modelId="{F74C9D43-0E27-493F-BC0A-677C44659337}">
      <dgm:prSet phldrT="[Tekst]" custT="1"/>
      <dgm:spPr/>
      <dgm:t>
        <a:bodyPr/>
        <a:lstStyle/>
        <a:p>
          <a:r>
            <a:rPr lang="pl-PL" altLang="pl-PL" sz="2000" dirty="0">
              <a:latin typeface="Aptos Display" panose="020B0004020202020204" pitchFamily="34" charset="0"/>
              <a:cs typeface="Times New Roman" panose="02020603050405020304" pitchFamily="18" charset="0"/>
            </a:rPr>
            <a:t>Spłaty rat pożyczek </a:t>
          </a:r>
          <a:br>
            <a:rPr lang="pl-PL" altLang="pl-PL" sz="2000" dirty="0">
              <a:latin typeface="Aptos Display" panose="020B0004020202020204" pitchFamily="34" charset="0"/>
              <a:cs typeface="Times New Roman" panose="02020603050405020304" pitchFamily="18" charset="0"/>
            </a:rPr>
          </a:br>
          <a:r>
            <a:rPr lang="pl-PL" altLang="pl-PL" sz="2000" dirty="0">
              <a:latin typeface="Aptos Display" panose="020B0004020202020204" pitchFamily="34" charset="0"/>
              <a:cs typeface="Times New Roman" panose="02020603050405020304" pitchFamily="18" charset="0"/>
            </a:rPr>
            <a:t>71 400,00 zł</a:t>
          </a:r>
          <a:endParaRPr lang="pl-PL" sz="2000" dirty="0"/>
        </a:p>
      </dgm:t>
    </dgm:pt>
    <dgm:pt modelId="{A36BEF5E-982B-4A3F-8319-E311B528E937}" type="parTrans" cxnId="{8B7987A0-C13D-46C8-8853-D67C1D939ED3}">
      <dgm:prSet/>
      <dgm:spPr/>
      <dgm:t>
        <a:bodyPr/>
        <a:lstStyle/>
        <a:p>
          <a:endParaRPr lang="pl-PL"/>
        </a:p>
      </dgm:t>
    </dgm:pt>
    <dgm:pt modelId="{D3F719B4-186B-42D9-AED9-1FBD21473D31}" type="sibTrans" cxnId="{8B7987A0-C13D-46C8-8853-D67C1D939ED3}">
      <dgm:prSet/>
      <dgm:spPr/>
      <dgm:t>
        <a:bodyPr/>
        <a:lstStyle/>
        <a:p>
          <a:endParaRPr lang="pl-PL"/>
        </a:p>
      </dgm:t>
    </dgm:pt>
    <dgm:pt modelId="{4EE8A621-B572-4EDC-BCBC-BC730B1D4426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rPr>
            <a:t>Spłacone odsetki</a:t>
          </a:r>
        </a:p>
      </dgm:t>
    </dgm:pt>
    <dgm:pt modelId="{7CD98DA8-04BB-48A6-8912-292089CFD461}" type="parTrans" cxnId="{5293C1B3-55CB-4745-A9A1-1F775474CCDA}">
      <dgm:prSet/>
      <dgm:spPr/>
      <dgm:t>
        <a:bodyPr/>
        <a:lstStyle/>
        <a:p>
          <a:endParaRPr lang="pl-PL"/>
        </a:p>
      </dgm:t>
    </dgm:pt>
    <dgm:pt modelId="{D1EC92B0-AF50-4268-A479-8A261F70FC75}" type="sibTrans" cxnId="{5293C1B3-55CB-4745-A9A1-1F775474CCDA}">
      <dgm:prSet/>
      <dgm:spPr/>
      <dgm:t>
        <a:bodyPr/>
        <a:lstStyle/>
        <a:p>
          <a:endParaRPr lang="pl-PL"/>
        </a:p>
      </dgm:t>
    </dgm:pt>
    <dgm:pt modelId="{1FFC3534-B3E0-402A-BB95-8CF9C51AF463}">
      <dgm:prSet phldrT="[Tekst]" custT="1"/>
      <dgm:spPr/>
      <dgm:t>
        <a:bodyPr/>
        <a:lstStyle/>
        <a:p>
          <a:r>
            <a:rPr lang="pl-PL" altLang="pl-PL" sz="2000" dirty="0">
              <a:latin typeface="Aptos Display" panose="020B0004020202020204" pitchFamily="34" charset="0"/>
              <a:cs typeface="Times New Roman" panose="02020603050405020304" pitchFamily="18" charset="0"/>
            </a:rPr>
            <a:t>1 265 266,89 zł</a:t>
          </a:r>
          <a:endParaRPr lang="pl-PL" sz="2000" dirty="0"/>
        </a:p>
      </dgm:t>
    </dgm:pt>
    <dgm:pt modelId="{403D8606-12D2-48C4-B60E-40CF9809A8A5}" type="parTrans" cxnId="{289E47C9-56C8-4806-9215-C064A1F3AF23}">
      <dgm:prSet/>
      <dgm:spPr/>
      <dgm:t>
        <a:bodyPr/>
        <a:lstStyle/>
        <a:p>
          <a:endParaRPr lang="pl-PL"/>
        </a:p>
      </dgm:t>
    </dgm:pt>
    <dgm:pt modelId="{3419EAF9-5679-4AF9-AD72-2559B22A007D}" type="sibTrans" cxnId="{289E47C9-56C8-4806-9215-C064A1F3AF23}">
      <dgm:prSet/>
      <dgm:spPr/>
      <dgm:t>
        <a:bodyPr/>
        <a:lstStyle/>
        <a:p>
          <a:endParaRPr lang="pl-PL"/>
        </a:p>
      </dgm:t>
    </dgm:pt>
    <dgm:pt modelId="{A3DB22EB-BD98-483F-9ED1-780076658DFB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rPr>
            <a:t>Wydatki na obsługę długu</a:t>
          </a:r>
        </a:p>
      </dgm:t>
    </dgm:pt>
    <dgm:pt modelId="{67D3E9BF-C00F-49F6-AB60-F0A74534C8E7}" type="parTrans" cxnId="{D814849C-287B-4798-BA9D-1618FE9088A0}">
      <dgm:prSet/>
      <dgm:spPr/>
      <dgm:t>
        <a:bodyPr/>
        <a:lstStyle/>
        <a:p>
          <a:endParaRPr lang="pl-PL"/>
        </a:p>
      </dgm:t>
    </dgm:pt>
    <dgm:pt modelId="{DFC6961A-C1EB-4387-B8B0-3E45A100A530}" type="sibTrans" cxnId="{D814849C-287B-4798-BA9D-1618FE9088A0}">
      <dgm:prSet/>
      <dgm:spPr/>
      <dgm:t>
        <a:bodyPr/>
        <a:lstStyle/>
        <a:p>
          <a:endParaRPr lang="pl-PL"/>
        </a:p>
      </dgm:t>
    </dgm:pt>
    <dgm:pt modelId="{E23FCF10-C7C8-4D48-8321-2D755040F7A3}">
      <dgm:prSet phldrT="[Tekst]" custT="1"/>
      <dgm:spPr/>
      <dgm:t>
        <a:bodyPr/>
        <a:lstStyle/>
        <a:p>
          <a:r>
            <a:rPr lang="pl-PL" altLang="pl-PL" sz="2000" dirty="0">
              <a:latin typeface="Aptos Display" panose="020B0004020202020204" pitchFamily="34" charset="0"/>
              <a:cs typeface="Times New Roman" panose="02020603050405020304" pitchFamily="18" charset="0"/>
            </a:rPr>
            <a:t>10 633,49 zł</a:t>
          </a:r>
          <a:endParaRPr lang="pl-PL" sz="2000" dirty="0"/>
        </a:p>
      </dgm:t>
    </dgm:pt>
    <dgm:pt modelId="{2DB59453-C49B-421E-B7D6-4F57E55695A7}" type="parTrans" cxnId="{46985994-B9AD-4D37-9154-8089C59EC82A}">
      <dgm:prSet/>
      <dgm:spPr/>
      <dgm:t>
        <a:bodyPr/>
        <a:lstStyle/>
        <a:p>
          <a:endParaRPr lang="pl-PL"/>
        </a:p>
      </dgm:t>
    </dgm:pt>
    <dgm:pt modelId="{016F15DC-5076-4172-9FFF-95A670CDC5E9}" type="sibTrans" cxnId="{46985994-B9AD-4D37-9154-8089C59EC82A}">
      <dgm:prSet/>
      <dgm:spPr/>
      <dgm:t>
        <a:bodyPr/>
        <a:lstStyle/>
        <a:p>
          <a:endParaRPr lang="pl-PL"/>
        </a:p>
      </dgm:t>
    </dgm:pt>
    <dgm:pt modelId="{621DC3F3-E24B-44A6-8887-232B946E91FB}" type="pres">
      <dgm:prSet presAssocID="{975DC13E-D8CA-45B5-A60A-DB89BB79C84F}" presName="Name0" presStyleCnt="0">
        <dgm:presLayoutVars>
          <dgm:dir/>
          <dgm:animLvl val="lvl"/>
          <dgm:resizeHandles val="exact"/>
        </dgm:presLayoutVars>
      </dgm:prSet>
      <dgm:spPr/>
    </dgm:pt>
    <dgm:pt modelId="{1C132C1F-B977-46CB-B781-F82B5892DBC8}" type="pres">
      <dgm:prSet presAssocID="{F888EB45-DD17-4567-9A56-801C082B636B}" presName="composite" presStyleCnt="0"/>
      <dgm:spPr/>
    </dgm:pt>
    <dgm:pt modelId="{5D4A74B3-915B-4280-B372-183DBEF6739C}" type="pres">
      <dgm:prSet presAssocID="{F888EB45-DD17-4567-9A56-801C082B636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1453158-5ACD-41C1-A844-2C098D38132B}" type="pres">
      <dgm:prSet presAssocID="{F888EB45-DD17-4567-9A56-801C082B636B}" presName="desTx" presStyleLbl="alignAccFollowNode1" presStyleIdx="0" presStyleCnt="3">
        <dgm:presLayoutVars>
          <dgm:bulletEnabled val="1"/>
        </dgm:presLayoutVars>
      </dgm:prSet>
      <dgm:spPr/>
    </dgm:pt>
    <dgm:pt modelId="{7DD6627F-7614-4CC6-9685-6ED9E9289447}" type="pres">
      <dgm:prSet presAssocID="{86EF1669-9A67-4D71-9F77-57FE12FCD641}" presName="space" presStyleCnt="0"/>
      <dgm:spPr/>
    </dgm:pt>
    <dgm:pt modelId="{877EAA92-E89A-4F23-BF8E-7B3A98BAB28B}" type="pres">
      <dgm:prSet presAssocID="{4EE8A621-B572-4EDC-BCBC-BC730B1D4426}" presName="composite" presStyleCnt="0"/>
      <dgm:spPr/>
    </dgm:pt>
    <dgm:pt modelId="{D3336DF7-D32A-48C9-BB76-0B7BF1D5CAD8}" type="pres">
      <dgm:prSet presAssocID="{4EE8A621-B572-4EDC-BCBC-BC730B1D442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EC911BB-8AAE-4073-962F-69162BB18F85}" type="pres">
      <dgm:prSet presAssocID="{4EE8A621-B572-4EDC-BCBC-BC730B1D4426}" presName="desTx" presStyleLbl="alignAccFollowNode1" presStyleIdx="1" presStyleCnt="3">
        <dgm:presLayoutVars>
          <dgm:bulletEnabled val="1"/>
        </dgm:presLayoutVars>
      </dgm:prSet>
      <dgm:spPr/>
    </dgm:pt>
    <dgm:pt modelId="{AABE203E-3326-4909-BDF5-4A8882582AF7}" type="pres">
      <dgm:prSet presAssocID="{D1EC92B0-AF50-4268-A479-8A261F70FC75}" presName="space" presStyleCnt="0"/>
      <dgm:spPr/>
    </dgm:pt>
    <dgm:pt modelId="{22C0F77D-C362-486E-8599-49EAE7BE6446}" type="pres">
      <dgm:prSet presAssocID="{A3DB22EB-BD98-483F-9ED1-780076658DFB}" presName="composite" presStyleCnt="0"/>
      <dgm:spPr/>
    </dgm:pt>
    <dgm:pt modelId="{6483225A-0B47-414B-B5D7-ECA9E8352F0C}" type="pres">
      <dgm:prSet presAssocID="{A3DB22EB-BD98-483F-9ED1-780076658DF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2477589-FC8D-4917-BC60-5306932A1ACD}" type="pres">
      <dgm:prSet presAssocID="{A3DB22EB-BD98-483F-9ED1-780076658DF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4444003-ED57-4F74-9A2F-A224471AEB03}" type="presOf" srcId="{975DC13E-D8CA-45B5-A60A-DB89BB79C84F}" destId="{621DC3F3-E24B-44A6-8887-232B946E91FB}" srcOrd="0" destOrd="0" presId="urn:microsoft.com/office/officeart/2005/8/layout/hList1"/>
    <dgm:cxn modelId="{47AD1739-EB32-4B8D-BD46-7C8E73ACFAA0}" type="presOf" srcId="{4EE8A621-B572-4EDC-BCBC-BC730B1D4426}" destId="{D3336DF7-D32A-48C9-BB76-0B7BF1D5CAD8}" srcOrd="0" destOrd="0" presId="urn:microsoft.com/office/officeart/2005/8/layout/hList1"/>
    <dgm:cxn modelId="{D378DA3C-7710-4176-B6FB-7047A534723D}" type="presOf" srcId="{1FFC3534-B3E0-402A-BB95-8CF9C51AF463}" destId="{3EC911BB-8AAE-4073-962F-69162BB18F85}" srcOrd="0" destOrd="0" presId="urn:microsoft.com/office/officeart/2005/8/layout/hList1"/>
    <dgm:cxn modelId="{78B6453E-AA34-4E07-A96B-446771D30224}" type="presOf" srcId="{A3DB22EB-BD98-483F-9ED1-780076658DFB}" destId="{6483225A-0B47-414B-B5D7-ECA9E8352F0C}" srcOrd="0" destOrd="0" presId="urn:microsoft.com/office/officeart/2005/8/layout/hList1"/>
    <dgm:cxn modelId="{3F065057-9EFB-4DA0-B354-8E72C8C2C56D}" type="presOf" srcId="{E23FCF10-C7C8-4D48-8321-2D755040F7A3}" destId="{12477589-FC8D-4917-BC60-5306932A1ACD}" srcOrd="0" destOrd="0" presId="urn:microsoft.com/office/officeart/2005/8/layout/hList1"/>
    <dgm:cxn modelId="{F37D637D-AC2B-4225-AB0B-BA7D5B8D2202}" srcId="{975DC13E-D8CA-45B5-A60A-DB89BB79C84F}" destId="{F888EB45-DD17-4567-9A56-801C082B636B}" srcOrd="0" destOrd="0" parTransId="{E1F17C42-5840-4A0A-B71F-51B395DAEB8E}" sibTransId="{86EF1669-9A67-4D71-9F77-57FE12FCD641}"/>
    <dgm:cxn modelId="{46985994-B9AD-4D37-9154-8089C59EC82A}" srcId="{A3DB22EB-BD98-483F-9ED1-780076658DFB}" destId="{E23FCF10-C7C8-4D48-8321-2D755040F7A3}" srcOrd="0" destOrd="0" parTransId="{2DB59453-C49B-421E-B7D6-4F57E55695A7}" sibTransId="{016F15DC-5076-4172-9FFF-95A670CDC5E9}"/>
    <dgm:cxn modelId="{D814849C-287B-4798-BA9D-1618FE9088A0}" srcId="{975DC13E-D8CA-45B5-A60A-DB89BB79C84F}" destId="{A3DB22EB-BD98-483F-9ED1-780076658DFB}" srcOrd="2" destOrd="0" parTransId="{67D3E9BF-C00F-49F6-AB60-F0A74534C8E7}" sibTransId="{DFC6961A-C1EB-4387-B8B0-3E45A100A530}"/>
    <dgm:cxn modelId="{8B7987A0-C13D-46C8-8853-D67C1D939ED3}" srcId="{F888EB45-DD17-4567-9A56-801C082B636B}" destId="{F74C9D43-0E27-493F-BC0A-677C44659337}" srcOrd="1" destOrd="0" parTransId="{A36BEF5E-982B-4A3F-8319-E311B528E937}" sibTransId="{D3F719B4-186B-42D9-AED9-1FBD21473D31}"/>
    <dgm:cxn modelId="{5293C1B3-55CB-4745-A9A1-1F775474CCDA}" srcId="{975DC13E-D8CA-45B5-A60A-DB89BB79C84F}" destId="{4EE8A621-B572-4EDC-BCBC-BC730B1D4426}" srcOrd="1" destOrd="0" parTransId="{7CD98DA8-04BB-48A6-8912-292089CFD461}" sibTransId="{D1EC92B0-AF50-4268-A479-8A261F70FC75}"/>
    <dgm:cxn modelId="{289E47C9-56C8-4806-9215-C064A1F3AF23}" srcId="{4EE8A621-B572-4EDC-BCBC-BC730B1D4426}" destId="{1FFC3534-B3E0-402A-BB95-8CF9C51AF463}" srcOrd="0" destOrd="0" parTransId="{403D8606-12D2-48C4-B60E-40CF9809A8A5}" sibTransId="{3419EAF9-5679-4AF9-AD72-2559B22A007D}"/>
    <dgm:cxn modelId="{3DA116DA-3A15-4470-B244-E7162BDA756E}" type="presOf" srcId="{2FE77F90-DE50-44E9-8549-7E5F7D005C78}" destId="{F1453158-5ACD-41C1-A844-2C098D38132B}" srcOrd="0" destOrd="0" presId="urn:microsoft.com/office/officeart/2005/8/layout/hList1"/>
    <dgm:cxn modelId="{0CEEB8E3-2242-432A-8842-C32B13BA06FC}" type="presOf" srcId="{F888EB45-DD17-4567-9A56-801C082B636B}" destId="{5D4A74B3-915B-4280-B372-183DBEF6739C}" srcOrd="0" destOrd="0" presId="urn:microsoft.com/office/officeart/2005/8/layout/hList1"/>
    <dgm:cxn modelId="{128BADEC-763D-4A2A-9A4B-1A4FC0E5A8DA}" type="presOf" srcId="{F74C9D43-0E27-493F-BC0A-677C44659337}" destId="{F1453158-5ACD-41C1-A844-2C098D38132B}" srcOrd="0" destOrd="1" presId="urn:microsoft.com/office/officeart/2005/8/layout/hList1"/>
    <dgm:cxn modelId="{8FCCACFF-6F32-405C-91E3-F87AC430CCB9}" srcId="{F888EB45-DD17-4567-9A56-801C082B636B}" destId="{2FE77F90-DE50-44E9-8549-7E5F7D005C78}" srcOrd="0" destOrd="0" parTransId="{6B11AE04-8079-4381-9DC2-DB8799EC5C3E}" sibTransId="{5D41B1CA-70A1-45F1-907D-E72D51565605}"/>
    <dgm:cxn modelId="{B3050856-FACB-476A-BE46-660BEFCDF2BC}" type="presParOf" srcId="{621DC3F3-E24B-44A6-8887-232B946E91FB}" destId="{1C132C1F-B977-46CB-B781-F82B5892DBC8}" srcOrd="0" destOrd="0" presId="urn:microsoft.com/office/officeart/2005/8/layout/hList1"/>
    <dgm:cxn modelId="{E6461A86-351A-45E7-B850-9F4C064E200E}" type="presParOf" srcId="{1C132C1F-B977-46CB-B781-F82B5892DBC8}" destId="{5D4A74B3-915B-4280-B372-183DBEF6739C}" srcOrd="0" destOrd="0" presId="urn:microsoft.com/office/officeart/2005/8/layout/hList1"/>
    <dgm:cxn modelId="{DB451273-D7D8-43A6-BCD5-C1D6AB38B70A}" type="presParOf" srcId="{1C132C1F-B977-46CB-B781-F82B5892DBC8}" destId="{F1453158-5ACD-41C1-A844-2C098D38132B}" srcOrd="1" destOrd="0" presId="urn:microsoft.com/office/officeart/2005/8/layout/hList1"/>
    <dgm:cxn modelId="{29FE367B-C456-4AEC-8E79-98382A34BEAE}" type="presParOf" srcId="{621DC3F3-E24B-44A6-8887-232B946E91FB}" destId="{7DD6627F-7614-4CC6-9685-6ED9E9289447}" srcOrd="1" destOrd="0" presId="urn:microsoft.com/office/officeart/2005/8/layout/hList1"/>
    <dgm:cxn modelId="{D1A5508F-C24B-4981-89BF-7D2DF44F42F5}" type="presParOf" srcId="{621DC3F3-E24B-44A6-8887-232B946E91FB}" destId="{877EAA92-E89A-4F23-BF8E-7B3A98BAB28B}" srcOrd="2" destOrd="0" presId="urn:microsoft.com/office/officeart/2005/8/layout/hList1"/>
    <dgm:cxn modelId="{D3F81684-E335-49D5-B618-B813F91776C2}" type="presParOf" srcId="{877EAA92-E89A-4F23-BF8E-7B3A98BAB28B}" destId="{D3336DF7-D32A-48C9-BB76-0B7BF1D5CAD8}" srcOrd="0" destOrd="0" presId="urn:microsoft.com/office/officeart/2005/8/layout/hList1"/>
    <dgm:cxn modelId="{E1B6D007-E9E9-4ED2-AE63-D50E66D1E2FA}" type="presParOf" srcId="{877EAA92-E89A-4F23-BF8E-7B3A98BAB28B}" destId="{3EC911BB-8AAE-4073-962F-69162BB18F85}" srcOrd="1" destOrd="0" presId="urn:microsoft.com/office/officeart/2005/8/layout/hList1"/>
    <dgm:cxn modelId="{562E6C32-EA2F-46F2-AE1F-E5A443E4BD9D}" type="presParOf" srcId="{621DC3F3-E24B-44A6-8887-232B946E91FB}" destId="{AABE203E-3326-4909-BDF5-4A8882582AF7}" srcOrd="3" destOrd="0" presId="urn:microsoft.com/office/officeart/2005/8/layout/hList1"/>
    <dgm:cxn modelId="{95CF9DB8-6C5E-4C64-9806-50383D34074B}" type="presParOf" srcId="{621DC3F3-E24B-44A6-8887-232B946E91FB}" destId="{22C0F77D-C362-486E-8599-49EAE7BE6446}" srcOrd="4" destOrd="0" presId="urn:microsoft.com/office/officeart/2005/8/layout/hList1"/>
    <dgm:cxn modelId="{DB5F73D3-3B22-4B07-9BBA-8501B846B7DA}" type="presParOf" srcId="{22C0F77D-C362-486E-8599-49EAE7BE6446}" destId="{6483225A-0B47-414B-B5D7-ECA9E8352F0C}" srcOrd="0" destOrd="0" presId="urn:microsoft.com/office/officeart/2005/8/layout/hList1"/>
    <dgm:cxn modelId="{027DFADB-77BE-4FD0-A3CB-BAE8B6B290D5}" type="presParOf" srcId="{22C0F77D-C362-486E-8599-49EAE7BE6446}" destId="{12477589-FC8D-4917-BC60-5306932A1AC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0DE70FC-9E59-4D79-A9D1-9A24A4FAD9CB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14BF320-7656-4245-825D-C4F30FAE12AD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b="0" dirty="0"/>
            <a:t>1. Budżet – kluczowe dane</a:t>
          </a:r>
        </a:p>
      </dgm:t>
    </dgm:pt>
    <dgm:pt modelId="{2A491D24-3465-4A89-9D5E-D7FF129FE803}" type="parTrans" cxnId="{EB467D19-07FE-41DD-B47C-7E1E74232AA1}">
      <dgm:prSet/>
      <dgm:spPr/>
      <dgm:t>
        <a:bodyPr/>
        <a:lstStyle/>
        <a:p>
          <a:endParaRPr lang="pl-PL"/>
        </a:p>
      </dgm:t>
    </dgm:pt>
    <dgm:pt modelId="{FEF40DE5-2620-4643-96F1-22AAB919CF55}" type="sibTrans" cxnId="{EB467D19-07FE-41DD-B47C-7E1E74232AA1}">
      <dgm:prSet/>
      <dgm:spPr/>
      <dgm:t>
        <a:bodyPr/>
        <a:lstStyle/>
        <a:p>
          <a:endParaRPr lang="pl-PL"/>
        </a:p>
      </dgm:t>
    </dgm:pt>
    <dgm:pt modelId="{08AF9234-9C38-4779-8CCE-4057BC8B59BD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b="0" dirty="0"/>
            <a:t>2. Dochody</a:t>
          </a:r>
        </a:p>
      </dgm:t>
    </dgm:pt>
    <dgm:pt modelId="{FE13073E-B91B-432E-B7C4-22C068AEDF7F}" type="parTrans" cxnId="{DBB3EDF3-D812-4223-A090-F8A816769DAC}">
      <dgm:prSet/>
      <dgm:spPr/>
      <dgm:t>
        <a:bodyPr/>
        <a:lstStyle/>
        <a:p>
          <a:endParaRPr lang="pl-PL"/>
        </a:p>
      </dgm:t>
    </dgm:pt>
    <dgm:pt modelId="{8A18BEB9-232C-4171-8033-1D247DF7A302}" type="sibTrans" cxnId="{DBB3EDF3-D812-4223-A090-F8A816769DAC}">
      <dgm:prSet/>
      <dgm:spPr/>
      <dgm:t>
        <a:bodyPr/>
        <a:lstStyle/>
        <a:p>
          <a:endParaRPr lang="pl-PL"/>
        </a:p>
      </dgm:t>
    </dgm:pt>
    <dgm:pt modelId="{964B7FB3-1448-4DAC-9431-2F6DE8ACB2C7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b="0" dirty="0"/>
            <a:t>3. Wydatki</a:t>
          </a:r>
        </a:p>
      </dgm:t>
    </dgm:pt>
    <dgm:pt modelId="{EA15B1B4-89BE-4110-9492-DC842D47F02B}" type="parTrans" cxnId="{545AC4C0-8A7C-4704-99CD-0D9C2C3649C8}">
      <dgm:prSet/>
      <dgm:spPr/>
      <dgm:t>
        <a:bodyPr/>
        <a:lstStyle/>
        <a:p>
          <a:endParaRPr lang="pl-PL"/>
        </a:p>
      </dgm:t>
    </dgm:pt>
    <dgm:pt modelId="{F43504E3-3434-425D-80EC-5DC9E580C685}" type="sibTrans" cxnId="{545AC4C0-8A7C-4704-99CD-0D9C2C3649C8}">
      <dgm:prSet/>
      <dgm:spPr/>
      <dgm:t>
        <a:bodyPr/>
        <a:lstStyle/>
        <a:p>
          <a:endParaRPr lang="pl-PL"/>
        </a:p>
      </dgm:t>
    </dgm:pt>
    <dgm:pt modelId="{A045603F-9937-4496-86AA-4132E1DB8125}" type="pres">
      <dgm:prSet presAssocID="{A0DE70FC-9E59-4D79-A9D1-9A24A4FAD9CB}" presName="linear" presStyleCnt="0">
        <dgm:presLayoutVars>
          <dgm:dir/>
          <dgm:animLvl val="lvl"/>
          <dgm:resizeHandles val="exact"/>
        </dgm:presLayoutVars>
      </dgm:prSet>
      <dgm:spPr/>
    </dgm:pt>
    <dgm:pt modelId="{01D8C6F5-7E5C-454C-A1EC-08C22C7201B4}" type="pres">
      <dgm:prSet presAssocID="{A14BF320-7656-4245-825D-C4F30FAE12AD}" presName="parentLin" presStyleCnt="0"/>
      <dgm:spPr/>
    </dgm:pt>
    <dgm:pt modelId="{767C2801-57F2-40F2-9369-0962B93E6868}" type="pres">
      <dgm:prSet presAssocID="{A14BF320-7656-4245-825D-C4F30FAE12AD}" presName="parentLeftMargin" presStyleLbl="node1" presStyleIdx="0" presStyleCnt="3"/>
      <dgm:spPr/>
    </dgm:pt>
    <dgm:pt modelId="{569709CA-F534-4AE4-BE51-38D858413646}" type="pres">
      <dgm:prSet presAssocID="{A14BF320-7656-4245-825D-C4F30FAE12AD}" presName="parentText" presStyleLbl="node1" presStyleIdx="0" presStyleCnt="3" custScaleX="99383">
        <dgm:presLayoutVars>
          <dgm:chMax val="0"/>
          <dgm:bulletEnabled val="1"/>
        </dgm:presLayoutVars>
      </dgm:prSet>
      <dgm:spPr/>
    </dgm:pt>
    <dgm:pt modelId="{5914E449-364A-4FCA-9B4C-8525D52B62EA}" type="pres">
      <dgm:prSet presAssocID="{A14BF320-7656-4245-825D-C4F30FAE12AD}" presName="negativeSpace" presStyleCnt="0"/>
      <dgm:spPr/>
    </dgm:pt>
    <dgm:pt modelId="{18696C86-A141-495C-9ECC-2A2A28FAE982}" type="pres">
      <dgm:prSet presAssocID="{A14BF320-7656-4245-825D-C4F30FAE12AD}" presName="childText" presStyleLbl="conFgAcc1" presStyleIdx="0" presStyleCnt="3" custLinFactNeighborX="-78" custLinFactNeighborY="-94882">
        <dgm:presLayoutVars>
          <dgm:bulletEnabled val="1"/>
        </dgm:presLayoutVars>
      </dgm:prSet>
      <dgm:spPr/>
    </dgm:pt>
    <dgm:pt modelId="{C2FD099C-4826-4700-A78B-DA2D6603E180}" type="pres">
      <dgm:prSet presAssocID="{FEF40DE5-2620-4643-96F1-22AAB919CF55}" presName="spaceBetweenRectangles" presStyleCnt="0"/>
      <dgm:spPr/>
    </dgm:pt>
    <dgm:pt modelId="{3812F816-FB4D-440F-AA6C-9A3B3219E2F3}" type="pres">
      <dgm:prSet presAssocID="{08AF9234-9C38-4779-8CCE-4057BC8B59BD}" presName="parentLin" presStyleCnt="0"/>
      <dgm:spPr/>
    </dgm:pt>
    <dgm:pt modelId="{052C67DA-7C49-41ED-ACE9-31EA31DA330D}" type="pres">
      <dgm:prSet presAssocID="{08AF9234-9C38-4779-8CCE-4057BC8B59BD}" presName="parentLeftMargin" presStyleLbl="node1" presStyleIdx="0" presStyleCnt="3"/>
      <dgm:spPr/>
    </dgm:pt>
    <dgm:pt modelId="{CF16C322-E4CB-4DFD-9651-1A8E5F8D45A0}" type="pres">
      <dgm:prSet presAssocID="{08AF9234-9C38-4779-8CCE-4057BC8B59BD}" presName="parentText" presStyleLbl="node1" presStyleIdx="1" presStyleCnt="3" custScaleX="99720" custLinFactNeighborX="7384" custLinFactNeighborY="-11161">
        <dgm:presLayoutVars>
          <dgm:chMax val="0"/>
          <dgm:bulletEnabled val="1"/>
        </dgm:presLayoutVars>
      </dgm:prSet>
      <dgm:spPr/>
    </dgm:pt>
    <dgm:pt modelId="{482319F0-6A76-4D34-B5D9-64BD57BBE732}" type="pres">
      <dgm:prSet presAssocID="{08AF9234-9C38-4779-8CCE-4057BC8B59BD}" presName="negativeSpace" presStyleCnt="0"/>
      <dgm:spPr/>
    </dgm:pt>
    <dgm:pt modelId="{3990CE3F-92A7-486D-BBD1-8BAD383F3CC4}" type="pres">
      <dgm:prSet presAssocID="{08AF9234-9C38-4779-8CCE-4057BC8B59BD}" presName="childText" presStyleLbl="conFgAcc1" presStyleIdx="1" presStyleCnt="3" custLinFactY="-14155" custLinFactNeighborX="-78" custLinFactNeighborY="-100000">
        <dgm:presLayoutVars>
          <dgm:bulletEnabled val="1"/>
        </dgm:presLayoutVars>
      </dgm:prSet>
      <dgm:spPr/>
    </dgm:pt>
    <dgm:pt modelId="{CB78C8C9-CDA3-49B5-AF4F-C49D3434552F}" type="pres">
      <dgm:prSet presAssocID="{8A18BEB9-232C-4171-8033-1D247DF7A302}" presName="spaceBetweenRectangles" presStyleCnt="0"/>
      <dgm:spPr/>
    </dgm:pt>
    <dgm:pt modelId="{92775DF2-A90B-4561-8890-BB0CFEFF528E}" type="pres">
      <dgm:prSet presAssocID="{964B7FB3-1448-4DAC-9431-2F6DE8ACB2C7}" presName="parentLin" presStyleCnt="0"/>
      <dgm:spPr/>
    </dgm:pt>
    <dgm:pt modelId="{7CBF96A0-3616-49C8-840A-8BA800EFDED3}" type="pres">
      <dgm:prSet presAssocID="{964B7FB3-1448-4DAC-9431-2F6DE8ACB2C7}" presName="parentLeftMargin" presStyleLbl="node1" presStyleIdx="1" presStyleCnt="3"/>
      <dgm:spPr/>
    </dgm:pt>
    <dgm:pt modelId="{35D788B0-74FD-48BC-A734-04D78168B1C2}" type="pres">
      <dgm:prSet presAssocID="{964B7FB3-1448-4DAC-9431-2F6DE8ACB2C7}" presName="parentText" presStyleLbl="node1" presStyleIdx="2" presStyleCnt="3" custScaleX="101817" custLinFactNeighborX="67" custLinFactNeighborY="-22134">
        <dgm:presLayoutVars>
          <dgm:chMax val="0"/>
          <dgm:bulletEnabled val="1"/>
        </dgm:presLayoutVars>
      </dgm:prSet>
      <dgm:spPr/>
    </dgm:pt>
    <dgm:pt modelId="{ED744F37-8B76-4BEF-9CF6-3524376F67E1}" type="pres">
      <dgm:prSet presAssocID="{964B7FB3-1448-4DAC-9431-2F6DE8ACB2C7}" presName="negativeSpace" presStyleCnt="0"/>
      <dgm:spPr/>
    </dgm:pt>
    <dgm:pt modelId="{BF673C26-B415-4E56-A494-71FE589C9D4C}" type="pres">
      <dgm:prSet presAssocID="{964B7FB3-1448-4DAC-9431-2F6DE8ACB2C7}" presName="childText" presStyleLbl="conFgAcc1" presStyleIdx="2" presStyleCnt="3" custLinFactNeighborX="-78" custLinFactNeighborY="-92421">
        <dgm:presLayoutVars>
          <dgm:bulletEnabled val="1"/>
        </dgm:presLayoutVars>
      </dgm:prSet>
      <dgm:spPr/>
    </dgm:pt>
  </dgm:ptLst>
  <dgm:cxnLst>
    <dgm:cxn modelId="{0125D900-1ECE-48D1-952D-7AD759C0ADF1}" type="presOf" srcId="{A14BF320-7656-4245-825D-C4F30FAE12AD}" destId="{767C2801-57F2-40F2-9369-0962B93E6868}" srcOrd="0" destOrd="0" presId="urn:microsoft.com/office/officeart/2005/8/layout/list1"/>
    <dgm:cxn modelId="{EB467D19-07FE-41DD-B47C-7E1E74232AA1}" srcId="{A0DE70FC-9E59-4D79-A9D1-9A24A4FAD9CB}" destId="{A14BF320-7656-4245-825D-C4F30FAE12AD}" srcOrd="0" destOrd="0" parTransId="{2A491D24-3465-4A89-9D5E-D7FF129FE803}" sibTransId="{FEF40DE5-2620-4643-96F1-22AAB919CF55}"/>
    <dgm:cxn modelId="{2E9E3359-E6A4-4185-BDC0-F589D133B7D9}" type="presOf" srcId="{08AF9234-9C38-4779-8CCE-4057BC8B59BD}" destId="{052C67DA-7C49-41ED-ACE9-31EA31DA330D}" srcOrd="0" destOrd="0" presId="urn:microsoft.com/office/officeart/2005/8/layout/list1"/>
    <dgm:cxn modelId="{62F43788-9640-4FE1-A922-E90A8D45A1A1}" type="presOf" srcId="{964B7FB3-1448-4DAC-9431-2F6DE8ACB2C7}" destId="{7CBF96A0-3616-49C8-840A-8BA800EFDED3}" srcOrd="0" destOrd="0" presId="urn:microsoft.com/office/officeart/2005/8/layout/list1"/>
    <dgm:cxn modelId="{C45F8B9E-93C4-4065-BB6B-5A84B3DDFED8}" type="presOf" srcId="{A14BF320-7656-4245-825D-C4F30FAE12AD}" destId="{569709CA-F534-4AE4-BE51-38D858413646}" srcOrd="1" destOrd="0" presId="urn:microsoft.com/office/officeart/2005/8/layout/list1"/>
    <dgm:cxn modelId="{545AC4C0-8A7C-4704-99CD-0D9C2C3649C8}" srcId="{A0DE70FC-9E59-4D79-A9D1-9A24A4FAD9CB}" destId="{964B7FB3-1448-4DAC-9431-2F6DE8ACB2C7}" srcOrd="2" destOrd="0" parTransId="{EA15B1B4-89BE-4110-9492-DC842D47F02B}" sibTransId="{F43504E3-3434-425D-80EC-5DC9E580C685}"/>
    <dgm:cxn modelId="{B05E43C3-8727-44A4-ABBD-E93741F1A6C0}" type="presOf" srcId="{964B7FB3-1448-4DAC-9431-2F6DE8ACB2C7}" destId="{35D788B0-74FD-48BC-A734-04D78168B1C2}" srcOrd="1" destOrd="0" presId="urn:microsoft.com/office/officeart/2005/8/layout/list1"/>
    <dgm:cxn modelId="{DBB3EDF3-D812-4223-A090-F8A816769DAC}" srcId="{A0DE70FC-9E59-4D79-A9D1-9A24A4FAD9CB}" destId="{08AF9234-9C38-4779-8CCE-4057BC8B59BD}" srcOrd="1" destOrd="0" parTransId="{FE13073E-B91B-432E-B7C4-22C068AEDF7F}" sibTransId="{8A18BEB9-232C-4171-8033-1D247DF7A302}"/>
    <dgm:cxn modelId="{C00107FA-D545-4A3D-A41A-8DBD45BB87A9}" type="presOf" srcId="{A0DE70FC-9E59-4D79-A9D1-9A24A4FAD9CB}" destId="{A045603F-9937-4496-86AA-4132E1DB8125}" srcOrd="0" destOrd="0" presId="urn:microsoft.com/office/officeart/2005/8/layout/list1"/>
    <dgm:cxn modelId="{1E566CFA-FFA2-4B82-AD29-0AD9B53BEB00}" type="presOf" srcId="{08AF9234-9C38-4779-8CCE-4057BC8B59BD}" destId="{CF16C322-E4CB-4DFD-9651-1A8E5F8D45A0}" srcOrd="1" destOrd="0" presId="urn:microsoft.com/office/officeart/2005/8/layout/list1"/>
    <dgm:cxn modelId="{CC5DB91D-67CB-446E-AC35-207777F4599F}" type="presParOf" srcId="{A045603F-9937-4496-86AA-4132E1DB8125}" destId="{01D8C6F5-7E5C-454C-A1EC-08C22C7201B4}" srcOrd="0" destOrd="0" presId="urn:microsoft.com/office/officeart/2005/8/layout/list1"/>
    <dgm:cxn modelId="{487C7D05-E33C-4E96-BD26-65F3E585AF0B}" type="presParOf" srcId="{01D8C6F5-7E5C-454C-A1EC-08C22C7201B4}" destId="{767C2801-57F2-40F2-9369-0962B93E6868}" srcOrd="0" destOrd="0" presId="urn:microsoft.com/office/officeart/2005/8/layout/list1"/>
    <dgm:cxn modelId="{06BE0AF7-63BF-4279-BA1D-8B089EBE1FEC}" type="presParOf" srcId="{01D8C6F5-7E5C-454C-A1EC-08C22C7201B4}" destId="{569709CA-F534-4AE4-BE51-38D858413646}" srcOrd="1" destOrd="0" presId="urn:microsoft.com/office/officeart/2005/8/layout/list1"/>
    <dgm:cxn modelId="{E957F182-A645-4EE9-8BCB-342BBB63ACEC}" type="presParOf" srcId="{A045603F-9937-4496-86AA-4132E1DB8125}" destId="{5914E449-364A-4FCA-9B4C-8525D52B62EA}" srcOrd="1" destOrd="0" presId="urn:microsoft.com/office/officeart/2005/8/layout/list1"/>
    <dgm:cxn modelId="{F6674176-A55C-463D-8345-B105E81D6FF0}" type="presParOf" srcId="{A045603F-9937-4496-86AA-4132E1DB8125}" destId="{18696C86-A141-495C-9ECC-2A2A28FAE982}" srcOrd="2" destOrd="0" presId="urn:microsoft.com/office/officeart/2005/8/layout/list1"/>
    <dgm:cxn modelId="{F1BC12C1-24B2-4ED0-AA2B-375D1800DADA}" type="presParOf" srcId="{A045603F-9937-4496-86AA-4132E1DB8125}" destId="{C2FD099C-4826-4700-A78B-DA2D6603E180}" srcOrd="3" destOrd="0" presId="urn:microsoft.com/office/officeart/2005/8/layout/list1"/>
    <dgm:cxn modelId="{32D2611A-4DDC-458E-97B7-51D21EFCE764}" type="presParOf" srcId="{A045603F-9937-4496-86AA-4132E1DB8125}" destId="{3812F816-FB4D-440F-AA6C-9A3B3219E2F3}" srcOrd="4" destOrd="0" presId="urn:microsoft.com/office/officeart/2005/8/layout/list1"/>
    <dgm:cxn modelId="{EB5AD726-F400-4A4D-A020-F9FC9F220B14}" type="presParOf" srcId="{3812F816-FB4D-440F-AA6C-9A3B3219E2F3}" destId="{052C67DA-7C49-41ED-ACE9-31EA31DA330D}" srcOrd="0" destOrd="0" presId="urn:microsoft.com/office/officeart/2005/8/layout/list1"/>
    <dgm:cxn modelId="{AC561B36-6273-4399-86CA-8AB7D5DB6CE4}" type="presParOf" srcId="{3812F816-FB4D-440F-AA6C-9A3B3219E2F3}" destId="{CF16C322-E4CB-4DFD-9651-1A8E5F8D45A0}" srcOrd="1" destOrd="0" presId="urn:microsoft.com/office/officeart/2005/8/layout/list1"/>
    <dgm:cxn modelId="{027661CD-93D8-4FD8-9A24-E7A60713F9CB}" type="presParOf" srcId="{A045603F-9937-4496-86AA-4132E1DB8125}" destId="{482319F0-6A76-4D34-B5D9-64BD57BBE732}" srcOrd="5" destOrd="0" presId="urn:microsoft.com/office/officeart/2005/8/layout/list1"/>
    <dgm:cxn modelId="{6728AF7A-89E2-4120-A553-1C2121DA2341}" type="presParOf" srcId="{A045603F-9937-4496-86AA-4132E1DB8125}" destId="{3990CE3F-92A7-486D-BBD1-8BAD383F3CC4}" srcOrd="6" destOrd="0" presId="urn:microsoft.com/office/officeart/2005/8/layout/list1"/>
    <dgm:cxn modelId="{A3442C23-AF59-4B82-8E58-E495B97C94E2}" type="presParOf" srcId="{A045603F-9937-4496-86AA-4132E1DB8125}" destId="{CB78C8C9-CDA3-49B5-AF4F-C49D3434552F}" srcOrd="7" destOrd="0" presId="urn:microsoft.com/office/officeart/2005/8/layout/list1"/>
    <dgm:cxn modelId="{613E4494-C1BA-42B2-A1A1-C05BF6182E56}" type="presParOf" srcId="{A045603F-9937-4496-86AA-4132E1DB8125}" destId="{92775DF2-A90B-4561-8890-BB0CFEFF528E}" srcOrd="8" destOrd="0" presId="urn:microsoft.com/office/officeart/2005/8/layout/list1"/>
    <dgm:cxn modelId="{9B0A0BE0-FE8B-4AAF-AAE1-0C78FD7D5D92}" type="presParOf" srcId="{92775DF2-A90B-4561-8890-BB0CFEFF528E}" destId="{7CBF96A0-3616-49C8-840A-8BA800EFDED3}" srcOrd="0" destOrd="0" presId="urn:microsoft.com/office/officeart/2005/8/layout/list1"/>
    <dgm:cxn modelId="{C6DC297D-2AA3-4D92-81EC-0E4777746EA5}" type="presParOf" srcId="{92775DF2-A90B-4561-8890-BB0CFEFF528E}" destId="{35D788B0-74FD-48BC-A734-04D78168B1C2}" srcOrd="1" destOrd="0" presId="urn:microsoft.com/office/officeart/2005/8/layout/list1"/>
    <dgm:cxn modelId="{16424FA4-F669-4DD4-AD21-156FE2F8B15C}" type="presParOf" srcId="{A045603F-9937-4496-86AA-4132E1DB8125}" destId="{ED744F37-8B76-4BEF-9CF6-3524376F67E1}" srcOrd="9" destOrd="0" presId="urn:microsoft.com/office/officeart/2005/8/layout/list1"/>
    <dgm:cxn modelId="{A1FAFAC8-9112-498E-92E2-FA0107B796B3}" type="presParOf" srcId="{A045603F-9937-4496-86AA-4132E1DB8125}" destId="{BF673C26-B415-4E56-A494-71FE589C9D4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0DE70FC-9E59-4D79-A9D1-9A24A4FAD9CB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14BF320-7656-4245-825D-C4F30FAE12AD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b="0" dirty="0"/>
            <a:t>1. Budżet – kluczowe dane</a:t>
          </a:r>
        </a:p>
      </dgm:t>
    </dgm:pt>
    <dgm:pt modelId="{2A491D24-3465-4A89-9D5E-D7FF129FE803}" type="parTrans" cxnId="{EB467D19-07FE-41DD-B47C-7E1E74232AA1}">
      <dgm:prSet/>
      <dgm:spPr/>
      <dgm:t>
        <a:bodyPr/>
        <a:lstStyle/>
        <a:p>
          <a:endParaRPr lang="pl-PL"/>
        </a:p>
      </dgm:t>
    </dgm:pt>
    <dgm:pt modelId="{FEF40DE5-2620-4643-96F1-22AAB919CF55}" type="sibTrans" cxnId="{EB467D19-07FE-41DD-B47C-7E1E74232AA1}">
      <dgm:prSet/>
      <dgm:spPr/>
      <dgm:t>
        <a:bodyPr/>
        <a:lstStyle/>
        <a:p>
          <a:endParaRPr lang="pl-PL"/>
        </a:p>
      </dgm:t>
    </dgm:pt>
    <dgm:pt modelId="{08AF9234-9C38-4779-8CCE-4057BC8B59BD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b="0" dirty="0"/>
            <a:t>2. Dochody</a:t>
          </a:r>
        </a:p>
      </dgm:t>
    </dgm:pt>
    <dgm:pt modelId="{FE13073E-B91B-432E-B7C4-22C068AEDF7F}" type="parTrans" cxnId="{DBB3EDF3-D812-4223-A090-F8A816769DAC}">
      <dgm:prSet/>
      <dgm:spPr/>
      <dgm:t>
        <a:bodyPr/>
        <a:lstStyle/>
        <a:p>
          <a:endParaRPr lang="pl-PL"/>
        </a:p>
      </dgm:t>
    </dgm:pt>
    <dgm:pt modelId="{8A18BEB9-232C-4171-8033-1D247DF7A302}" type="sibTrans" cxnId="{DBB3EDF3-D812-4223-A090-F8A816769DAC}">
      <dgm:prSet/>
      <dgm:spPr/>
      <dgm:t>
        <a:bodyPr/>
        <a:lstStyle/>
        <a:p>
          <a:endParaRPr lang="pl-PL"/>
        </a:p>
      </dgm:t>
    </dgm:pt>
    <dgm:pt modelId="{964B7FB3-1448-4DAC-9431-2F6DE8ACB2C7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b="0" dirty="0"/>
            <a:t>3. Wydatki</a:t>
          </a:r>
        </a:p>
      </dgm:t>
    </dgm:pt>
    <dgm:pt modelId="{EA15B1B4-89BE-4110-9492-DC842D47F02B}" type="parTrans" cxnId="{545AC4C0-8A7C-4704-99CD-0D9C2C3649C8}">
      <dgm:prSet/>
      <dgm:spPr/>
      <dgm:t>
        <a:bodyPr/>
        <a:lstStyle/>
        <a:p>
          <a:endParaRPr lang="pl-PL"/>
        </a:p>
      </dgm:t>
    </dgm:pt>
    <dgm:pt modelId="{F43504E3-3434-425D-80EC-5DC9E580C685}" type="sibTrans" cxnId="{545AC4C0-8A7C-4704-99CD-0D9C2C3649C8}">
      <dgm:prSet/>
      <dgm:spPr/>
      <dgm:t>
        <a:bodyPr/>
        <a:lstStyle/>
        <a:p>
          <a:endParaRPr lang="pl-PL"/>
        </a:p>
      </dgm:t>
    </dgm:pt>
    <dgm:pt modelId="{A045603F-9937-4496-86AA-4132E1DB8125}" type="pres">
      <dgm:prSet presAssocID="{A0DE70FC-9E59-4D79-A9D1-9A24A4FAD9CB}" presName="linear" presStyleCnt="0">
        <dgm:presLayoutVars>
          <dgm:dir/>
          <dgm:animLvl val="lvl"/>
          <dgm:resizeHandles val="exact"/>
        </dgm:presLayoutVars>
      </dgm:prSet>
      <dgm:spPr/>
    </dgm:pt>
    <dgm:pt modelId="{01D8C6F5-7E5C-454C-A1EC-08C22C7201B4}" type="pres">
      <dgm:prSet presAssocID="{A14BF320-7656-4245-825D-C4F30FAE12AD}" presName="parentLin" presStyleCnt="0"/>
      <dgm:spPr/>
    </dgm:pt>
    <dgm:pt modelId="{767C2801-57F2-40F2-9369-0962B93E6868}" type="pres">
      <dgm:prSet presAssocID="{A14BF320-7656-4245-825D-C4F30FAE12AD}" presName="parentLeftMargin" presStyleLbl="node1" presStyleIdx="0" presStyleCnt="3"/>
      <dgm:spPr/>
    </dgm:pt>
    <dgm:pt modelId="{569709CA-F534-4AE4-BE51-38D858413646}" type="pres">
      <dgm:prSet presAssocID="{A14BF320-7656-4245-825D-C4F30FAE12AD}" presName="parentText" presStyleLbl="node1" presStyleIdx="0" presStyleCnt="3" custScaleX="99383">
        <dgm:presLayoutVars>
          <dgm:chMax val="0"/>
          <dgm:bulletEnabled val="1"/>
        </dgm:presLayoutVars>
      </dgm:prSet>
      <dgm:spPr/>
    </dgm:pt>
    <dgm:pt modelId="{5914E449-364A-4FCA-9B4C-8525D52B62EA}" type="pres">
      <dgm:prSet presAssocID="{A14BF320-7656-4245-825D-C4F30FAE12AD}" presName="negativeSpace" presStyleCnt="0"/>
      <dgm:spPr/>
    </dgm:pt>
    <dgm:pt modelId="{18696C86-A141-495C-9ECC-2A2A28FAE982}" type="pres">
      <dgm:prSet presAssocID="{A14BF320-7656-4245-825D-C4F30FAE12AD}" presName="childText" presStyleLbl="conFgAcc1" presStyleIdx="0" presStyleCnt="3" custLinFactNeighborX="-78" custLinFactNeighborY="-94882">
        <dgm:presLayoutVars>
          <dgm:bulletEnabled val="1"/>
        </dgm:presLayoutVars>
      </dgm:prSet>
      <dgm:spPr/>
    </dgm:pt>
    <dgm:pt modelId="{C2FD099C-4826-4700-A78B-DA2D6603E180}" type="pres">
      <dgm:prSet presAssocID="{FEF40DE5-2620-4643-96F1-22AAB919CF55}" presName="spaceBetweenRectangles" presStyleCnt="0"/>
      <dgm:spPr/>
    </dgm:pt>
    <dgm:pt modelId="{3812F816-FB4D-440F-AA6C-9A3B3219E2F3}" type="pres">
      <dgm:prSet presAssocID="{08AF9234-9C38-4779-8CCE-4057BC8B59BD}" presName="parentLin" presStyleCnt="0"/>
      <dgm:spPr/>
    </dgm:pt>
    <dgm:pt modelId="{052C67DA-7C49-41ED-ACE9-31EA31DA330D}" type="pres">
      <dgm:prSet presAssocID="{08AF9234-9C38-4779-8CCE-4057BC8B59BD}" presName="parentLeftMargin" presStyleLbl="node1" presStyleIdx="0" presStyleCnt="3"/>
      <dgm:spPr/>
    </dgm:pt>
    <dgm:pt modelId="{CF16C322-E4CB-4DFD-9651-1A8E5F8D45A0}" type="pres">
      <dgm:prSet presAssocID="{08AF9234-9C38-4779-8CCE-4057BC8B59BD}" presName="parentText" presStyleLbl="node1" presStyleIdx="1" presStyleCnt="3" custScaleX="99720" custLinFactNeighborX="7384" custLinFactNeighborY="-11161">
        <dgm:presLayoutVars>
          <dgm:chMax val="0"/>
          <dgm:bulletEnabled val="1"/>
        </dgm:presLayoutVars>
      </dgm:prSet>
      <dgm:spPr/>
    </dgm:pt>
    <dgm:pt modelId="{482319F0-6A76-4D34-B5D9-64BD57BBE732}" type="pres">
      <dgm:prSet presAssocID="{08AF9234-9C38-4779-8CCE-4057BC8B59BD}" presName="negativeSpace" presStyleCnt="0"/>
      <dgm:spPr/>
    </dgm:pt>
    <dgm:pt modelId="{3990CE3F-92A7-486D-BBD1-8BAD383F3CC4}" type="pres">
      <dgm:prSet presAssocID="{08AF9234-9C38-4779-8CCE-4057BC8B59BD}" presName="childText" presStyleLbl="conFgAcc1" presStyleIdx="1" presStyleCnt="3" custLinFactY="-14155" custLinFactNeighborX="-78" custLinFactNeighborY="-100000">
        <dgm:presLayoutVars>
          <dgm:bulletEnabled val="1"/>
        </dgm:presLayoutVars>
      </dgm:prSet>
      <dgm:spPr/>
    </dgm:pt>
    <dgm:pt modelId="{CB78C8C9-CDA3-49B5-AF4F-C49D3434552F}" type="pres">
      <dgm:prSet presAssocID="{8A18BEB9-232C-4171-8033-1D247DF7A302}" presName="spaceBetweenRectangles" presStyleCnt="0"/>
      <dgm:spPr/>
    </dgm:pt>
    <dgm:pt modelId="{92775DF2-A90B-4561-8890-BB0CFEFF528E}" type="pres">
      <dgm:prSet presAssocID="{964B7FB3-1448-4DAC-9431-2F6DE8ACB2C7}" presName="parentLin" presStyleCnt="0"/>
      <dgm:spPr/>
    </dgm:pt>
    <dgm:pt modelId="{7CBF96A0-3616-49C8-840A-8BA800EFDED3}" type="pres">
      <dgm:prSet presAssocID="{964B7FB3-1448-4DAC-9431-2F6DE8ACB2C7}" presName="parentLeftMargin" presStyleLbl="node1" presStyleIdx="1" presStyleCnt="3"/>
      <dgm:spPr/>
    </dgm:pt>
    <dgm:pt modelId="{35D788B0-74FD-48BC-A734-04D78168B1C2}" type="pres">
      <dgm:prSet presAssocID="{964B7FB3-1448-4DAC-9431-2F6DE8ACB2C7}" presName="parentText" presStyleLbl="node1" presStyleIdx="2" presStyleCnt="3" custScaleX="101817" custLinFactNeighborX="67" custLinFactNeighborY="-22134">
        <dgm:presLayoutVars>
          <dgm:chMax val="0"/>
          <dgm:bulletEnabled val="1"/>
        </dgm:presLayoutVars>
      </dgm:prSet>
      <dgm:spPr/>
    </dgm:pt>
    <dgm:pt modelId="{ED744F37-8B76-4BEF-9CF6-3524376F67E1}" type="pres">
      <dgm:prSet presAssocID="{964B7FB3-1448-4DAC-9431-2F6DE8ACB2C7}" presName="negativeSpace" presStyleCnt="0"/>
      <dgm:spPr/>
    </dgm:pt>
    <dgm:pt modelId="{BF673C26-B415-4E56-A494-71FE589C9D4C}" type="pres">
      <dgm:prSet presAssocID="{964B7FB3-1448-4DAC-9431-2F6DE8ACB2C7}" presName="childText" presStyleLbl="conFgAcc1" presStyleIdx="2" presStyleCnt="3" custLinFactNeighborX="-78" custLinFactNeighborY="-92421">
        <dgm:presLayoutVars>
          <dgm:bulletEnabled val="1"/>
        </dgm:presLayoutVars>
      </dgm:prSet>
      <dgm:spPr/>
    </dgm:pt>
  </dgm:ptLst>
  <dgm:cxnLst>
    <dgm:cxn modelId="{0125D900-1ECE-48D1-952D-7AD759C0ADF1}" type="presOf" srcId="{A14BF320-7656-4245-825D-C4F30FAE12AD}" destId="{767C2801-57F2-40F2-9369-0962B93E6868}" srcOrd="0" destOrd="0" presId="urn:microsoft.com/office/officeart/2005/8/layout/list1"/>
    <dgm:cxn modelId="{EB467D19-07FE-41DD-B47C-7E1E74232AA1}" srcId="{A0DE70FC-9E59-4D79-A9D1-9A24A4FAD9CB}" destId="{A14BF320-7656-4245-825D-C4F30FAE12AD}" srcOrd="0" destOrd="0" parTransId="{2A491D24-3465-4A89-9D5E-D7FF129FE803}" sibTransId="{FEF40DE5-2620-4643-96F1-22AAB919CF55}"/>
    <dgm:cxn modelId="{2E9E3359-E6A4-4185-BDC0-F589D133B7D9}" type="presOf" srcId="{08AF9234-9C38-4779-8CCE-4057BC8B59BD}" destId="{052C67DA-7C49-41ED-ACE9-31EA31DA330D}" srcOrd="0" destOrd="0" presId="urn:microsoft.com/office/officeart/2005/8/layout/list1"/>
    <dgm:cxn modelId="{62F43788-9640-4FE1-A922-E90A8D45A1A1}" type="presOf" srcId="{964B7FB3-1448-4DAC-9431-2F6DE8ACB2C7}" destId="{7CBF96A0-3616-49C8-840A-8BA800EFDED3}" srcOrd="0" destOrd="0" presId="urn:microsoft.com/office/officeart/2005/8/layout/list1"/>
    <dgm:cxn modelId="{C45F8B9E-93C4-4065-BB6B-5A84B3DDFED8}" type="presOf" srcId="{A14BF320-7656-4245-825D-C4F30FAE12AD}" destId="{569709CA-F534-4AE4-BE51-38D858413646}" srcOrd="1" destOrd="0" presId="urn:microsoft.com/office/officeart/2005/8/layout/list1"/>
    <dgm:cxn modelId="{545AC4C0-8A7C-4704-99CD-0D9C2C3649C8}" srcId="{A0DE70FC-9E59-4D79-A9D1-9A24A4FAD9CB}" destId="{964B7FB3-1448-4DAC-9431-2F6DE8ACB2C7}" srcOrd="2" destOrd="0" parTransId="{EA15B1B4-89BE-4110-9492-DC842D47F02B}" sibTransId="{F43504E3-3434-425D-80EC-5DC9E580C685}"/>
    <dgm:cxn modelId="{B05E43C3-8727-44A4-ABBD-E93741F1A6C0}" type="presOf" srcId="{964B7FB3-1448-4DAC-9431-2F6DE8ACB2C7}" destId="{35D788B0-74FD-48BC-A734-04D78168B1C2}" srcOrd="1" destOrd="0" presId="urn:microsoft.com/office/officeart/2005/8/layout/list1"/>
    <dgm:cxn modelId="{DBB3EDF3-D812-4223-A090-F8A816769DAC}" srcId="{A0DE70FC-9E59-4D79-A9D1-9A24A4FAD9CB}" destId="{08AF9234-9C38-4779-8CCE-4057BC8B59BD}" srcOrd="1" destOrd="0" parTransId="{FE13073E-B91B-432E-B7C4-22C068AEDF7F}" sibTransId="{8A18BEB9-232C-4171-8033-1D247DF7A302}"/>
    <dgm:cxn modelId="{C00107FA-D545-4A3D-A41A-8DBD45BB87A9}" type="presOf" srcId="{A0DE70FC-9E59-4D79-A9D1-9A24A4FAD9CB}" destId="{A045603F-9937-4496-86AA-4132E1DB8125}" srcOrd="0" destOrd="0" presId="urn:microsoft.com/office/officeart/2005/8/layout/list1"/>
    <dgm:cxn modelId="{1E566CFA-FFA2-4B82-AD29-0AD9B53BEB00}" type="presOf" srcId="{08AF9234-9C38-4779-8CCE-4057BC8B59BD}" destId="{CF16C322-E4CB-4DFD-9651-1A8E5F8D45A0}" srcOrd="1" destOrd="0" presId="urn:microsoft.com/office/officeart/2005/8/layout/list1"/>
    <dgm:cxn modelId="{CC5DB91D-67CB-446E-AC35-207777F4599F}" type="presParOf" srcId="{A045603F-9937-4496-86AA-4132E1DB8125}" destId="{01D8C6F5-7E5C-454C-A1EC-08C22C7201B4}" srcOrd="0" destOrd="0" presId="urn:microsoft.com/office/officeart/2005/8/layout/list1"/>
    <dgm:cxn modelId="{487C7D05-E33C-4E96-BD26-65F3E585AF0B}" type="presParOf" srcId="{01D8C6F5-7E5C-454C-A1EC-08C22C7201B4}" destId="{767C2801-57F2-40F2-9369-0962B93E6868}" srcOrd="0" destOrd="0" presId="urn:microsoft.com/office/officeart/2005/8/layout/list1"/>
    <dgm:cxn modelId="{06BE0AF7-63BF-4279-BA1D-8B089EBE1FEC}" type="presParOf" srcId="{01D8C6F5-7E5C-454C-A1EC-08C22C7201B4}" destId="{569709CA-F534-4AE4-BE51-38D858413646}" srcOrd="1" destOrd="0" presId="urn:microsoft.com/office/officeart/2005/8/layout/list1"/>
    <dgm:cxn modelId="{E957F182-A645-4EE9-8BCB-342BBB63ACEC}" type="presParOf" srcId="{A045603F-9937-4496-86AA-4132E1DB8125}" destId="{5914E449-364A-4FCA-9B4C-8525D52B62EA}" srcOrd="1" destOrd="0" presId="urn:microsoft.com/office/officeart/2005/8/layout/list1"/>
    <dgm:cxn modelId="{F6674176-A55C-463D-8345-B105E81D6FF0}" type="presParOf" srcId="{A045603F-9937-4496-86AA-4132E1DB8125}" destId="{18696C86-A141-495C-9ECC-2A2A28FAE982}" srcOrd="2" destOrd="0" presId="urn:microsoft.com/office/officeart/2005/8/layout/list1"/>
    <dgm:cxn modelId="{F1BC12C1-24B2-4ED0-AA2B-375D1800DADA}" type="presParOf" srcId="{A045603F-9937-4496-86AA-4132E1DB8125}" destId="{C2FD099C-4826-4700-A78B-DA2D6603E180}" srcOrd="3" destOrd="0" presId="urn:microsoft.com/office/officeart/2005/8/layout/list1"/>
    <dgm:cxn modelId="{32D2611A-4DDC-458E-97B7-51D21EFCE764}" type="presParOf" srcId="{A045603F-9937-4496-86AA-4132E1DB8125}" destId="{3812F816-FB4D-440F-AA6C-9A3B3219E2F3}" srcOrd="4" destOrd="0" presId="urn:microsoft.com/office/officeart/2005/8/layout/list1"/>
    <dgm:cxn modelId="{EB5AD726-F400-4A4D-A020-F9FC9F220B14}" type="presParOf" srcId="{3812F816-FB4D-440F-AA6C-9A3B3219E2F3}" destId="{052C67DA-7C49-41ED-ACE9-31EA31DA330D}" srcOrd="0" destOrd="0" presId="urn:microsoft.com/office/officeart/2005/8/layout/list1"/>
    <dgm:cxn modelId="{AC561B36-6273-4399-86CA-8AB7D5DB6CE4}" type="presParOf" srcId="{3812F816-FB4D-440F-AA6C-9A3B3219E2F3}" destId="{CF16C322-E4CB-4DFD-9651-1A8E5F8D45A0}" srcOrd="1" destOrd="0" presId="urn:microsoft.com/office/officeart/2005/8/layout/list1"/>
    <dgm:cxn modelId="{027661CD-93D8-4FD8-9A24-E7A60713F9CB}" type="presParOf" srcId="{A045603F-9937-4496-86AA-4132E1DB8125}" destId="{482319F0-6A76-4D34-B5D9-64BD57BBE732}" srcOrd="5" destOrd="0" presId="urn:microsoft.com/office/officeart/2005/8/layout/list1"/>
    <dgm:cxn modelId="{6728AF7A-89E2-4120-A553-1C2121DA2341}" type="presParOf" srcId="{A045603F-9937-4496-86AA-4132E1DB8125}" destId="{3990CE3F-92A7-486D-BBD1-8BAD383F3CC4}" srcOrd="6" destOrd="0" presId="urn:microsoft.com/office/officeart/2005/8/layout/list1"/>
    <dgm:cxn modelId="{A3442C23-AF59-4B82-8E58-E495B97C94E2}" type="presParOf" srcId="{A045603F-9937-4496-86AA-4132E1DB8125}" destId="{CB78C8C9-CDA3-49B5-AF4F-C49D3434552F}" srcOrd="7" destOrd="0" presId="urn:microsoft.com/office/officeart/2005/8/layout/list1"/>
    <dgm:cxn modelId="{613E4494-C1BA-42B2-A1A1-C05BF6182E56}" type="presParOf" srcId="{A045603F-9937-4496-86AA-4132E1DB8125}" destId="{92775DF2-A90B-4561-8890-BB0CFEFF528E}" srcOrd="8" destOrd="0" presId="urn:microsoft.com/office/officeart/2005/8/layout/list1"/>
    <dgm:cxn modelId="{9B0A0BE0-FE8B-4AAF-AAE1-0C78FD7D5D92}" type="presParOf" srcId="{92775DF2-A90B-4561-8890-BB0CFEFF528E}" destId="{7CBF96A0-3616-49C8-840A-8BA800EFDED3}" srcOrd="0" destOrd="0" presId="urn:microsoft.com/office/officeart/2005/8/layout/list1"/>
    <dgm:cxn modelId="{C6DC297D-2AA3-4D92-81EC-0E4777746EA5}" type="presParOf" srcId="{92775DF2-A90B-4561-8890-BB0CFEFF528E}" destId="{35D788B0-74FD-48BC-A734-04D78168B1C2}" srcOrd="1" destOrd="0" presId="urn:microsoft.com/office/officeart/2005/8/layout/list1"/>
    <dgm:cxn modelId="{16424FA4-F669-4DD4-AD21-156FE2F8B15C}" type="presParOf" srcId="{A045603F-9937-4496-86AA-4132E1DB8125}" destId="{ED744F37-8B76-4BEF-9CF6-3524376F67E1}" srcOrd="9" destOrd="0" presId="urn:microsoft.com/office/officeart/2005/8/layout/list1"/>
    <dgm:cxn modelId="{A1FAFAC8-9112-498E-92E2-FA0107B796B3}" type="presParOf" srcId="{A045603F-9937-4496-86AA-4132E1DB8125}" destId="{BF673C26-B415-4E56-A494-71FE589C9D4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0DE70FC-9E59-4D79-A9D1-9A24A4FAD9CB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14BF320-7656-4245-825D-C4F30FAE12AD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b="0" dirty="0"/>
            <a:t>1. Budżet – kluczowe dane</a:t>
          </a:r>
        </a:p>
      </dgm:t>
    </dgm:pt>
    <dgm:pt modelId="{2A491D24-3465-4A89-9D5E-D7FF129FE803}" type="parTrans" cxnId="{EB467D19-07FE-41DD-B47C-7E1E74232AA1}">
      <dgm:prSet/>
      <dgm:spPr/>
      <dgm:t>
        <a:bodyPr/>
        <a:lstStyle/>
        <a:p>
          <a:endParaRPr lang="pl-PL"/>
        </a:p>
      </dgm:t>
    </dgm:pt>
    <dgm:pt modelId="{FEF40DE5-2620-4643-96F1-22AAB919CF55}" type="sibTrans" cxnId="{EB467D19-07FE-41DD-B47C-7E1E74232AA1}">
      <dgm:prSet/>
      <dgm:spPr/>
      <dgm:t>
        <a:bodyPr/>
        <a:lstStyle/>
        <a:p>
          <a:endParaRPr lang="pl-PL"/>
        </a:p>
      </dgm:t>
    </dgm:pt>
    <dgm:pt modelId="{08AF9234-9C38-4779-8CCE-4057BC8B59BD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b="0" dirty="0"/>
            <a:t>2. Dochody</a:t>
          </a:r>
        </a:p>
      </dgm:t>
    </dgm:pt>
    <dgm:pt modelId="{FE13073E-B91B-432E-B7C4-22C068AEDF7F}" type="parTrans" cxnId="{DBB3EDF3-D812-4223-A090-F8A816769DAC}">
      <dgm:prSet/>
      <dgm:spPr/>
      <dgm:t>
        <a:bodyPr/>
        <a:lstStyle/>
        <a:p>
          <a:endParaRPr lang="pl-PL"/>
        </a:p>
      </dgm:t>
    </dgm:pt>
    <dgm:pt modelId="{8A18BEB9-232C-4171-8033-1D247DF7A302}" type="sibTrans" cxnId="{DBB3EDF3-D812-4223-A090-F8A816769DAC}">
      <dgm:prSet/>
      <dgm:spPr/>
      <dgm:t>
        <a:bodyPr/>
        <a:lstStyle/>
        <a:p>
          <a:endParaRPr lang="pl-PL"/>
        </a:p>
      </dgm:t>
    </dgm:pt>
    <dgm:pt modelId="{964B7FB3-1448-4DAC-9431-2F6DE8ACB2C7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b="0" dirty="0"/>
            <a:t>3. Wydatki</a:t>
          </a:r>
        </a:p>
      </dgm:t>
    </dgm:pt>
    <dgm:pt modelId="{EA15B1B4-89BE-4110-9492-DC842D47F02B}" type="parTrans" cxnId="{545AC4C0-8A7C-4704-99CD-0D9C2C3649C8}">
      <dgm:prSet/>
      <dgm:spPr/>
      <dgm:t>
        <a:bodyPr/>
        <a:lstStyle/>
        <a:p>
          <a:endParaRPr lang="pl-PL"/>
        </a:p>
      </dgm:t>
    </dgm:pt>
    <dgm:pt modelId="{F43504E3-3434-425D-80EC-5DC9E580C685}" type="sibTrans" cxnId="{545AC4C0-8A7C-4704-99CD-0D9C2C3649C8}">
      <dgm:prSet/>
      <dgm:spPr/>
      <dgm:t>
        <a:bodyPr/>
        <a:lstStyle/>
        <a:p>
          <a:endParaRPr lang="pl-PL"/>
        </a:p>
      </dgm:t>
    </dgm:pt>
    <dgm:pt modelId="{A045603F-9937-4496-86AA-4132E1DB8125}" type="pres">
      <dgm:prSet presAssocID="{A0DE70FC-9E59-4D79-A9D1-9A24A4FAD9CB}" presName="linear" presStyleCnt="0">
        <dgm:presLayoutVars>
          <dgm:dir/>
          <dgm:animLvl val="lvl"/>
          <dgm:resizeHandles val="exact"/>
        </dgm:presLayoutVars>
      </dgm:prSet>
      <dgm:spPr/>
    </dgm:pt>
    <dgm:pt modelId="{01D8C6F5-7E5C-454C-A1EC-08C22C7201B4}" type="pres">
      <dgm:prSet presAssocID="{A14BF320-7656-4245-825D-C4F30FAE12AD}" presName="parentLin" presStyleCnt="0"/>
      <dgm:spPr/>
    </dgm:pt>
    <dgm:pt modelId="{767C2801-57F2-40F2-9369-0962B93E6868}" type="pres">
      <dgm:prSet presAssocID="{A14BF320-7656-4245-825D-C4F30FAE12AD}" presName="parentLeftMargin" presStyleLbl="node1" presStyleIdx="0" presStyleCnt="3"/>
      <dgm:spPr/>
    </dgm:pt>
    <dgm:pt modelId="{569709CA-F534-4AE4-BE51-38D858413646}" type="pres">
      <dgm:prSet presAssocID="{A14BF320-7656-4245-825D-C4F30FAE12AD}" presName="parentText" presStyleLbl="node1" presStyleIdx="0" presStyleCnt="3" custScaleX="99383">
        <dgm:presLayoutVars>
          <dgm:chMax val="0"/>
          <dgm:bulletEnabled val="1"/>
        </dgm:presLayoutVars>
      </dgm:prSet>
      <dgm:spPr/>
    </dgm:pt>
    <dgm:pt modelId="{5914E449-364A-4FCA-9B4C-8525D52B62EA}" type="pres">
      <dgm:prSet presAssocID="{A14BF320-7656-4245-825D-C4F30FAE12AD}" presName="negativeSpace" presStyleCnt="0"/>
      <dgm:spPr/>
    </dgm:pt>
    <dgm:pt modelId="{18696C86-A141-495C-9ECC-2A2A28FAE982}" type="pres">
      <dgm:prSet presAssocID="{A14BF320-7656-4245-825D-C4F30FAE12AD}" presName="childText" presStyleLbl="conFgAcc1" presStyleIdx="0" presStyleCnt="3" custLinFactNeighborX="-78" custLinFactNeighborY="-94882">
        <dgm:presLayoutVars>
          <dgm:bulletEnabled val="1"/>
        </dgm:presLayoutVars>
      </dgm:prSet>
      <dgm:spPr/>
    </dgm:pt>
    <dgm:pt modelId="{C2FD099C-4826-4700-A78B-DA2D6603E180}" type="pres">
      <dgm:prSet presAssocID="{FEF40DE5-2620-4643-96F1-22AAB919CF55}" presName="spaceBetweenRectangles" presStyleCnt="0"/>
      <dgm:spPr/>
    </dgm:pt>
    <dgm:pt modelId="{3812F816-FB4D-440F-AA6C-9A3B3219E2F3}" type="pres">
      <dgm:prSet presAssocID="{08AF9234-9C38-4779-8CCE-4057BC8B59BD}" presName="parentLin" presStyleCnt="0"/>
      <dgm:spPr/>
    </dgm:pt>
    <dgm:pt modelId="{052C67DA-7C49-41ED-ACE9-31EA31DA330D}" type="pres">
      <dgm:prSet presAssocID="{08AF9234-9C38-4779-8CCE-4057BC8B59BD}" presName="parentLeftMargin" presStyleLbl="node1" presStyleIdx="0" presStyleCnt="3"/>
      <dgm:spPr/>
    </dgm:pt>
    <dgm:pt modelId="{CF16C322-E4CB-4DFD-9651-1A8E5F8D45A0}" type="pres">
      <dgm:prSet presAssocID="{08AF9234-9C38-4779-8CCE-4057BC8B59BD}" presName="parentText" presStyleLbl="node1" presStyleIdx="1" presStyleCnt="3" custScaleX="99720" custLinFactNeighborX="7384" custLinFactNeighborY="-11161">
        <dgm:presLayoutVars>
          <dgm:chMax val="0"/>
          <dgm:bulletEnabled val="1"/>
        </dgm:presLayoutVars>
      </dgm:prSet>
      <dgm:spPr/>
    </dgm:pt>
    <dgm:pt modelId="{482319F0-6A76-4D34-B5D9-64BD57BBE732}" type="pres">
      <dgm:prSet presAssocID="{08AF9234-9C38-4779-8CCE-4057BC8B59BD}" presName="negativeSpace" presStyleCnt="0"/>
      <dgm:spPr/>
    </dgm:pt>
    <dgm:pt modelId="{3990CE3F-92A7-486D-BBD1-8BAD383F3CC4}" type="pres">
      <dgm:prSet presAssocID="{08AF9234-9C38-4779-8CCE-4057BC8B59BD}" presName="childText" presStyleLbl="conFgAcc1" presStyleIdx="1" presStyleCnt="3" custLinFactY="-14155" custLinFactNeighborX="-78" custLinFactNeighborY="-100000">
        <dgm:presLayoutVars>
          <dgm:bulletEnabled val="1"/>
        </dgm:presLayoutVars>
      </dgm:prSet>
      <dgm:spPr/>
    </dgm:pt>
    <dgm:pt modelId="{CB78C8C9-CDA3-49B5-AF4F-C49D3434552F}" type="pres">
      <dgm:prSet presAssocID="{8A18BEB9-232C-4171-8033-1D247DF7A302}" presName="spaceBetweenRectangles" presStyleCnt="0"/>
      <dgm:spPr/>
    </dgm:pt>
    <dgm:pt modelId="{92775DF2-A90B-4561-8890-BB0CFEFF528E}" type="pres">
      <dgm:prSet presAssocID="{964B7FB3-1448-4DAC-9431-2F6DE8ACB2C7}" presName="parentLin" presStyleCnt="0"/>
      <dgm:spPr/>
    </dgm:pt>
    <dgm:pt modelId="{7CBF96A0-3616-49C8-840A-8BA800EFDED3}" type="pres">
      <dgm:prSet presAssocID="{964B7FB3-1448-4DAC-9431-2F6DE8ACB2C7}" presName="parentLeftMargin" presStyleLbl="node1" presStyleIdx="1" presStyleCnt="3"/>
      <dgm:spPr/>
    </dgm:pt>
    <dgm:pt modelId="{35D788B0-74FD-48BC-A734-04D78168B1C2}" type="pres">
      <dgm:prSet presAssocID="{964B7FB3-1448-4DAC-9431-2F6DE8ACB2C7}" presName="parentText" presStyleLbl="node1" presStyleIdx="2" presStyleCnt="3" custScaleX="101817" custLinFactNeighborX="67" custLinFactNeighborY="-22134">
        <dgm:presLayoutVars>
          <dgm:chMax val="0"/>
          <dgm:bulletEnabled val="1"/>
        </dgm:presLayoutVars>
      </dgm:prSet>
      <dgm:spPr/>
    </dgm:pt>
    <dgm:pt modelId="{ED744F37-8B76-4BEF-9CF6-3524376F67E1}" type="pres">
      <dgm:prSet presAssocID="{964B7FB3-1448-4DAC-9431-2F6DE8ACB2C7}" presName="negativeSpace" presStyleCnt="0"/>
      <dgm:spPr/>
    </dgm:pt>
    <dgm:pt modelId="{BF673C26-B415-4E56-A494-71FE589C9D4C}" type="pres">
      <dgm:prSet presAssocID="{964B7FB3-1448-4DAC-9431-2F6DE8ACB2C7}" presName="childText" presStyleLbl="conFgAcc1" presStyleIdx="2" presStyleCnt="3" custLinFactNeighborX="-78" custLinFactNeighborY="-92421">
        <dgm:presLayoutVars>
          <dgm:bulletEnabled val="1"/>
        </dgm:presLayoutVars>
      </dgm:prSet>
      <dgm:spPr/>
    </dgm:pt>
  </dgm:ptLst>
  <dgm:cxnLst>
    <dgm:cxn modelId="{0125D900-1ECE-48D1-952D-7AD759C0ADF1}" type="presOf" srcId="{A14BF320-7656-4245-825D-C4F30FAE12AD}" destId="{767C2801-57F2-40F2-9369-0962B93E6868}" srcOrd="0" destOrd="0" presId="urn:microsoft.com/office/officeart/2005/8/layout/list1"/>
    <dgm:cxn modelId="{EB467D19-07FE-41DD-B47C-7E1E74232AA1}" srcId="{A0DE70FC-9E59-4D79-A9D1-9A24A4FAD9CB}" destId="{A14BF320-7656-4245-825D-C4F30FAE12AD}" srcOrd="0" destOrd="0" parTransId="{2A491D24-3465-4A89-9D5E-D7FF129FE803}" sibTransId="{FEF40DE5-2620-4643-96F1-22AAB919CF55}"/>
    <dgm:cxn modelId="{2E9E3359-E6A4-4185-BDC0-F589D133B7D9}" type="presOf" srcId="{08AF9234-9C38-4779-8CCE-4057BC8B59BD}" destId="{052C67DA-7C49-41ED-ACE9-31EA31DA330D}" srcOrd="0" destOrd="0" presId="urn:microsoft.com/office/officeart/2005/8/layout/list1"/>
    <dgm:cxn modelId="{62F43788-9640-4FE1-A922-E90A8D45A1A1}" type="presOf" srcId="{964B7FB3-1448-4DAC-9431-2F6DE8ACB2C7}" destId="{7CBF96A0-3616-49C8-840A-8BA800EFDED3}" srcOrd="0" destOrd="0" presId="urn:microsoft.com/office/officeart/2005/8/layout/list1"/>
    <dgm:cxn modelId="{C45F8B9E-93C4-4065-BB6B-5A84B3DDFED8}" type="presOf" srcId="{A14BF320-7656-4245-825D-C4F30FAE12AD}" destId="{569709CA-F534-4AE4-BE51-38D858413646}" srcOrd="1" destOrd="0" presId="urn:microsoft.com/office/officeart/2005/8/layout/list1"/>
    <dgm:cxn modelId="{545AC4C0-8A7C-4704-99CD-0D9C2C3649C8}" srcId="{A0DE70FC-9E59-4D79-A9D1-9A24A4FAD9CB}" destId="{964B7FB3-1448-4DAC-9431-2F6DE8ACB2C7}" srcOrd="2" destOrd="0" parTransId="{EA15B1B4-89BE-4110-9492-DC842D47F02B}" sibTransId="{F43504E3-3434-425D-80EC-5DC9E580C685}"/>
    <dgm:cxn modelId="{B05E43C3-8727-44A4-ABBD-E93741F1A6C0}" type="presOf" srcId="{964B7FB3-1448-4DAC-9431-2F6DE8ACB2C7}" destId="{35D788B0-74FD-48BC-A734-04D78168B1C2}" srcOrd="1" destOrd="0" presId="urn:microsoft.com/office/officeart/2005/8/layout/list1"/>
    <dgm:cxn modelId="{DBB3EDF3-D812-4223-A090-F8A816769DAC}" srcId="{A0DE70FC-9E59-4D79-A9D1-9A24A4FAD9CB}" destId="{08AF9234-9C38-4779-8CCE-4057BC8B59BD}" srcOrd="1" destOrd="0" parTransId="{FE13073E-B91B-432E-B7C4-22C068AEDF7F}" sibTransId="{8A18BEB9-232C-4171-8033-1D247DF7A302}"/>
    <dgm:cxn modelId="{C00107FA-D545-4A3D-A41A-8DBD45BB87A9}" type="presOf" srcId="{A0DE70FC-9E59-4D79-A9D1-9A24A4FAD9CB}" destId="{A045603F-9937-4496-86AA-4132E1DB8125}" srcOrd="0" destOrd="0" presId="urn:microsoft.com/office/officeart/2005/8/layout/list1"/>
    <dgm:cxn modelId="{1E566CFA-FFA2-4B82-AD29-0AD9B53BEB00}" type="presOf" srcId="{08AF9234-9C38-4779-8CCE-4057BC8B59BD}" destId="{CF16C322-E4CB-4DFD-9651-1A8E5F8D45A0}" srcOrd="1" destOrd="0" presId="urn:microsoft.com/office/officeart/2005/8/layout/list1"/>
    <dgm:cxn modelId="{CC5DB91D-67CB-446E-AC35-207777F4599F}" type="presParOf" srcId="{A045603F-9937-4496-86AA-4132E1DB8125}" destId="{01D8C6F5-7E5C-454C-A1EC-08C22C7201B4}" srcOrd="0" destOrd="0" presId="urn:microsoft.com/office/officeart/2005/8/layout/list1"/>
    <dgm:cxn modelId="{487C7D05-E33C-4E96-BD26-65F3E585AF0B}" type="presParOf" srcId="{01D8C6F5-7E5C-454C-A1EC-08C22C7201B4}" destId="{767C2801-57F2-40F2-9369-0962B93E6868}" srcOrd="0" destOrd="0" presId="urn:microsoft.com/office/officeart/2005/8/layout/list1"/>
    <dgm:cxn modelId="{06BE0AF7-63BF-4279-BA1D-8B089EBE1FEC}" type="presParOf" srcId="{01D8C6F5-7E5C-454C-A1EC-08C22C7201B4}" destId="{569709CA-F534-4AE4-BE51-38D858413646}" srcOrd="1" destOrd="0" presId="urn:microsoft.com/office/officeart/2005/8/layout/list1"/>
    <dgm:cxn modelId="{E957F182-A645-4EE9-8BCB-342BBB63ACEC}" type="presParOf" srcId="{A045603F-9937-4496-86AA-4132E1DB8125}" destId="{5914E449-364A-4FCA-9B4C-8525D52B62EA}" srcOrd="1" destOrd="0" presId="urn:microsoft.com/office/officeart/2005/8/layout/list1"/>
    <dgm:cxn modelId="{F6674176-A55C-463D-8345-B105E81D6FF0}" type="presParOf" srcId="{A045603F-9937-4496-86AA-4132E1DB8125}" destId="{18696C86-A141-495C-9ECC-2A2A28FAE982}" srcOrd="2" destOrd="0" presId="urn:microsoft.com/office/officeart/2005/8/layout/list1"/>
    <dgm:cxn modelId="{F1BC12C1-24B2-4ED0-AA2B-375D1800DADA}" type="presParOf" srcId="{A045603F-9937-4496-86AA-4132E1DB8125}" destId="{C2FD099C-4826-4700-A78B-DA2D6603E180}" srcOrd="3" destOrd="0" presId="urn:microsoft.com/office/officeart/2005/8/layout/list1"/>
    <dgm:cxn modelId="{32D2611A-4DDC-458E-97B7-51D21EFCE764}" type="presParOf" srcId="{A045603F-9937-4496-86AA-4132E1DB8125}" destId="{3812F816-FB4D-440F-AA6C-9A3B3219E2F3}" srcOrd="4" destOrd="0" presId="urn:microsoft.com/office/officeart/2005/8/layout/list1"/>
    <dgm:cxn modelId="{EB5AD726-F400-4A4D-A020-F9FC9F220B14}" type="presParOf" srcId="{3812F816-FB4D-440F-AA6C-9A3B3219E2F3}" destId="{052C67DA-7C49-41ED-ACE9-31EA31DA330D}" srcOrd="0" destOrd="0" presId="urn:microsoft.com/office/officeart/2005/8/layout/list1"/>
    <dgm:cxn modelId="{AC561B36-6273-4399-86CA-8AB7D5DB6CE4}" type="presParOf" srcId="{3812F816-FB4D-440F-AA6C-9A3B3219E2F3}" destId="{CF16C322-E4CB-4DFD-9651-1A8E5F8D45A0}" srcOrd="1" destOrd="0" presId="urn:microsoft.com/office/officeart/2005/8/layout/list1"/>
    <dgm:cxn modelId="{027661CD-93D8-4FD8-9A24-E7A60713F9CB}" type="presParOf" srcId="{A045603F-9937-4496-86AA-4132E1DB8125}" destId="{482319F0-6A76-4D34-B5D9-64BD57BBE732}" srcOrd="5" destOrd="0" presId="urn:microsoft.com/office/officeart/2005/8/layout/list1"/>
    <dgm:cxn modelId="{6728AF7A-89E2-4120-A553-1C2121DA2341}" type="presParOf" srcId="{A045603F-9937-4496-86AA-4132E1DB8125}" destId="{3990CE3F-92A7-486D-BBD1-8BAD383F3CC4}" srcOrd="6" destOrd="0" presId="urn:microsoft.com/office/officeart/2005/8/layout/list1"/>
    <dgm:cxn modelId="{A3442C23-AF59-4B82-8E58-E495B97C94E2}" type="presParOf" srcId="{A045603F-9937-4496-86AA-4132E1DB8125}" destId="{CB78C8C9-CDA3-49B5-AF4F-C49D3434552F}" srcOrd="7" destOrd="0" presId="urn:microsoft.com/office/officeart/2005/8/layout/list1"/>
    <dgm:cxn modelId="{613E4494-C1BA-42B2-A1A1-C05BF6182E56}" type="presParOf" srcId="{A045603F-9937-4496-86AA-4132E1DB8125}" destId="{92775DF2-A90B-4561-8890-BB0CFEFF528E}" srcOrd="8" destOrd="0" presId="urn:microsoft.com/office/officeart/2005/8/layout/list1"/>
    <dgm:cxn modelId="{9B0A0BE0-FE8B-4AAF-AAE1-0C78FD7D5D92}" type="presParOf" srcId="{92775DF2-A90B-4561-8890-BB0CFEFF528E}" destId="{7CBF96A0-3616-49C8-840A-8BA800EFDED3}" srcOrd="0" destOrd="0" presId="urn:microsoft.com/office/officeart/2005/8/layout/list1"/>
    <dgm:cxn modelId="{C6DC297D-2AA3-4D92-81EC-0E4777746EA5}" type="presParOf" srcId="{92775DF2-A90B-4561-8890-BB0CFEFF528E}" destId="{35D788B0-74FD-48BC-A734-04D78168B1C2}" srcOrd="1" destOrd="0" presId="urn:microsoft.com/office/officeart/2005/8/layout/list1"/>
    <dgm:cxn modelId="{16424FA4-F669-4DD4-AD21-156FE2F8B15C}" type="presParOf" srcId="{A045603F-9937-4496-86AA-4132E1DB8125}" destId="{ED744F37-8B76-4BEF-9CF6-3524376F67E1}" srcOrd="9" destOrd="0" presId="urn:microsoft.com/office/officeart/2005/8/layout/list1"/>
    <dgm:cxn modelId="{A1FAFAC8-9112-498E-92E2-FA0107B796B3}" type="presParOf" srcId="{A045603F-9937-4496-86AA-4132E1DB8125}" destId="{BF673C26-B415-4E56-A494-71FE589C9D4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61693C-BF3E-40DB-9237-7D1A8FAADEDE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F6A042B2-BB84-4365-9454-B9C6F47DE8BA}">
      <dgm:prSet phldrT="[Tekst]" custT="1"/>
      <dgm:spPr>
        <a:solidFill>
          <a:schemeClr val="accent1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pl-PL" sz="18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DEFICYT BUDŻETOWY</a:t>
          </a:r>
        </a:p>
        <a:p>
          <a:r>
            <a:rPr lang="pl-PL" sz="2000" b="1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- 6 665 826,81 zł</a:t>
          </a:r>
        </a:p>
      </dgm:t>
    </dgm:pt>
    <dgm:pt modelId="{020D0915-F663-4F24-991C-A459E47E86E7}" type="parTrans" cxnId="{F89519A0-B8C4-44FE-8861-3F57ACA98FF9}">
      <dgm:prSet/>
      <dgm:spPr/>
      <dgm:t>
        <a:bodyPr/>
        <a:lstStyle/>
        <a:p>
          <a:endParaRPr lang="pl-PL"/>
        </a:p>
      </dgm:t>
    </dgm:pt>
    <dgm:pt modelId="{C78BB355-6738-42EA-A70A-23A1E439A610}" type="sibTrans" cxnId="{F89519A0-B8C4-44FE-8861-3F57ACA98FF9}">
      <dgm:prSet/>
      <dgm:spPr/>
      <dgm:t>
        <a:bodyPr/>
        <a:lstStyle/>
        <a:p>
          <a:endParaRPr lang="pl-PL"/>
        </a:p>
      </dgm:t>
    </dgm:pt>
    <dgm:pt modelId="{6E7048AB-1B89-42D9-A33B-822C14BBD6B8}">
      <dgm:prSet phldrT="[Tekst]" custT="1"/>
      <dgm:spPr>
        <a:solidFill>
          <a:schemeClr val="accent1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pl-PL" sz="18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Plan dochodów</a:t>
          </a:r>
        </a:p>
        <a:p>
          <a:r>
            <a:rPr lang="pl-PL" sz="2000" b="1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111 912 021,00 zł</a:t>
          </a:r>
        </a:p>
      </dgm:t>
    </dgm:pt>
    <dgm:pt modelId="{B051815A-168F-47B7-9B49-7DE1CCD65213}" type="parTrans" cxnId="{A2A5C499-5CF3-49BB-B501-7147D5DC8B6F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pl-PL"/>
        </a:p>
      </dgm:t>
    </dgm:pt>
    <dgm:pt modelId="{4134737C-FDF4-44B1-9512-658B9471849B}" type="sibTrans" cxnId="{A2A5C499-5CF3-49BB-B501-7147D5DC8B6F}">
      <dgm:prSet/>
      <dgm:spPr/>
      <dgm:t>
        <a:bodyPr/>
        <a:lstStyle/>
        <a:p>
          <a:endParaRPr lang="pl-PL"/>
        </a:p>
      </dgm:t>
    </dgm:pt>
    <dgm:pt modelId="{46988042-6FB1-42EC-907D-9983F6E21E75}">
      <dgm:prSet phldrT="[Tekst]" custT="1"/>
      <dgm:spPr>
        <a:solidFill>
          <a:schemeClr val="accent1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pl-PL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pl-PL" sz="18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Plan wydatków</a:t>
          </a:r>
        </a:p>
        <a:p>
          <a:r>
            <a:rPr lang="pl-PL" sz="1800" b="1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118 577 847,81 zł</a:t>
          </a:r>
        </a:p>
        <a:p>
          <a:endParaRPr lang="pl-PL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DAA844-9C1A-4CA0-BF7D-997AE5B500FC}" type="parTrans" cxnId="{7E2E5FA8-A984-41F4-9A2F-AC1C6D2E85F4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pl-PL"/>
        </a:p>
      </dgm:t>
    </dgm:pt>
    <dgm:pt modelId="{264FC6F8-0E5D-45DF-9F8E-43EC2846A4F8}" type="sibTrans" cxnId="{7E2E5FA8-A984-41F4-9A2F-AC1C6D2E85F4}">
      <dgm:prSet/>
      <dgm:spPr/>
      <dgm:t>
        <a:bodyPr/>
        <a:lstStyle/>
        <a:p>
          <a:endParaRPr lang="pl-PL"/>
        </a:p>
      </dgm:t>
    </dgm:pt>
    <dgm:pt modelId="{1DAA0A7D-39E2-4DFC-B60B-C6AFD0150FB6}" type="pres">
      <dgm:prSet presAssocID="{3361693C-BF3E-40DB-9237-7D1A8FAADED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F18D42B-AB25-42D7-B8BF-FD9C5F249A20}" type="pres">
      <dgm:prSet presAssocID="{F6A042B2-BB84-4365-9454-B9C6F47DE8BA}" presName="centerShape" presStyleLbl="node0" presStyleIdx="0" presStyleCnt="1" custScaleX="235873" custScaleY="42875" custLinFactNeighborX="1575" custLinFactNeighborY="-4968"/>
      <dgm:spPr/>
    </dgm:pt>
    <dgm:pt modelId="{D1184B65-F76A-4CF4-8300-2C7D22699406}" type="pres">
      <dgm:prSet presAssocID="{B051815A-168F-47B7-9B49-7DE1CCD65213}" presName="parTrans" presStyleLbl="bgSibTrans2D1" presStyleIdx="0" presStyleCnt="2" custScaleX="50474" custLinFactNeighborX="-35911" custLinFactNeighborY="61718"/>
      <dgm:spPr/>
    </dgm:pt>
    <dgm:pt modelId="{F34CD516-E7BC-4DAD-A430-AEA0EEDED63C}" type="pres">
      <dgm:prSet presAssocID="{6E7048AB-1B89-42D9-A33B-822C14BBD6B8}" presName="node" presStyleLbl="node1" presStyleIdx="0" presStyleCnt="2" custScaleX="148346" custScaleY="58558" custRadScaleRad="109995" custRadScaleInc="7647">
        <dgm:presLayoutVars>
          <dgm:bulletEnabled val="1"/>
        </dgm:presLayoutVars>
      </dgm:prSet>
      <dgm:spPr/>
    </dgm:pt>
    <dgm:pt modelId="{65D78868-5953-4A17-9B96-A18DEF1C6963}" type="pres">
      <dgm:prSet presAssocID="{ADDAA844-9C1A-4CA0-BF7D-997AE5B500FC}" presName="parTrans" presStyleLbl="bgSibTrans2D1" presStyleIdx="1" presStyleCnt="2" custScaleX="47974" custLinFactNeighborX="29695" custLinFactNeighborY="55606"/>
      <dgm:spPr/>
    </dgm:pt>
    <dgm:pt modelId="{769D4BAD-E21F-46B0-ABA6-7B6BD3A6AB2F}" type="pres">
      <dgm:prSet presAssocID="{46988042-6FB1-42EC-907D-9983F6E21E75}" presName="node" presStyleLbl="node1" presStyleIdx="1" presStyleCnt="2" custScaleX="146096" custScaleY="54670" custRadScaleRad="110581" custRadScaleInc="-8237">
        <dgm:presLayoutVars>
          <dgm:bulletEnabled val="1"/>
        </dgm:presLayoutVars>
      </dgm:prSet>
      <dgm:spPr/>
    </dgm:pt>
  </dgm:ptLst>
  <dgm:cxnLst>
    <dgm:cxn modelId="{A2A5C499-5CF3-49BB-B501-7147D5DC8B6F}" srcId="{F6A042B2-BB84-4365-9454-B9C6F47DE8BA}" destId="{6E7048AB-1B89-42D9-A33B-822C14BBD6B8}" srcOrd="0" destOrd="0" parTransId="{B051815A-168F-47B7-9B49-7DE1CCD65213}" sibTransId="{4134737C-FDF4-44B1-9512-658B9471849B}"/>
    <dgm:cxn modelId="{F89519A0-B8C4-44FE-8861-3F57ACA98FF9}" srcId="{3361693C-BF3E-40DB-9237-7D1A8FAADEDE}" destId="{F6A042B2-BB84-4365-9454-B9C6F47DE8BA}" srcOrd="0" destOrd="0" parTransId="{020D0915-F663-4F24-991C-A459E47E86E7}" sibTransId="{C78BB355-6738-42EA-A70A-23A1E439A610}"/>
    <dgm:cxn modelId="{7E2E5FA8-A984-41F4-9A2F-AC1C6D2E85F4}" srcId="{F6A042B2-BB84-4365-9454-B9C6F47DE8BA}" destId="{46988042-6FB1-42EC-907D-9983F6E21E75}" srcOrd="1" destOrd="0" parTransId="{ADDAA844-9C1A-4CA0-BF7D-997AE5B500FC}" sibTransId="{264FC6F8-0E5D-45DF-9F8E-43EC2846A4F8}"/>
    <dgm:cxn modelId="{F10BC7AB-20F8-4885-A73E-A2105C0AB92F}" type="presOf" srcId="{F6A042B2-BB84-4365-9454-B9C6F47DE8BA}" destId="{EF18D42B-AB25-42D7-B8BF-FD9C5F249A20}" srcOrd="0" destOrd="0" presId="urn:microsoft.com/office/officeart/2005/8/layout/radial4"/>
    <dgm:cxn modelId="{B4CF21B4-5BDB-4F92-86F0-AE07D079787F}" type="presOf" srcId="{B051815A-168F-47B7-9B49-7DE1CCD65213}" destId="{D1184B65-F76A-4CF4-8300-2C7D22699406}" srcOrd="0" destOrd="0" presId="urn:microsoft.com/office/officeart/2005/8/layout/radial4"/>
    <dgm:cxn modelId="{B44901BB-45FD-4FD3-A5EF-15733FE68AD2}" type="presOf" srcId="{6E7048AB-1B89-42D9-A33B-822C14BBD6B8}" destId="{F34CD516-E7BC-4DAD-A430-AEA0EEDED63C}" srcOrd="0" destOrd="0" presId="urn:microsoft.com/office/officeart/2005/8/layout/radial4"/>
    <dgm:cxn modelId="{16A60CC8-0DFE-4EB5-A717-C5407AB42E0C}" type="presOf" srcId="{46988042-6FB1-42EC-907D-9983F6E21E75}" destId="{769D4BAD-E21F-46B0-ABA6-7B6BD3A6AB2F}" srcOrd="0" destOrd="0" presId="urn:microsoft.com/office/officeart/2005/8/layout/radial4"/>
    <dgm:cxn modelId="{392F8ED8-993F-4307-AD0A-5C983BB77BA0}" type="presOf" srcId="{3361693C-BF3E-40DB-9237-7D1A8FAADEDE}" destId="{1DAA0A7D-39E2-4DFC-B60B-C6AFD0150FB6}" srcOrd="0" destOrd="0" presId="urn:microsoft.com/office/officeart/2005/8/layout/radial4"/>
    <dgm:cxn modelId="{54C461F4-40ED-4E28-B389-745E1034A0D6}" type="presOf" srcId="{ADDAA844-9C1A-4CA0-BF7D-997AE5B500FC}" destId="{65D78868-5953-4A17-9B96-A18DEF1C6963}" srcOrd="0" destOrd="0" presId="urn:microsoft.com/office/officeart/2005/8/layout/radial4"/>
    <dgm:cxn modelId="{E36DC598-45B2-43B0-AADC-87B61375BABB}" type="presParOf" srcId="{1DAA0A7D-39E2-4DFC-B60B-C6AFD0150FB6}" destId="{EF18D42B-AB25-42D7-B8BF-FD9C5F249A20}" srcOrd="0" destOrd="0" presId="urn:microsoft.com/office/officeart/2005/8/layout/radial4"/>
    <dgm:cxn modelId="{F93A13FA-7193-4F56-B471-B27DC00694E1}" type="presParOf" srcId="{1DAA0A7D-39E2-4DFC-B60B-C6AFD0150FB6}" destId="{D1184B65-F76A-4CF4-8300-2C7D22699406}" srcOrd="1" destOrd="0" presId="urn:microsoft.com/office/officeart/2005/8/layout/radial4"/>
    <dgm:cxn modelId="{E6C7F818-4B0B-4BE4-90BD-F91A7DA826C5}" type="presParOf" srcId="{1DAA0A7D-39E2-4DFC-B60B-C6AFD0150FB6}" destId="{F34CD516-E7BC-4DAD-A430-AEA0EEDED63C}" srcOrd="2" destOrd="0" presId="urn:microsoft.com/office/officeart/2005/8/layout/radial4"/>
    <dgm:cxn modelId="{B2AC64D5-B7E4-4B60-95C3-97103F005598}" type="presParOf" srcId="{1DAA0A7D-39E2-4DFC-B60B-C6AFD0150FB6}" destId="{65D78868-5953-4A17-9B96-A18DEF1C6963}" srcOrd="3" destOrd="0" presId="urn:microsoft.com/office/officeart/2005/8/layout/radial4"/>
    <dgm:cxn modelId="{CBD38CA3-73D4-4E2A-BE7E-5226A1C3CE2C}" type="presParOf" srcId="{1DAA0A7D-39E2-4DFC-B60B-C6AFD0150FB6}" destId="{769D4BAD-E21F-46B0-ABA6-7B6BD3A6AB2F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61693C-BF3E-40DB-9237-7D1A8FAADEDE}" type="doc">
      <dgm:prSet loTypeId="urn:microsoft.com/office/officeart/2005/8/layout/radial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6A042B2-BB84-4365-9454-B9C6F47DE8BA}">
      <dgm:prSet phldrT="[Tekst]" custT="1"/>
      <dgm:spPr>
        <a:solidFill>
          <a:schemeClr val="accent1"/>
        </a:solidFill>
        <a:ln>
          <a:solidFill>
            <a:schemeClr val="accent1">
              <a:lumMod val="50000"/>
            </a:schemeClr>
          </a:solidFill>
        </a:ln>
        <a:effectLst/>
      </dgm:spPr>
      <dgm:t>
        <a:bodyPr/>
        <a:lstStyle/>
        <a:p>
          <a:r>
            <a:rPr lang="pl-PL" sz="18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NADWYŻKA BUDŻETOWA</a:t>
          </a:r>
        </a:p>
        <a:p>
          <a:r>
            <a:rPr lang="pl-PL" sz="2000" b="1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 928 216,31 zł</a:t>
          </a:r>
        </a:p>
      </dgm:t>
    </dgm:pt>
    <dgm:pt modelId="{020D0915-F663-4F24-991C-A459E47E86E7}" type="parTrans" cxnId="{F89519A0-B8C4-44FE-8861-3F57ACA98FF9}">
      <dgm:prSet/>
      <dgm:spPr/>
      <dgm:t>
        <a:bodyPr/>
        <a:lstStyle/>
        <a:p>
          <a:endParaRPr lang="pl-PL"/>
        </a:p>
      </dgm:t>
    </dgm:pt>
    <dgm:pt modelId="{C78BB355-6738-42EA-A70A-23A1E439A610}" type="sibTrans" cxnId="{F89519A0-B8C4-44FE-8861-3F57ACA98FF9}">
      <dgm:prSet/>
      <dgm:spPr/>
      <dgm:t>
        <a:bodyPr/>
        <a:lstStyle/>
        <a:p>
          <a:endParaRPr lang="pl-PL"/>
        </a:p>
      </dgm:t>
    </dgm:pt>
    <dgm:pt modelId="{6E7048AB-1B89-42D9-A33B-822C14BBD6B8}">
      <dgm:prSet phldrT="[Tekst]" custT="1"/>
      <dgm:spPr>
        <a:solidFill>
          <a:schemeClr val="accent1"/>
        </a:solidFill>
        <a:ln>
          <a:solidFill>
            <a:schemeClr val="accent1">
              <a:lumMod val="50000"/>
            </a:schemeClr>
          </a:solidFill>
        </a:ln>
        <a:effectLst/>
      </dgm:spPr>
      <dgm:t>
        <a:bodyPr/>
        <a:lstStyle/>
        <a:p>
          <a:r>
            <a:rPr lang="pl-PL" sz="1800" dirty="0">
              <a:latin typeface="Aptos Display" panose="020B0004020202020204" pitchFamily="34" charset="0"/>
              <a:cs typeface="Times New Roman" panose="02020603050405020304" pitchFamily="18" charset="0"/>
            </a:rPr>
            <a:t>Wykonanie dochodów</a:t>
          </a:r>
        </a:p>
        <a:p>
          <a:r>
            <a:rPr lang="pl-PL" sz="2000" b="1" dirty="0">
              <a:latin typeface="Aptos Display" panose="020B0004020202020204" pitchFamily="34" charset="0"/>
              <a:cs typeface="Times New Roman" panose="02020603050405020304" pitchFamily="18" charset="0"/>
            </a:rPr>
            <a:t>109 562 150,37 zł</a:t>
          </a:r>
        </a:p>
      </dgm:t>
    </dgm:pt>
    <dgm:pt modelId="{B051815A-168F-47B7-9B49-7DE1CCD65213}" type="parTrans" cxnId="{A2A5C499-5CF3-49BB-B501-7147D5DC8B6F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/>
      </dgm:spPr>
      <dgm:t>
        <a:bodyPr/>
        <a:lstStyle/>
        <a:p>
          <a:endParaRPr lang="pl-PL"/>
        </a:p>
      </dgm:t>
    </dgm:pt>
    <dgm:pt modelId="{4134737C-FDF4-44B1-9512-658B9471849B}" type="sibTrans" cxnId="{A2A5C499-5CF3-49BB-B501-7147D5DC8B6F}">
      <dgm:prSet/>
      <dgm:spPr/>
      <dgm:t>
        <a:bodyPr/>
        <a:lstStyle/>
        <a:p>
          <a:endParaRPr lang="pl-PL"/>
        </a:p>
      </dgm:t>
    </dgm:pt>
    <dgm:pt modelId="{46988042-6FB1-42EC-907D-9983F6E21E75}">
      <dgm:prSet phldrT="[Tekst]" custT="1"/>
      <dgm:spPr>
        <a:solidFill>
          <a:schemeClr val="accent1"/>
        </a:solidFill>
        <a:effectLst/>
      </dgm:spPr>
      <dgm:t>
        <a:bodyPr/>
        <a:lstStyle/>
        <a:p>
          <a:endParaRPr lang="pl-PL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pl-PL" sz="1800" dirty="0">
              <a:latin typeface="Aptos Display" panose="020B0004020202020204" pitchFamily="34" charset="0"/>
              <a:cs typeface="Times New Roman" panose="02020603050405020304" pitchFamily="18" charset="0"/>
            </a:rPr>
            <a:t>Wykonanie wydatków</a:t>
          </a:r>
        </a:p>
        <a:p>
          <a:r>
            <a:rPr lang="pl-PL" sz="1800" b="1" dirty="0">
              <a:latin typeface="Aptos Display" panose="020B0004020202020204" pitchFamily="34" charset="0"/>
              <a:cs typeface="Times New Roman" panose="02020603050405020304" pitchFamily="18" charset="0"/>
            </a:rPr>
            <a:t>108 633 934,06 zł</a:t>
          </a:r>
        </a:p>
        <a:p>
          <a:endParaRPr lang="pl-PL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DAA844-9C1A-4CA0-BF7D-997AE5B500FC}" type="parTrans" cxnId="{7E2E5FA8-A984-41F4-9A2F-AC1C6D2E85F4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/>
      </dgm:spPr>
      <dgm:t>
        <a:bodyPr/>
        <a:lstStyle/>
        <a:p>
          <a:endParaRPr lang="pl-PL"/>
        </a:p>
      </dgm:t>
    </dgm:pt>
    <dgm:pt modelId="{264FC6F8-0E5D-45DF-9F8E-43EC2846A4F8}" type="sibTrans" cxnId="{7E2E5FA8-A984-41F4-9A2F-AC1C6D2E85F4}">
      <dgm:prSet/>
      <dgm:spPr/>
      <dgm:t>
        <a:bodyPr/>
        <a:lstStyle/>
        <a:p>
          <a:endParaRPr lang="pl-PL"/>
        </a:p>
      </dgm:t>
    </dgm:pt>
    <dgm:pt modelId="{1DAA0A7D-39E2-4DFC-B60B-C6AFD0150FB6}" type="pres">
      <dgm:prSet presAssocID="{3361693C-BF3E-40DB-9237-7D1A8FAADED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F18D42B-AB25-42D7-B8BF-FD9C5F249A20}" type="pres">
      <dgm:prSet presAssocID="{F6A042B2-BB84-4365-9454-B9C6F47DE8BA}" presName="centerShape" presStyleLbl="node0" presStyleIdx="0" presStyleCnt="1" custScaleX="235873" custScaleY="42875" custLinFactNeighborX="-2610" custLinFactNeighborY="-2906"/>
      <dgm:spPr/>
    </dgm:pt>
    <dgm:pt modelId="{D1184B65-F76A-4CF4-8300-2C7D22699406}" type="pres">
      <dgm:prSet presAssocID="{B051815A-168F-47B7-9B49-7DE1CCD65213}" presName="parTrans" presStyleLbl="bgSibTrans2D1" presStyleIdx="0" presStyleCnt="2" custScaleX="48624" custLinFactNeighborX="-22326" custLinFactNeighborY="50773"/>
      <dgm:spPr/>
    </dgm:pt>
    <dgm:pt modelId="{F34CD516-E7BC-4DAD-A430-AEA0EEDED63C}" type="pres">
      <dgm:prSet presAssocID="{6E7048AB-1B89-42D9-A33B-822C14BBD6B8}" presName="node" presStyleLbl="node1" presStyleIdx="0" presStyleCnt="2" custScaleX="148346" custScaleY="50241" custRadScaleRad="105805" custRadScaleInc="5284">
        <dgm:presLayoutVars>
          <dgm:bulletEnabled val="1"/>
        </dgm:presLayoutVars>
      </dgm:prSet>
      <dgm:spPr/>
    </dgm:pt>
    <dgm:pt modelId="{65D78868-5953-4A17-9B96-A18DEF1C6963}" type="pres">
      <dgm:prSet presAssocID="{ADDAA844-9C1A-4CA0-BF7D-997AE5B500FC}" presName="parTrans" presStyleLbl="bgSibTrans2D1" presStyleIdx="1" presStyleCnt="2" custScaleX="47867" custLinFactNeighborX="19945" custLinFactNeighborY="56491"/>
      <dgm:spPr/>
    </dgm:pt>
    <dgm:pt modelId="{769D4BAD-E21F-46B0-ABA6-7B6BD3A6AB2F}" type="pres">
      <dgm:prSet presAssocID="{46988042-6FB1-42EC-907D-9983F6E21E75}" presName="node" presStyleLbl="node1" presStyleIdx="1" presStyleCnt="2" custScaleX="146096" custScaleY="53674" custRadScaleRad="104824" custRadScaleInc="-4639">
        <dgm:presLayoutVars>
          <dgm:bulletEnabled val="1"/>
        </dgm:presLayoutVars>
      </dgm:prSet>
      <dgm:spPr/>
    </dgm:pt>
  </dgm:ptLst>
  <dgm:cxnLst>
    <dgm:cxn modelId="{87A53E3A-0B53-458D-AFF3-8EDBB64FAEB4}" type="presOf" srcId="{6E7048AB-1B89-42D9-A33B-822C14BBD6B8}" destId="{F34CD516-E7BC-4DAD-A430-AEA0EEDED63C}" srcOrd="0" destOrd="0" presId="urn:microsoft.com/office/officeart/2005/8/layout/radial4"/>
    <dgm:cxn modelId="{FC4B0E3D-751D-452E-BFB2-89F26065940F}" type="presOf" srcId="{F6A042B2-BB84-4365-9454-B9C6F47DE8BA}" destId="{EF18D42B-AB25-42D7-B8BF-FD9C5F249A20}" srcOrd="0" destOrd="0" presId="urn:microsoft.com/office/officeart/2005/8/layout/radial4"/>
    <dgm:cxn modelId="{398D408F-56E3-49D2-99D0-79767477E442}" type="presOf" srcId="{46988042-6FB1-42EC-907D-9983F6E21E75}" destId="{769D4BAD-E21F-46B0-ABA6-7B6BD3A6AB2F}" srcOrd="0" destOrd="0" presId="urn:microsoft.com/office/officeart/2005/8/layout/radial4"/>
    <dgm:cxn modelId="{A2A5C499-5CF3-49BB-B501-7147D5DC8B6F}" srcId="{F6A042B2-BB84-4365-9454-B9C6F47DE8BA}" destId="{6E7048AB-1B89-42D9-A33B-822C14BBD6B8}" srcOrd="0" destOrd="0" parTransId="{B051815A-168F-47B7-9B49-7DE1CCD65213}" sibTransId="{4134737C-FDF4-44B1-9512-658B9471849B}"/>
    <dgm:cxn modelId="{F89519A0-B8C4-44FE-8861-3F57ACA98FF9}" srcId="{3361693C-BF3E-40DB-9237-7D1A8FAADEDE}" destId="{F6A042B2-BB84-4365-9454-B9C6F47DE8BA}" srcOrd="0" destOrd="0" parTransId="{020D0915-F663-4F24-991C-A459E47E86E7}" sibTransId="{C78BB355-6738-42EA-A70A-23A1E439A610}"/>
    <dgm:cxn modelId="{7E2E5FA8-A984-41F4-9A2F-AC1C6D2E85F4}" srcId="{F6A042B2-BB84-4365-9454-B9C6F47DE8BA}" destId="{46988042-6FB1-42EC-907D-9983F6E21E75}" srcOrd="1" destOrd="0" parTransId="{ADDAA844-9C1A-4CA0-BF7D-997AE5B500FC}" sibTransId="{264FC6F8-0E5D-45DF-9F8E-43EC2846A4F8}"/>
    <dgm:cxn modelId="{49A64DB0-8D31-46AF-929D-4A296961E9A3}" type="presOf" srcId="{3361693C-BF3E-40DB-9237-7D1A8FAADEDE}" destId="{1DAA0A7D-39E2-4DFC-B60B-C6AFD0150FB6}" srcOrd="0" destOrd="0" presId="urn:microsoft.com/office/officeart/2005/8/layout/radial4"/>
    <dgm:cxn modelId="{5A5059B4-3295-44C6-99FB-3FE3FC0EAEA9}" type="presOf" srcId="{ADDAA844-9C1A-4CA0-BF7D-997AE5B500FC}" destId="{65D78868-5953-4A17-9B96-A18DEF1C6963}" srcOrd="0" destOrd="0" presId="urn:microsoft.com/office/officeart/2005/8/layout/radial4"/>
    <dgm:cxn modelId="{BD4E8ED5-5CEA-48AA-BCEC-10F02EEC8C3F}" type="presOf" srcId="{B051815A-168F-47B7-9B49-7DE1CCD65213}" destId="{D1184B65-F76A-4CF4-8300-2C7D22699406}" srcOrd="0" destOrd="0" presId="urn:microsoft.com/office/officeart/2005/8/layout/radial4"/>
    <dgm:cxn modelId="{E3E3F883-2284-4E53-9884-BEF6E12C8D73}" type="presParOf" srcId="{1DAA0A7D-39E2-4DFC-B60B-C6AFD0150FB6}" destId="{EF18D42B-AB25-42D7-B8BF-FD9C5F249A20}" srcOrd="0" destOrd="0" presId="urn:microsoft.com/office/officeart/2005/8/layout/radial4"/>
    <dgm:cxn modelId="{6696BA4D-3E54-4EEF-A682-ABBE92A92971}" type="presParOf" srcId="{1DAA0A7D-39E2-4DFC-B60B-C6AFD0150FB6}" destId="{D1184B65-F76A-4CF4-8300-2C7D22699406}" srcOrd="1" destOrd="0" presId="urn:microsoft.com/office/officeart/2005/8/layout/radial4"/>
    <dgm:cxn modelId="{C01C2B34-E05E-45C4-95DC-17C69ECCE6E0}" type="presParOf" srcId="{1DAA0A7D-39E2-4DFC-B60B-C6AFD0150FB6}" destId="{F34CD516-E7BC-4DAD-A430-AEA0EEDED63C}" srcOrd="2" destOrd="0" presId="urn:microsoft.com/office/officeart/2005/8/layout/radial4"/>
    <dgm:cxn modelId="{DA2FA2EC-F679-4A8C-9C74-E6ECDE8F5732}" type="presParOf" srcId="{1DAA0A7D-39E2-4DFC-B60B-C6AFD0150FB6}" destId="{65D78868-5953-4A17-9B96-A18DEF1C6963}" srcOrd="3" destOrd="0" presId="urn:microsoft.com/office/officeart/2005/8/layout/radial4"/>
    <dgm:cxn modelId="{5A640EB7-7983-4DC2-AB0A-DF6B54C51AB7}" type="presParOf" srcId="{1DAA0A7D-39E2-4DFC-B60B-C6AFD0150FB6}" destId="{769D4BAD-E21F-46B0-ABA6-7B6BD3A6AB2F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61693C-BF3E-40DB-9237-7D1A8FAADEDE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F6A042B2-BB84-4365-9454-B9C6F47DE8BA}">
      <dgm:prSet phldrT="[Tekst]" custT="1"/>
      <dgm:spPr>
        <a:solidFill>
          <a:schemeClr val="accent1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pl-PL" sz="18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DEFICYT OPERACYJNY</a:t>
          </a:r>
        </a:p>
        <a:p>
          <a:r>
            <a:rPr lang="pl-PL" sz="2000" b="1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- 1 827 102,24 zł</a:t>
          </a:r>
        </a:p>
      </dgm:t>
    </dgm:pt>
    <dgm:pt modelId="{020D0915-F663-4F24-991C-A459E47E86E7}" type="parTrans" cxnId="{F89519A0-B8C4-44FE-8861-3F57ACA98FF9}">
      <dgm:prSet/>
      <dgm:spPr/>
      <dgm:t>
        <a:bodyPr/>
        <a:lstStyle/>
        <a:p>
          <a:endParaRPr lang="pl-PL"/>
        </a:p>
      </dgm:t>
    </dgm:pt>
    <dgm:pt modelId="{C78BB355-6738-42EA-A70A-23A1E439A610}" type="sibTrans" cxnId="{F89519A0-B8C4-44FE-8861-3F57ACA98FF9}">
      <dgm:prSet/>
      <dgm:spPr/>
      <dgm:t>
        <a:bodyPr/>
        <a:lstStyle/>
        <a:p>
          <a:endParaRPr lang="pl-PL"/>
        </a:p>
      </dgm:t>
    </dgm:pt>
    <dgm:pt modelId="{6E7048AB-1B89-42D9-A33B-822C14BBD6B8}">
      <dgm:prSet phldrT="[Tekst]" custT="1"/>
      <dgm:spPr>
        <a:solidFill>
          <a:schemeClr val="accent1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pl-PL" sz="18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Plan dochodów bieżących</a:t>
          </a:r>
        </a:p>
        <a:p>
          <a:r>
            <a:rPr lang="pl-PL" sz="2000" b="1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97 972 936,20 zł</a:t>
          </a:r>
        </a:p>
      </dgm:t>
    </dgm:pt>
    <dgm:pt modelId="{B051815A-168F-47B7-9B49-7DE1CCD65213}" type="parTrans" cxnId="{A2A5C499-5CF3-49BB-B501-7147D5DC8B6F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pl-PL"/>
        </a:p>
      </dgm:t>
    </dgm:pt>
    <dgm:pt modelId="{4134737C-FDF4-44B1-9512-658B9471849B}" type="sibTrans" cxnId="{A2A5C499-5CF3-49BB-B501-7147D5DC8B6F}">
      <dgm:prSet/>
      <dgm:spPr/>
      <dgm:t>
        <a:bodyPr/>
        <a:lstStyle/>
        <a:p>
          <a:endParaRPr lang="pl-PL"/>
        </a:p>
      </dgm:t>
    </dgm:pt>
    <dgm:pt modelId="{46988042-6FB1-42EC-907D-9983F6E21E75}">
      <dgm:prSet phldrT="[Tekst]" custT="1"/>
      <dgm:spPr>
        <a:solidFill>
          <a:schemeClr val="accent1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pl-PL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pl-PL" sz="18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Plan wydatków bieżących</a:t>
          </a:r>
        </a:p>
        <a:p>
          <a:r>
            <a:rPr lang="pl-PL" sz="1800" b="1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99 800 044,44 zł</a:t>
          </a:r>
        </a:p>
        <a:p>
          <a:endParaRPr lang="pl-PL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DAA844-9C1A-4CA0-BF7D-997AE5B500FC}" type="parTrans" cxnId="{7E2E5FA8-A984-41F4-9A2F-AC1C6D2E85F4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pl-PL"/>
        </a:p>
      </dgm:t>
    </dgm:pt>
    <dgm:pt modelId="{264FC6F8-0E5D-45DF-9F8E-43EC2846A4F8}" type="sibTrans" cxnId="{7E2E5FA8-A984-41F4-9A2F-AC1C6D2E85F4}">
      <dgm:prSet/>
      <dgm:spPr/>
      <dgm:t>
        <a:bodyPr/>
        <a:lstStyle/>
        <a:p>
          <a:endParaRPr lang="pl-PL"/>
        </a:p>
      </dgm:t>
    </dgm:pt>
    <dgm:pt modelId="{1DAA0A7D-39E2-4DFC-B60B-C6AFD0150FB6}" type="pres">
      <dgm:prSet presAssocID="{3361693C-BF3E-40DB-9237-7D1A8FAADED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F18D42B-AB25-42D7-B8BF-FD9C5F249A20}" type="pres">
      <dgm:prSet presAssocID="{F6A042B2-BB84-4365-9454-B9C6F47DE8BA}" presName="centerShape" presStyleLbl="node0" presStyleIdx="0" presStyleCnt="1" custScaleX="235873" custScaleY="42875" custLinFactNeighborX="1575" custLinFactNeighborY="-4968"/>
      <dgm:spPr/>
    </dgm:pt>
    <dgm:pt modelId="{D1184B65-F76A-4CF4-8300-2C7D22699406}" type="pres">
      <dgm:prSet presAssocID="{B051815A-168F-47B7-9B49-7DE1CCD65213}" presName="parTrans" presStyleLbl="bgSibTrans2D1" presStyleIdx="0" presStyleCnt="2" custScaleX="50474" custLinFactNeighborX="-35911" custLinFactNeighborY="61718"/>
      <dgm:spPr/>
    </dgm:pt>
    <dgm:pt modelId="{F34CD516-E7BC-4DAD-A430-AEA0EEDED63C}" type="pres">
      <dgm:prSet presAssocID="{6E7048AB-1B89-42D9-A33B-822C14BBD6B8}" presName="node" presStyleLbl="node1" presStyleIdx="0" presStyleCnt="2" custScaleX="148346" custScaleY="58558" custRadScaleRad="109995" custRadScaleInc="7647">
        <dgm:presLayoutVars>
          <dgm:bulletEnabled val="1"/>
        </dgm:presLayoutVars>
      </dgm:prSet>
      <dgm:spPr/>
    </dgm:pt>
    <dgm:pt modelId="{65D78868-5953-4A17-9B96-A18DEF1C6963}" type="pres">
      <dgm:prSet presAssocID="{ADDAA844-9C1A-4CA0-BF7D-997AE5B500FC}" presName="parTrans" presStyleLbl="bgSibTrans2D1" presStyleIdx="1" presStyleCnt="2" custScaleX="47974" custLinFactNeighborX="29695" custLinFactNeighborY="55606"/>
      <dgm:spPr/>
    </dgm:pt>
    <dgm:pt modelId="{769D4BAD-E21F-46B0-ABA6-7B6BD3A6AB2F}" type="pres">
      <dgm:prSet presAssocID="{46988042-6FB1-42EC-907D-9983F6E21E75}" presName="node" presStyleLbl="node1" presStyleIdx="1" presStyleCnt="2" custScaleX="146096" custScaleY="54670" custRadScaleRad="110581" custRadScaleInc="-8237">
        <dgm:presLayoutVars>
          <dgm:bulletEnabled val="1"/>
        </dgm:presLayoutVars>
      </dgm:prSet>
      <dgm:spPr/>
    </dgm:pt>
  </dgm:ptLst>
  <dgm:cxnLst>
    <dgm:cxn modelId="{A2A5C499-5CF3-49BB-B501-7147D5DC8B6F}" srcId="{F6A042B2-BB84-4365-9454-B9C6F47DE8BA}" destId="{6E7048AB-1B89-42D9-A33B-822C14BBD6B8}" srcOrd="0" destOrd="0" parTransId="{B051815A-168F-47B7-9B49-7DE1CCD65213}" sibTransId="{4134737C-FDF4-44B1-9512-658B9471849B}"/>
    <dgm:cxn modelId="{F89519A0-B8C4-44FE-8861-3F57ACA98FF9}" srcId="{3361693C-BF3E-40DB-9237-7D1A8FAADEDE}" destId="{F6A042B2-BB84-4365-9454-B9C6F47DE8BA}" srcOrd="0" destOrd="0" parTransId="{020D0915-F663-4F24-991C-A459E47E86E7}" sibTransId="{C78BB355-6738-42EA-A70A-23A1E439A610}"/>
    <dgm:cxn modelId="{7E2E5FA8-A984-41F4-9A2F-AC1C6D2E85F4}" srcId="{F6A042B2-BB84-4365-9454-B9C6F47DE8BA}" destId="{46988042-6FB1-42EC-907D-9983F6E21E75}" srcOrd="1" destOrd="0" parTransId="{ADDAA844-9C1A-4CA0-BF7D-997AE5B500FC}" sibTransId="{264FC6F8-0E5D-45DF-9F8E-43EC2846A4F8}"/>
    <dgm:cxn modelId="{F10BC7AB-20F8-4885-A73E-A2105C0AB92F}" type="presOf" srcId="{F6A042B2-BB84-4365-9454-B9C6F47DE8BA}" destId="{EF18D42B-AB25-42D7-B8BF-FD9C5F249A20}" srcOrd="0" destOrd="0" presId="urn:microsoft.com/office/officeart/2005/8/layout/radial4"/>
    <dgm:cxn modelId="{B4CF21B4-5BDB-4F92-86F0-AE07D079787F}" type="presOf" srcId="{B051815A-168F-47B7-9B49-7DE1CCD65213}" destId="{D1184B65-F76A-4CF4-8300-2C7D22699406}" srcOrd="0" destOrd="0" presId="urn:microsoft.com/office/officeart/2005/8/layout/radial4"/>
    <dgm:cxn modelId="{B44901BB-45FD-4FD3-A5EF-15733FE68AD2}" type="presOf" srcId="{6E7048AB-1B89-42D9-A33B-822C14BBD6B8}" destId="{F34CD516-E7BC-4DAD-A430-AEA0EEDED63C}" srcOrd="0" destOrd="0" presId="urn:microsoft.com/office/officeart/2005/8/layout/radial4"/>
    <dgm:cxn modelId="{16A60CC8-0DFE-4EB5-A717-C5407AB42E0C}" type="presOf" srcId="{46988042-6FB1-42EC-907D-9983F6E21E75}" destId="{769D4BAD-E21F-46B0-ABA6-7B6BD3A6AB2F}" srcOrd="0" destOrd="0" presId="urn:microsoft.com/office/officeart/2005/8/layout/radial4"/>
    <dgm:cxn modelId="{392F8ED8-993F-4307-AD0A-5C983BB77BA0}" type="presOf" srcId="{3361693C-BF3E-40DB-9237-7D1A8FAADEDE}" destId="{1DAA0A7D-39E2-4DFC-B60B-C6AFD0150FB6}" srcOrd="0" destOrd="0" presId="urn:microsoft.com/office/officeart/2005/8/layout/radial4"/>
    <dgm:cxn modelId="{54C461F4-40ED-4E28-B389-745E1034A0D6}" type="presOf" srcId="{ADDAA844-9C1A-4CA0-BF7D-997AE5B500FC}" destId="{65D78868-5953-4A17-9B96-A18DEF1C6963}" srcOrd="0" destOrd="0" presId="urn:microsoft.com/office/officeart/2005/8/layout/radial4"/>
    <dgm:cxn modelId="{E36DC598-45B2-43B0-AADC-87B61375BABB}" type="presParOf" srcId="{1DAA0A7D-39E2-4DFC-B60B-C6AFD0150FB6}" destId="{EF18D42B-AB25-42D7-B8BF-FD9C5F249A20}" srcOrd="0" destOrd="0" presId="urn:microsoft.com/office/officeart/2005/8/layout/radial4"/>
    <dgm:cxn modelId="{F93A13FA-7193-4F56-B471-B27DC00694E1}" type="presParOf" srcId="{1DAA0A7D-39E2-4DFC-B60B-C6AFD0150FB6}" destId="{D1184B65-F76A-4CF4-8300-2C7D22699406}" srcOrd="1" destOrd="0" presId="urn:microsoft.com/office/officeart/2005/8/layout/radial4"/>
    <dgm:cxn modelId="{E6C7F818-4B0B-4BE4-90BD-F91A7DA826C5}" type="presParOf" srcId="{1DAA0A7D-39E2-4DFC-B60B-C6AFD0150FB6}" destId="{F34CD516-E7BC-4DAD-A430-AEA0EEDED63C}" srcOrd="2" destOrd="0" presId="urn:microsoft.com/office/officeart/2005/8/layout/radial4"/>
    <dgm:cxn modelId="{B2AC64D5-B7E4-4B60-95C3-97103F005598}" type="presParOf" srcId="{1DAA0A7D-39E2-4DFC-B60B-C6AFD0150FB6}" destId="{65D78868-5953-4A17-9B96-A18DEF1C6963}" srcOrd="3" destOrd="0" presId="urn:microsoft.com/office/officeart/2005/8/layout/radial4"/>
    <dgm:cxn modelId="{CBD38CA3-73D4-4E2A-BE7E-5226A1C3CE2C}" type="presParOf" srcId="{1DAA0A7D-39E2-4DFC-B60B-C6AFD0150FB6}" destId="{769D4BAD-E21F-46B0-ABA6-7B6BD3A6AB2F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61693C-BF3E-40DB-9237-7D1A8FAADEDE}" type="doc">
      <dgm:prSet loTypeId="urn:microsoft.com/office/officeart/2005/8/layout/radial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6A042B2-BB84-4365-9454-B9C6F47DE8BA}">
      <dgm:prSet phldrT="[Tekst]" custT="1"/>
      <dgm:spPr>
        <a:solidFill>
          <a:schemeClr val="accent1"/>
        </a:solidFill>
        <a:ln>
          <a:solidFill>
            <a:schemeClr val="accent1">
              <a:lumMod val="50000"/>
            </a:schemeClr>
          </a:solidFill>
        </a:ln>
        <a:effectLst/>
      </dgm:spPr>
      <dgm:t>
        <a:bodyPr/>
        <a:lstStyle/>
        <a:p>
          <a:r>
            <a:rPr lang="pl-PL" sz="18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NADWYŻKA OPERACYJNA</a:t>
          </a:r>
        </a:p>
        <a:p>
          <a:r>
            <a:rPr lang="pl-PL" sz="2000" b="1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 4 664 858,14 zł</a:t>
          </a:r>
        </a:p>
      </dgm:t>
    </dgm:pt>
    <dgm:pt modelId="{020D0915-F663-4F24-991C-A459E47E86E7}" type="parTrans" cxnId="{F89519A0-B8C4-44FE-8861-3F57ACA98FF9}">
      <dgm:prSet/>
      <dgm:spPr/>
      <dgm:t>
        <a:bodyPr/>
        <a:lstStyle/>
        <a:p>
          <a:endParaRPr lang="pl-PL"/>
        </a:p>
      </dgm:t>
    </dgm:pt>
    <dgm:pt modelId="{C78BB355-6738-42EA-A70A-23A1E439A610}" type="sibTrans" cxnId="{F89519A0-B8C4-44FE-8861-3F57ACA98FF9}">
      <dgm:prSet/>
      <dgm:spPr/>
      <dgm:t>
        <a:bodyPr/>
        <a:lstStyle/>
        <a:p>
          <a:endParaRPr lang="pl-PL"/>
        </a:p>
      </dgm:t>
    </dgm:pt>
    <dgm:pt modelId="{6E7048AB-1B89-42D9-A33B-822C14BBD6B8}">
      <dgm:prSet phldrT="[Tekst]" custT="1"/>
      <dgm:spPr>
        <a:solidFill>
          <a:schemeClr val="accent1"/>
        </a:solidFill>
        <a:ln>
          <a:solidFill>
            <a:schemeClr val="accent1">
              <a:lumMod val="50000"/>
            </a:schemeClr>
          </a:solidFill>
        </a:ln>
        <a:effectLst/>
      </dgm:spPr>
      <dgm:t>
        <a:bodyPr/>
        <a:lstStyle/>
        <a:p>
          <a:r>
            <a:rPr lang="pl-PL" sz="1800" dirty="0">
              <a:latin typeface="Aptos Display" panose="020B0004020202020204" pitchFamily="34" charset="0"/>
              <a:cs typeface="Times New Roman" panose="02020603050405020304" pitchFamily="18" charset="0"/>
            </a:rPr>
            <a:t>Wykonanie dochodów bieżących</a:t>
          </a:r>
        </a:p>
        <a:p>
          <a:r>
            <a:rPr lang="pl-PL" sz="2000" b="1" dirty="0">
              <a:latin typeface="Aptos Display" panose="020B0004020202020204" pitchFamily="34" charset="0"/>
              <a:cs typeface="Times New Roman" panose="02020603050405020304" pitchFamily="18" charset="0"/>
            </a:rPr>
            <a:t>98 804 060,39 zł</a:t>
          </a:r>
        </a:p>
      </dgm:t>
    </dgm:pt>
    <dgm:pt modelId="{B051815A-168F-47B7-9B49-7DE1CCD65213}" type="parTrans" cxnId="{A2A5C499-5CF3-49BB-B501-7147D5DC8B6F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/>
      </dgm:spPr>
      <dgm:t>
        <a:bodyPr/>
        <a:lstStyle/>
        <a:p>
          <a:endParaRPr lang="pl-PL"/>
        </a:p>
      </dgm:t>
    </dgm:pt>
    <dgm:pt modelId="{4134737C-FDF4-44B1-9512-658B9471849B}" type="sibTrans" cxnId="{A2A5C499-5CF3-49BB-B501-7147D5DC8B6F}">
      <dgm:prSet/>
      <dgm:spPr/>
      <dgm:t>
        <a:bodyPr/>
        <a:lstStyle/>
        <a:p>
          <a:endParaRPr lang="pl-PL"/>
        </a:p>
      </dgm:t>
    </dgm:pt>
    <dgm:pt modelId="{46988042-6FB1-42EC-907D-9983F6E21E75}">
      <dgm:prSet phldrT="[Tekst]" custT="1"/>
      <dgm:spPr>
        <a:solidFill>
          <a:schemeClr val="accent1"/>
        </a:solidFill>
        <a:ln>
          <a:solidFill>
            <a:schemeClr val="accent1">
              <a:lumMod val="50000"/>
            </a:schemeClr>
          </a:solidFill>
        </a:ln>
        <a:effectLst/>
      </dgm:spPr>
      <dgm:t>
        <a:bodyPr/>
        <a:lstStyle/>
        <a:p>
          <a:endParaRPr lang="pl-PL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pl-PL" sz="1800" dirty="0">
              <a:latin typeface="Aptos Display" panose="020B0004020202020204" pitchFamily="34" charset="0"/>
              <a:cs typeface="Times New Roman" panose="02020603050405020304" pitchFamily="18" charset="0"/>
            </a:rPr>
            <a:t>Wykonanie wydatków bieżących</a:t>
          </a:r>
        </a:p>
        <a:p>
          <a:r>
            <a:rPr lang="pl-PL" sz="1800" b="1" dirty="0">
              <a:latin typeface="Aptos Display" panose="020B0004020202020204" pitchFamily="34" charset="0"/>
              <a:cs typeface="Times New Roman" panose="02020603050405020304" pitchFamily="18" charset="0"/>
            </a:rPr>
            <a:t>94 139 202,25 zł</a:t>
          </a:r>
        </a:p>
        <a:p>
          <a:endParaRPr lang="pl-PL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DAA844-9C1A-4CA0-BF7D-997AE5B500FC}" type="parTrans" cxnId="{7E2E5FA8-A984-41F4-9A2F-AC1C6D2E85F4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/>
      </dgm:spPr>
      <dgm:t>
        <a:bodyPr/>
        <a:lstStyle/>
        <a:p>
          <a:endParaRPr lang="pl-PL"/>
        </a:p>
      </dgm:t>
    </dgm:pt>
    <dgm:pt modelId="{264FC6F8-0E5D-45DF-9F8E-43EC2846A4F8}" type="sibTrans" cxnId="{7E2E5FA8-A984-41F4-9A2F-AC1C6D2E85F4}">
      <dgm:prSet/>
      <dgm:spPr/>
      <dgm:t>
        <a:bodyPr/>
        <a:lstStyle/>
        <a:p>
          <a:endParaRPr lang="pl-PL"/>
        </a:p>
      </dgm:t>
    </dgm:pt>
    <dgm:pt modelId="{1DAA0A7D-39E2-4DFC-B60B-C6AFD0150FB6}" type="pres">
      <dgm:prSet presAssocID="{3361693C-BF3E-40DB-9237-7D1A8FAADED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F18D42B-AB25-42D7-B8BF-FD9C5F249A20}" type="pres">
      <dgm:prSet presAssocID="{F6A042B2-BB84-4365-9454-B9C6F47DE8BA}" presName="centerShape" presStyleLbl="node0" presStyleIdx="0" presStyleCnt="1" custScaleX="235873" custScaleY="42875" custLinFactNeighborX="-2610" custLinFactNeighborY="-2906"/>
      <dgm:spPr/>
    </dgm:pt>
    <dgm:pt modelId="{D1184B65-F76A-4CF4-8300-2C7D22699406}" type="pres">
      <dgm:prSet presAssocID="{B051815A-168F-47B7-9B49-7DE1CCD65213}" presName="parTrans" presStyleLbl="bgSibTrans2D1" presStyleIdx="0" presStyleCnt="2" custScaleX="48624" custLinFactNeighborX="-54440" custLinFactNeighborY="76545"/>
      <dgm:spPr/>
    </dgm:pt>
    <dgm:pt modelId="{F34CD516-E7BC-4DAD-A430-AEA0EEDED63C}" type="pres">
      <dgm:prSet presAssocID="{6E7048AB-1B89-42D9-A33B-822C14BBD6B8}" presName="node" presStyleLbl="node1" presStyleIdx="0" presStyleCnt="2" custScaleX="148346" custScaleY="64725" custRadScaleRad="123880" custRadScaleInc="-2795">
        <dgm:presLayoutVars>
          <dgm:bulletEnabled val="1"/>
        </dgm:presLayoutVars>
      </dgm:prSet>
      <dgm:spPr/>
    </dgm:pt>
    <dgm:pt modelId="{65D78868-5953-4A17-9B96-A18DEF1C6963}" type="pres">
      <dgm:prSet presAssocID="{ADDAA844-9C1A-4CA0-BF7D-997AE5B500FC}" presName="parTrans" presStyleLbl="bgSibTrans2D1" presStyleIdx="1" presStyleCnt="2" custScaleX="47867" custLinFactNeighborX="37747" custLinFactNeighborY="72618"/>
      <dgm:spPr/>
    </dgm:pt>
    <dgm:pt modelId="{769D4BAD-E21F-46B0-ABA6-7B6BD3A6AB2F}" type="pres">
      <dgm:prSet presAssocID="{46988042-6FB1-42EC-907D-9983F6E21E75}" presName="node" presStyleLbl="node1" presStyleIdx="1" presStyleCnt="2" custScaleX="146096" custScaleY="65473" custRadScaleRad="104824" custRadScaleInc="-4639">
        <dgm:presLayoutVars>
          <dgm:bulletEnabled val="1"/>
        </dgm:presLayoutVars>
      </dgm:prSet>
      <dgm:spPr/>
    </dgm:pt>
  </dgm:ptLst>
  <dgm:cxnLst>
    <dgm:cxn modelId="{87A53E3A-0B53-458D-AFF3-8EDBB64FAEB4}" type="presOf" srcId="{6E7048AB-1B89-42D9-A33B-822C14BBD6B8}" destId="{F34CD516-E7BC-4DAD-A430-AEA0EEDED63C}" srcOrd="0" destOrd="0" presId="urn:microsoft.com/office/officeart/2005/8/layout/radial4"/>
    <dgm:cxn modelId="{FC4B0E3D-751D-452E-BFB2-89F26065940F}" type="presOf" srcId="{F6A042B2-BB84-4365-9454-B9C6F47DE8BA}" destId="{EF18D42B-AB25-42D7-B8BF-FD9C5F249A20}" srcOrd="0" destOrd="0" presId="urn:microsoft.com/office/officeart/2005/8/layout/radial4"/>
    <dgm:cxn modelId="{398D408F-56E3-49D2-99D0-79767477E442}" type="presOf" srcId="{46988042-6FB1-42EC-907D-9983F6E21E75}" destId="{769D4BAD-E21F-46B0-ABA6-7B6BD3A6AB2F}" srcOrd="0" destOrd="0" presId="urn:microsoft.com/office/officeart/2005/8/layout/radial4"/>
    <dgm:cxn modelId="{A2A5C499-5CF3-49BB-B501-7147D5DC8B6F}" srcId="{F6A042B2-BB84-4365-9454-B9C6F47DE8BA}" destId="{6E7048AB-1B89-42D9-A33B-822C14BBD6B8}" srcOrd="0" destOrd="0" parTransId="{B051815A-168F-47B7-9B49-7DE1CCD65213}" sibTransId="{4134737C-FDF4-44B1-9512-658B9471849B}"/>
    <dgm:cxn modelId="{F89519A0-B8C4-44FE-8861-3F57ACA98FF9}" srcId="{3361693C-BF3E-40DB-9237-7D1A8FAADEDE}" destId="{F6A042B2-BB84-4365-9454-B9C6F47DE8BA}" srcOrd="0" destOrd="0" parTransId="{020D0915-F663-4F24-991C-A459E47E86E7}" sibTransId="{C78BB355-6738-42EA-A70A-23A1E439A610}"/>
    <dgm:cxn modelId="{7E2E5FA8-A984-41F4-9A2F-AC1C6D2E85F4}" srcId="{F6A042B2-BB84-4365-9454-B9C6F47DE8BA}" destId="{46988042-6FB1-42EC-907D-9983F6E21E75}" srcOrd="1" destOrd="0" parTransId="{ADDAA844-9C1A-4CA0-BF7D-997AE5B500FC}" sibTransId="{264FC6F8-0E5D-45DF-9F8E-43EC2846A4F8}"/>
    <dgm:cxn modelId="{49A64DB0-8D31-46AF-929D-4A296961E9A3}" type="presOf" srcId="{3361693C-BF3E-40DB-9237-7D1A8FAADEDE}" destId="{1DAA0A7D-39E2-4DFC-B60B-C6AFD0150FB6}" srcOrd="0" destOrd="0" presId="urn:microsoft.com/office/officeart/2005/8/layout/radial4"/>
    <dgm:cxn modelId="{5A5059B4-3295-44C6-99FB-3FE3FC0EAEA9}" type="presOf" srcId="{ADDAA844-9C1A-4CA0-BF7D-997AE5B500FC}" destId="{65D78868-5953-4A17-9B96-A18DEF1C6963}" srcOrd="0" destOrd="0" presId="urn:microsoft.com/office/officeart/2005/8/layout/radial4"/>
    <dgm:cxn modelId="{BD4E8ED5-5CEA-48AA-BCEC-10F02EEC8C3F}" type="presOf" srcId="{B051815A-168F-47B7-9B49-7DE1CCD65213}" destId="{D1184B65-F76A-4CF4-8300-2C7D22699406}" srcOrd="0" destOrd="0" presId="urn:microsoft.com/office/officeart/2005/8/layout/radial4"/>
    <dgm:cxn modelId="{E3E3F883-2284-4E53-9884-BEF6E12C8D73}" type="presParOf" srcId="{1DAA0A7D-39E2-4DFC-B60B-C6AFD0150FB6}" destId="{EF18D42B-AB25-42D7-B8BF-FD9C5F249A20}" srcOrd="0" destOrd="0" presId="urn:microsoft.com/office/officeart/2005/8/layout/radial4"/>
    <dgm:cxn modelId="{6696BA4D-3E54-4EEF-A682-ABBE92A92971}" type="presParOf" srcId="{1DAA0A7D-39E2-4DFC-B60B-C6AFD0150FB6}" destId="{D1184B65-F76A-4CF4-8300-2C7D22699406}" srcOrd="1" destOrd="0" presId="urn:microsoft.com/office/officeart/2005/8/layout/radial4"/>
    <dgm:cxn modelId="{C01C2B34-E05E-45C4-95DC-17C69ECCE6E0}" type="presParOf" srcId="{1DAA0A7D-39E2-4DFC-B60B-C6AFD0150FB6}" destId="{F34CD516-E7BC-4DAD-A430-AEA0EEDED63C}" srcOrd="2" destOrd="0" presId="urn:microsoft.com/office/officeart/2005/8/layout/radial4"/>
    <dgm:cxn modelId="{DA2FA2EC-F679-4A8C-9C74-E6ECDE8F5732}" type="presParOf" srcId="{1DAA0A7D-39E2-4DFC-B60B-C6AFD0150FB6}" destId="{65D78868-5953-4A17-9B96-A18DEF1C6963}" srcOrd="3" destOrd="0" presId="urn:microsoft.com/office/officeart/2005/8/layout/radial4"/>
    <dgm:cxn modelId="{5A640EB7-7983-4DC2-AB0A-DF6B54C51AB7}" type="presParOf" srcId="{1DAA0A7D-39E2-4DFC-B60B-C6AFD0150FB6}" destId="{769D4BAD-E21F-46B0-ABA6-7B6BD3A6AB2F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DE70FC-9E59-4D79-A9D1-9A24A4FAD9CB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14BF320-7656-4245-825D-C4F30FAE12AD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b="0" dirty="0"/>
            <a:t>1. Budżet – kluczowe dane</a:t>
          </a:r>
        </a:p>
      </dgm:t>
    </dgm:pt>
    <dgm:pt modelId="{2A491D24-3465-4A89-9D5E-D7FF129FE803}" type="parTrans" cxnId="{EB467D19-07FE-41DD-B47C-7E1E74232AA1}">
      <dgm:prSet/>
      <dgm:spPr/>
      <dgm:t>
        <a:bodyPr/>
        <a:lstStyle/>
        <a:p>
          <a:endParaRPr lang="pl-PL"/>
        </a:p>
      </dgm:t>
    </dgm:pt>
    <dgm:pt modelId="{FEF40DE5-2620-4643-96F1-22AAB919CF55}" type="sibTrans" cxnId="{EB467D19-07FE-41DD-B47C-7E1E74232AA1}">
      <dgm:prSet/>
      <dgm:spPr/>
      <dgm:t>
        <a:bodyPr/>
        <a:lstStyle/>
        <a:p>
          <a:endParaRPr lang="pl-PL"/>
        </a:p>
      </dgm:t>
    </dgm:pt>
    <dgm:pt modelId="{08AF9234-9C38-4779-8CCE-4057BC8B59BD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Dochody</a:t>
          </a:r>
        </a:p>
      </dgm:t>
    </dgm:pt>
    <dgm:pt modelId="{FE13073E-B91B-432E-B7C4-22C068AEDF7F}" type="parTrans" cxnId="{DBB3EDF3-D812-4223-A090-F8A816769DAC}">
      <dgm:prSet/>
      <dgm:spPr/>
      <dgm:t>
        <a:bodyPr/>
        <a:lstStyle/>
        <a:p>
          <a:endParaRPr lang="pl-PL"/>
        </a:p>
      </dgm:t>
    </dgm:pt>
    <dgm:pt modelId="{8A18BEB9-232C-4171-8033-1D247DF7A302}" type="sibTrans" cxnId="{DBB3EDF3-D812-4223-A090-F8A816769DAC}">
      <dgm:prSet/>
      <dgm:spPr/>
      <dgm:t>
        <a:bodyPr/>
        <a:lstStyle/>
        <a:p>
          <a:endParaRPr lang="pl-PL"/>
        </a:p>
      </dgm:t>
    </dgm:pt>
    <dgm:pt modelId="{964B7FB3-1448-4DAC-9431-2F6DE8ACB2C7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sz="2600" dirty="0"/>
            <a:t>3. Wydatki</a:t>
          </a:r>
        </a:p>
      </dgm:t>
    </dgm:pt>
    <dgm:pt modelId="{EA15B1B4-89BE-4110-9492-DC842D47F02B}" type="parTrans" cxnId="{545AC4C0-8A7C-4704-99CD-0D9C2C3649C8}">
      <dgm:prSet/>
      <dgm:spPr/>
      <dgm:t>
        <a:bodyPr/>
        <a:lstStyle/>
        <a:p>
          <a:endParaRPr lang="pl-PL"/>
        </a:p>
      </dgm:t>
    </dgm:pt>
    <dgm:pt modelId="{F43504E3-3434-425D-80EC-5DC9E580C685}" type="sibTrans" cxnId="{545AC4C0-8A7C-4704-99CD-0D9C2C3649C8}">
      <dgm:prSet/>
      <dgm:spPr/>
      <dgm:t>
        <a:bodyPr/>
        <a:lstStyle/>
        <a:p>
          <a:endParaRPr lang="pl-PL"/>
        </a:p>
      </dgm:t>
    </dgm:pt>
    <dgm:pt modelId="{A045603F-9937-4496-86AA-4132E1DB8125}" type="pres">
      <dgm:prSet presAssocID="{A0DE70FC-9E59-4D79-A9D1-9A24A4FAD9CB}" presName="linear" presStyleCnt="0">
        <dgm:presLayoutVars>
          <dgm:dir/>
          <dgm:animLvl val="lvl"/>
          <dgm:resizeHandles val="exact"/>
        </dgm:presLayoutVars>
      </dgm:prSet>
      <dgm:spPr/>
    </dgm:pt>
    <dgm:pt modelId="{01D8C6F5-7E5C-454C-A1EC-08C22C7201B4}" type="pres">
      <dgm:prSet presAssocID="{A14BF320-7656-4245-825D-C4F30FAE12AD}" presName="parentLin" presStyleCnt="0"/>
      <dgm:spPr/>
    </dgm:pt>
    <dgm:pt modelId="{767C2801-57F2-40F2-9369-0962B93E6868}" type="pres">
      <dgm:prSet presAssocID="{A14BF320-7656-4245-825D-C4F30FAE12AD}" presName="parentLeftMargin" presStyleLbl="node1" presStyleIdx="0" presStyleCnt="3"/>
      <dgm:spPr/>
    </dgm:pt>
    <dgm:pt modelId="{569709CA-F534-4AE4-BE51-38D858413646}" type="pres">
      <dgm:prSet presAssocID="{A14BF320-7656-4245-825D-C4F30FAE12AD}" presName="parentText" presStyleLbl="node1" presStyleIdx="0" presStyleCnt="3" custScaleX="99383">
        <dgm:presLayoutVars>
          <dgm:chMax val="0"/>
          <dgm:bulletEnabled val="1"/>
        </dgm:presLayoutVars>
      </dgm:prSet>
      <dgm:spPr/>
    </dgm:pt>
    <dgm:pt modelId="{5914E449-364A-4FCA-9B4C-8525D52B62EA}" type="pres">
      <dgm:prSet presAssocID="{A14BF320-7656-4245-825D-C4F30FAE12AD}" presName="negativeSpace" presStyleCnt="0"/>
      <dgm:spPr/>
    </dgm:pt>
    <dgm:pt modelId="{18696C86-A141-495C-9ECC-2A2A28FAE982}" type="pres">
      <dgm:prSet presAssocID="{A14BF320-7656-4245-825D-C4F30FAE12AD}" presName="childText" presStyleLbl="conFgAcc1" presStyleIdx="0" presStyleCnt="3" custLinFactNeighborX="-78" custLinFactNeighborY="-94882">
        <dgm:presLayoutVars>
          <dgm:bulletEnabled val="1"/>
        </dgm:presLayoutVars>
      </dgm:prSet>
      <dgm:spPr/>
    </dgm:pt>
    <dgm:pt modelId="{C2FD099C-4826-4700-A78B-DA2D6603E180}" type="pres">
      <dgm:prSet presAssocID="{FEF40DE5-2620-4643-96F1-22AAB919CF55}" presName="spaceBetweenRectangles" presStyleCnt="0"/>
      <dgm:spPr/>
    </dgm:pt>
    <dgm:pt modelId="{3812F816-FB4D-440F-AA6C-9A3B3219E2F3}" type="pres">
      <dgm:prSet presAssocID="{08AF9234-9C38-4779-8CCE-4057BC8B59BD}" presName="parentLin" presStyleCnt="0"/>
      <dgm:spPr/>
    </dgm:pt>
    <dgm:pt modelId="{052C67DA-7C49-41ED-ACE9-31EA31DA330D}" type="pres">
      <dgm:prSet presAssocID="{08AF9234-9C38-4779-8CCE-4057BC8B59BD}" presName="parentLeftMargin" presStyleLbl="node1" presStyleIdx="0" presStyleCnt="3"/>
      <dgm:spPr/>
    </dgm:pt>
    <dgm:pt modelId="{CF16C322-E4CB-4DFD-9651-1A8E5F8D45A0}" type="pres">
      <dgm:prSet presAssocID="{08AF9234-9C38-4779-8CCE-4057BC8B59BD}" presName="parentText" presStyleLbl="node1" presStyleIdx="1" presStyleCnt="3" custScaleX="142857" custLinFactNeighborX="7384" custLinFactNeighborY="-11161">
        <dgm:presLayoutVars>
          <dgm:chMax val="0"/>
          <dgm:bulletEnabled val="1"/>
        </dgm:presLayoutVars>
      </dgm:prSet>
      <dgm:spPr/>
    </dgm:pt>
    <dgm:pt modelId="{482319F0-6A76-4D34-B5D9-64BD57BBE732}" type="pres">
      <dgm:prSet presAssocID="{08AF9234-9C38-4779-8CCE-4057BC8B59BD}" presName="negativeSpace" presStyleCnt="0"/>
      <dgm:spPr/>
    </dgm:pt>
    <dgm:pt modelId="{3990CE3F-92A7-486D-BBD1-8BAD383F3CC4}" type="pres">
      <dgm:prSet presAssocID="{08AF9234-9C38-4779-8CCE-4057BC8B59BD}" presName="childText" presStyleLbl="conFgAcc1" presStyleIdx="1" presStyleCnt="3" custLinFactY="-14155" custLinFactNeighborX="-78" custLinFactNeighborY="-100000">
        <dgm:presLayoutVars>
          <dgm:bulletEnabled val="1"/>
        </dgm:presLayoutVars>
      </dgm:prSet>
      <dgm:spPr/>
    </dgm:pt>
    <dgm:pt modelId="{CB78C8C9-CDA3-49B5-AF4F-C49D3434552F}" type="pres">
      <dgm:prSet presAssocID="{8A18BEB9-232C-4171-8033-1D247DF7A302}" presName="spaceBetweenRectangles" presStyleCnt="0"/>
      <dgm:spPr/>
    </dgm:pt>
    <dgm:pt modelId="{92775DF2-A90B-4561-8890-BB0CFEFF528E}" type="pres">
      <dgm:prSet presAssocID="{964B7FB3-1448-4DAC-9431-2F6DE8ACB2C7}" presName="parentLin" presStyleCnt="0"/>
      <dgm:spPr/>
    </dgm:pt>
    <dgm:pt modelId="{7CBF96A0-3616-49C8-840A-8BA800EFDED3}" type="pres">
      <dgm:prSet presAssocID="{964B7FB3-1448-4DAC-9431-2F6DE8ACB2C7}" presName="parentLeftMargin" presStyleLbl="node1" presStyleIdx="1" presStyleCnt="3"/>
      <dgm:spPr/>
    </dgm:pt>
    <dgm:pt modelId="{35D788B0-74FD-48BC-A734-04D78168B1C2}" type="pres">
      <dgm:prSet presAssocID="{964B7FB3-1448-4DAC-9431-2F6DE8ACB2C7}" presName="parentText" presStyleLbl="node1" presStyleIdx="2" presStyleCnt="3" custLinFactNeighborX="67" custLinFactNeighborY="-22134">
        <dgm:presLayoutVars>
          <dgm:chMax val="0"/>
          <dgm:bulletEnabled val="1"/>
        </dgm:presLayoutVars>
      </dgm:prSet>
      <dgm:spPr/>
    </dgm:pt>
    <dgm:pt modelId="{ED744F37-8B76-4BEF-9CF6-3524376F67E1}" type="pres">
      <dgm:prSet presAssocID="{964B7FB3-1448-4DAC-9431-2F6DE8ACB2C7}" presName="negativeSpace" presStyleCnt="0"/>
      <dgm:spPr/>
    </dgm:pt>
    <dgm:pt modelId="{BF673C26-B415-4E56-A494-71FE589C9D4C}" type="pres">
      <dgm:prSet presAssocID="{964B7FB3-1448-4DAC-9431-2F6DE8ACB2C7}" presName="childText" presStyleLbl="conFgAcc1" presStyleIdx="2" presStyleCnt="3" custLinFactNeighborX="-78" custLinFactNeighborY="-92421">
        <dgm:presLayoutVars>
          <dgm:bulletEnabled val="1"/>
        </dgm:presLayoutVars>
      </dgm:prSet>
      <dgm:spPr/>
    </dgm:pt>
  </dgm:ptLst>
  <dgm:cxnLst>
    <dgm:cxn modelId="{0125D900-1ECE-48D1-952D-7AD759C0ADF1}" type="presOf" srcId="{A14BF320-7656-4245-825D-C4F30FAE12AD}" destId="{767C2801-57F2-40F2-9369-0962B93E6868}" srcOrd="0" destOrd="0" presId="urn:microsoft.com/office/officeart/2005/8/layout/list1"/>
    <dgm:cxn modelId="{EB467D19-07FE-41DD-B47C-7E1E74232AA1}" srcId="{A0DE70FC-9E59-4D79-A9D1-9A24A4FAD9CB}" destId="{A14BF320-7656-4245-825D-C4F30FAE12AD}" srcOrd="0" destOrd="0" parTransId="{2A491D24-3465-4A89-9D5E-D7FF129FE803}" sibTransId="{FEF40DE5-2620-4643-96F1-22AAB919CF55}"/>
    <dgm:cxn modelId="{2E9E3359-E6A4-4185-BDC0-F589D133B7D9}" type="presOf" srcId="{08AF9234-9C38-4779-8CCE-4057BC8B59BD}" destId="{052C67DA-7C49-41ED-ACE9-31EA31DA330D}" srcOrd="0" destOrd="0" presId="urn:microsoft.com/office/officeart/2005/8/layout/list1"/>
    <dgm:cxn modelId="{62F43788-9640-4FE1-A922-E90A8D45A1A1}" type="presOf" srcId="{964B7FB3-1448-4DAC-9431-2F6DE8ACB2C7}" destId="{7CBF96A0-3616-49C8-840A-8BA800EFDED3}" srcOrd="0" destOrd="0" presId="urn:microsoft.com/office/officeart/2005/8/layout/list1"/>
    <dgm:cxn modelId="{C45F8B9E-93C4-4065-BB6B-5A84B3DDFED8}" type="presOf" srcId="{A14BF320-7656-4245-825D-C4F30FAE12AD}" destId="{569709CA-F534-4AE4-BE51-38D858413646}" srcOrd="1" destOrd="0" presId="urn:microsoft.com/office/officeart/2005/8/layout/list1"/>
    <dgm:cxn modelId="{545AC4C0-8A7C-4704-99CD-0D9C2C3649C8}" srcId="{A0DE70FC-9E59-4D79-A9D1-9A24A4FAD9CB}" destId="{964B7FB3-1448-4DAC-9431-2F6DE8ACB2C7}" srcOrd="2" destOrd="0" parTransId="{EA15B1B4-89BE-4110-9492-DC842D47F02B}" sibTransId="{F43504E3-3434-425D-80EC-5DC9E580C685}"/>
    <dgm:cxn modelId="{B05E43C3-8727-44A4-ABBD-E93741F1A6C0}" type="presOf" srcId="{964B7FB3-1448-4DAC-9431-2F6DE8ACB2C7}" destId="{35D788B0-74FD-48BC-A734-04D78168B1C2}" srcOrd="1" destOrd="0" presId="urn:microsoft.com/office/officeart/2005/8/layout/list1"/>
    <dgm:cxn modelId="{DBB3EDF3-D812-4223-A090-F8A816769DAC}" srcId="{A0DE70FC-9E59-4D79-A9D1-9A24A4FAD9CB}" destId="{08AF9234-9C38-4779-8CCE-4057BC8B59BD}" srcOrd="1" destOrd="0" parTransId="{FE13073E-B91B-432E-B7C4-22C068AEDF7F}" sibTransId="{8A18BEB9-232C-4171-8033-1D247DF7A302}"/>
    <dgm:cxn modelId="{C00107FA-D545-4A3D-A41A-8DBD45BB87A9}" type="presOf" srcId="{A0DE70FC-9E59-4D79-A9D1-9A24A4FAD9CB}" destId="{A045603F-9937-4496-86AA-4132E1DB8125}" srcOrd="0" destOrd="0" presId="urn:microsoft.com/office/officeart/2005/8/layout/list1"/>
    <dgm:cxn modelId="{1E566CFA-FFA2-4B82-AD29-0AD9B53BEB00}" type="presOf" srcId="{08AF9234-9C38-4779-8CCE-4057BC8B59BD}" destId="{CF16C322-E4CB-4DFD-9651-1A8E5F8D45A0}" srcOrd="1" destOrd="0" presId="urn:microsoft.com/office/officeart/2005/8/layout/list1"/>
    <dgm:cxn modelId="{CC5DB91D-67CB-446E-AC35-207777F4599F}" type="presParOf" srcId="{A045603F-9937-4496-86AA-4132E1DB8125}" destId="{01D8C6F5-7E5C-454C-A1EC-08C22C7201B4}" srcOrd="0" destOrd="0" presId="urn:microsoft.com/office/officeart/2005/8/layout/list1"/>
    <dgm:cxn modelId="{487C7D05-E33C-4E96-BD26-65F3E585AF0B}" type="presParOf" srcId="{01D8C6F5-7E5C-454C-A1EC-08C22C7201B4}" destId="{767C2801-57F2-40F2-9369-0962B93E6868}" srcOrd="0" destOrd="0" presId="urn:microsoft.com/office/officeart/2005/8/layout/list1"/>
    <dgm:cxn modelId="{06BE0AF7-63BF-4279-BA1D-8B089EBE1FEC}" type="presParOf" srcId="{01D8C6F5-7E5C-454C-A1EC-08C22C7201B4}" destId="{569709CA-F534-4AE4-BE51-38D858413646}" srcOrd="1" destOrd="0" presId="urn:microsoft.com/office/officeart/2005/8/layout/list1"/>
    <dgm:cxn modelId="{E957F182-A645-4EE9-8BCB-342BBB63ACEC}" type="presParOf" srcId="{A045603F-9937-4496-86AA-4132E1DB8125}" destId="{5914E449-364A-4FCA-9B4C-8525D52B62EA}" srcOrd="1" destOrd="0" presId="urn:microsoft.com/office/officeart/2005/8/layout/list1"/>
    <dgm:cxn modelId="{F6674176-A55C-463D-8345-B105E81D6FF0}" type="presParOf" srcId="{A045603F-9937-4496-86AA-4132E1DB8125}" destId="{18696C86-A141-495C-9ECC-2A2A28FAE982}" srcOrd="2" destOrd="0" presId="urn:microsoft.com/office/officeart/2005/8/layout/list1"/>
    <dgm:cxn modelId="{F1BC12C1-24B2-4ED0-AA2B-375D1800DADA}" type="presParOf" srcId="{A045603F-9937-4496-86AA-4132E1DB8125}" destId="{C2FD099C-4826-4700-A78B-DA2D6603E180}" srcOrd="3" destOrd="0" presId="urn:microsoft.com/office/officeart/2005/8/layout/list1"/>
    <dgm:cxn modelId="{32D2611A-4DDC-458E-97B7-51D21EFCE764}" type="presParOf" srcId="{A045603F-9937-4496-86AA-4132E1DB8125}" destId="{3812F816-FB4D-440F-AA6C-9A3B3219E2F3}" srcOrd="4" destOrd="0" presId="urn:microsoft.com/office/officeart/2005/8/layout/list1"/>
    <dgm:cxn modelId="{EB5AD726-F400-4A4D-A020-F9FC9F220B14}" type="presParOf" srcId="{3812F816-FB4D-440F-AA6C-9A3B3219E2F3}" destId="{052C67DA-7C49-41ED-ACE9-31EA31DA330D}" srcOrd="0" destOrd="0" presId="urn:microsoft.com/office/officeart/2005/8/layout/list1"/>
    <dgm:cxn modelId="{AC561B36-6273-4399-86CA-8AB7D5DB6CE4}" type="presParOf" srcId="{3812F816-FB4D-440F-AA6C-9A3B3219E2F3}" destId="{CF16C322-E4CB-4DFD-9651-1A8E5F8D45A0}" srcOrd="1" destOrd="0" presId="urn:microsoft.com/office/officeart/2005/8/layout/list1"/>
    <dgm:cxn modelId="{027661CD-93D8-4FD8-9A24-E7A60713F9CB}" type="presParOf" srcId="{A045603F-9937-4496-86AA-4132E1DB8125}" destId="{482319F0-6A76-4D34-B5D9-64BD57BBE732}" srcOrd="5" destOrd="0" presId="urn:microsoft.com/office/officeart/2005/8/layout/list1"/>
    <dgm:cxn modelId="{6728AF7A-89E2-4120-A553-1C2121DA2341}" type="presParOf" srcId="{A045603F-9937-4496-86AA-4132E1DB8125}" destId="{3990CE3F-92A7-486D-BBD1-8BAD383F3CC4}" srcOrd="6" destOrd="0" presId="urn:microsoft.com/office/officeart/2005/8/layout/list1"/>
    <dgm:cxn modelId="{A3442C23-AF59-4B82-8E58-E495B97C94E2}" type="presParOf" srcId="{A045603F-9937-4496-86AA-4132E1DB8125}" destId="{CB78C8C9-CDA3-49B5-AF4F-C49D3434552F}" srcOrd="7" destOrd="0" presId="urn:microsoft.com/office/officeart/2005/8/layout/list1"/>
    <dgm:cxn modelId="{613E4494-C1BA-42B2-A1A1-C05BF6182E56}" type="presParOf" srcId="{A045603F-9937-4496-86AA-4132E1DB8125}" destId="{92775DF2-A90B-4561-8890-BB0CFEFF528E}" srcOrd="8" destOrd="0" presId="urn:microsoft.com/office/officeart/2005/8/layout/list1"/>
    <dgm:cxn modelId="{9B0A0BE0-FE8B-4AAF-AAE1-0C78FD7D5D92}" type="presParOf" srcId="{92775DF2-A90B-4561-8890-BB0CFEFF528E}" destId="{7CBF96A0-3616-49C8-840A-8BA800EFDED3}" srcOrd="0" destOrd="0" presId="urn:microsoft.com/office/officeart/2005/8/layout/list1"/>
    <dgm:cxn modelId="{C6DC297D-2AA3-4D92-81EC-0E4777746EA5}" type="presParOf" srcId="{92775DF2-A90B-4561-8890-BB0CFEFF528E}" destId="{35D788B0-74FD-48BC-A734-04D78168B1C2}" srcOrd="1" destOrd="0" presId="urn:microsoft.com/office/officeart/2005/8/layout/list1"/>
    <dgm:cxn modelId="{16424FA4-F669-4DD4-AD21-156FE2F8B15C}" type="presParOf" srcId="{A045603F-9937-4496-86AA-4132E1DB8125}" destId="{ED744F37-8B76-4BEF-9CF6-3524376F67E1}" srcOrd="9" destOrd="0" presId="urn:microsoft.com/office/officeart/2005/8/layout/list1"/>
    <dgm:cxn modelId="{A1FAFAC8-9112-498E-92E2-FA0107B796B3}" type="presParOf" srcId="{A045603F-9937-4496-86AA-4132E1DB8125}" destId="{BF673C26-B415-4E56-A494-71FE589C9D4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3594D6-26E8-4CB8-80DC-D0FF6D4D6B8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CF95EF0-6029-45D6-9354-1490071DA991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Transport i łączność</a:t>
          </a:r>
        </a:p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8 331 259,71 zł</a:t>
          </a:r>
        </a:p>
      </dgm:t>
    </dgm:pt>
    <dgm:pt modelId="{9BFF1542-93AE-4078-AAA0-429FA28104F2}" type="parTrans" cxnId="{A4AD53A0-DE9A-4F34-A185-7EA753A88529}">
      <dgm:prSet/>
      <dgm:spPr/>
      <dgm:t>
        <a:bodyPr/>
        <a:lstStyle/>
        <a:p>
          <a:endParaRPr lang="pl-PL"/>
        </a:p>
      </dgm:t>
    </dgm:pt>
    <dgm:pt modelId="{856E73B9-B114-4273-BFC0-3C27B13271CB}" type="sibTrans" cxnId="{A4AD53A0-DE9A-4F34-A185-7EA753A88529}">
      <dgm:prSet/>
      <dgm:spPr/>
      <dgm:t>
        <a:bodyPr/>
        <a:lstStyle/>
        <a:p>
          <a:endParaRPr lang="pl-PL"/>
        </a:p>
      </dgm:t>
    </dgm:pt>
    <dgm:pt modelId="{DF755FA4-0CE7-43BB-80E5-5C8360FB351D}">
      <dgm:prSet phldrT="[Tekst]" custT="1"/>
      <dgm:spPr/>
      <dgm:t>
        <a:bodyPr/>
        <a:lstStyle/>
        <a:p>
          <a:pPr marL="144000">
            <a:lnSpc>
              <a:spcPts val="2160"/>
            </a:lnSpc>
            <a:spcBef>
              <a:spcPts val="0"/>
            </a:spcBef>
            <a:spcAft>
              <a:spcPts val="800"/>
            </a:spcAft>
          </a:pP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Modernizacja układu drogowego 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w  Lubocześnicy 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(Polski Ład)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dirty="0">
              <a:latin typeface="Aptos Display" panose="020B0004020202020204" pitchFamily="34" charset="0"/>
              <a:cs typeface="Arial" panose="020B0604020202020204" pitchFamily="34" charset="0"/>
            </a:rPr>
            <a:t>7 235 377,71 zł</a:t>
          </a:r>
        </a:p>
      </dgm:t>
    </dgm:pt>
    <dgm:pt modelId="{0B0B6ABA-1FA3-4ADE-9A38-C95392502AF5}" type="parTrans" cxnId="{686FE071-A253-498C-B1F6-89B7F1BD6FFA}">
      <dgm:prSet/>
      <dgm:spPr/>
      <dgm:t>
        <a:bodyPr/>
        <a:lstStyle/>
        <a:p>
          <a:endParaRPr lang="pl-PL"/>
        </a:p>
      </dgm:t>
    </dgm:pt>
    <dgm:pt modelId="{5270F921-1E73-4DE2-B36F-1F644EEDEFEA}" type="sibTrans" cxnId="{686FE071-A253-498C-B1F6-89B7F1BD6FFA}">
      <dgm:prSet/>
      <dgm:spPr/>
      <dgm:t>
        <a:bodyPr/>
        <a:lstStyle/>
        <a:p>
          <a:endParaRPr lang="pl-PL"/>
        </a:p>
      </dgm:t>
    </dgm:pt>
    <dgm:pt modelId="{07E700A0-CAA1-472F-B927-FF8E622F6472}">
      <dgm:prSet phldrT="[Tekst]" custT="1"/>
      <dgm:spPr/>
      <dgm:t>
        <a:bodyPr/>
        <a:lstStyle/>
        <a:p>
          <a:pPr marL="144000">
            <a:lnSpc>
              <a:spcPts val="2160"/>
            </a:lnSpc>
            <a:spcBef>
              <a:spcPts val="0"/>
            </a:spcBef>
            <a:spcAft>
              <a:spcPts val="800"/>
            </a:spcAft>
          </a:pP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Przebudowa drogi gminnej w Jakubowie (RFRD)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dirty="0">
              <a:latin typeface="Aptos Display" panose="020B0004020202020204" pitchFamily="34" charset="0"/>
              <a:cs typeface="Arial" panose="020B0604020202020204" pitchFamily="34" charset="0"/>
            </a:rPr>
            <a:t>1 095 882,00 zł</a:t>
          </a:r>
        </a:p>
      </dgm:t>
    </dgm:pt>
    <dgm:pt modelId="{C8A1235C-989F-4ABF-B8A5-47404B34B9C3}" type="parTrans" cxnId="{1DC3603E-3E02-4EA1-B61C-C3D5250161A3}">
      <dgm:prSet/>
      <dgm:spPr/>
      <dgm:t>
        <a:bodyPr/>
        <a:lstStyle/>
        <a:p>
          <a:endParaRPr lang="pl-PL"/>
        </a:p>
      </dgm:t>
    </dgm:pt>
    <dgm:pt modelId="{8BE349BE-C0C7-49C7-A0A9-85B07F35553D}" type="sibTrans" cxnId="{1DC3603E-3E02-4EA1-B61C-C3D5250161A3}">
      <dgm:prSet/>
      <dgm:spPr/>
      <dgm:t>
        <a:bodyPr/>
        <a:lstStyle/>
        <a:p>
          <a:endParaRPr lang="pl-PL"/>
        </a:p>
      </dgm:t>
    </dgm:pt>
    <dgm:pt modelId="{4BAD8FBA-D29C-4C48-AB5A-8F5480E1AC02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Kultura i ochrona dziedzictwa narodowego</a:t>
          </a:r>
        </a:p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967 469,77 zł</a:t>
          </a:r>
        </a:p>
      </dgm:t>
    </dgm:pt>
    <dgm:pt modelId="{B8C8ED21-3C55-4700-BB2C-25C25B29916C}" type="parTrans" cxnId="{A916F2F3-9611-4CE3-B1B2-A44CBEB4B7D9}">
      <dgm:prSet/>
      <dgm:spPr/>
      <dgm:t>
        <a:bodyPr/>
        <a:lstStyle/>
        <a:p>
          <a:endParaRPr lang="pl-PL"/>
        </a:p>
      </dgm:t>
    </dgm:pt>
    <dgm:pt modelId="{065E2F92-304A-4A45-9CD7-8798DDBAEFF3}" type="sibTrans" cxnId="{A916F2F3-9611-4CE3-B1B2-A44CBEB4B7D9}">
      <dgm:prSet/>
      <dgm:spPr/>
      <dgm:t>
        <a:bodyPr/>
        <a:lstStyle/>
        <a:p>
          <a:endParaRPr lang="pl-PL"/>
        </a:p>
      </dgm:t>
    </dgm:pt>
    <dgm:pt modelId="{F724BB3E-3918-462B-BF52-A771F4619A63}">
      <dgm:prSet phldrT="[Tekst]" custT="1"/>
      <dgm:spPr/>
      <dgm:t>
        <a:bodyPr/>
        <a:lstStyle/>
        <a:p>
          <a:pPr>
            <a:lnSpc>
              <a:spcPts val="2160"/>
            </a:lnSpc>
          </a:pPr>
          <a: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  <a:t>Renowacja elewacji kościoła p.w. św. Jana Chrzciciela </a:t>
          </a:r>
          <a:b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  <a:t>(fundusz przeciw COVID-19)</a:t>
          </a:r>
          <a:b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dirty="0">
              <a:latin typeface="Aptos Display" panose="020B0004020202020204" pitchFamily="34" charset="0"/>
              <a:cs typeface="Arial" panose="020B0604020202020204" pitchFamily="34" charset="0"/>
            </a:rPr>
            <a:t>479 429,77 zł</a:t>
          </a:r>
        </a:p>
      </dgm:t>
    </dgm:pt>
    <dgm:pt modelId="{5FA740BB-02DB-40DE-B0BC-A8A36857260D}" type="parTrans" cxnId="{557F7738-B87A-44BA-99FC-E2AC415C58A6}">
      <dgm:prSet/>
      <dgm:spPr/>
      <dgm:t>
        <a:bodyPr/>
        <a:lstStyle/>
        <a:p>
          <a:endParaRPr lang="pl-PL"/>
        </a:p>
      </dgm:t>
    </dgm:pt>
    <dgm:pt modelId="{510113AC-A445-4E16-89D1-A0AACABEB163}" type="sibTrans" cxnId="{557F7738-B87A-44BA-99FC-E2AC415C58A6}">
      <dgm:prSet/>
      <dgm:spPr/>
      <dgm:t>
        <a:bodyPr/>
        <a:lstStyle/>
        <a:p>
          <a:endParaRPr lang="pl-PL"/>
        </a:p>
      </dgm:t>
    </dgm:pt>
    <dgm:pt modelId="{0DF58086-CE51-4543-BD47-0A875C025466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Administracja publiczna</a:t>
          </a:r>
        </a:p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176 789,20 zł</a:t>
          </a:r>
        </a:p>
      </dgm:t>
    </dgm:pt>
    <dgm:pt modelId="{4C41EB2A-3F7E-4E7B-9F37-5DEE709A7421}" type="parTrans" cxnId="{70C2D41F-788C-41DE-8F4B-F91219E33AE8}">
      <dgm:prSet/>
      <dgm:spPr/>
      <dgm:t>
        <a:bodyPr/>
        <a:lstStyle/>
        <a:p>
          <a:endParaRPr lang="pl-PL"/>
        </a:p>
      </dgm:t>
    </dgm:pt>
    <dgm:pt modelId="{A5CCEEF4-D2C7-4E4D-8499-CFD2BC127C19}" type="sibTrans" cxnId="{70C2D41F-788C-41DE-8F4B-F91219E33AE8}">
      <dgm:prSet/>
      <dgm:spPr/>
      <dgm:t>
        <a:bodyPr/>
        <a:lstStyle/>
        <a:p>
          <a:endParaRPr lang="pl-PL"/>
        </a:p>
      </dgm:t>
    </dgm:pt>
    <dgm:pt modelId="{8AB58DA5-0388-4D77-95A4-09ADCD214D26}">
      <dgm:prSet phldrT="[Tekst]"/>
      <dgm:spPr/>
      <dgm:t>
        <a:bodyPr/>
        <a:lstStyle/>
        <a:p>
          <a:pPr>
            <a:lnSpc>
              <a:spcPts val="2160"/>
            </a:lnSpc>
          </a:pPr>
          <a:r>
            <a:rPr lang="pl-PL" dirty="0">
              <a:latin typeface="Aptos Display" panose="020B0004020202020204" pitchFamily="34" charset="0"/>
              <a:cs typeface="Arial" panose="020B0604020202020204" pitchFamily="34" charset="0"/>
            </a:rPr>
            <a:t>Rozwój i poprawa jakości </a:t>
          </a:r>
          <a:br>
            <a:rPr lang="pl-PL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dirty="0">
              <a:latin typeface="Aptos Display" panose="020B0004020202020204" pitchFamily="34" charset="0"/>
              <a:cs typeface="Arial" panose="020B0604020202020204" pitchFamily="34" charset="0"/>
            </a:rPr>
            <a:t>i dostępności </a:t>
          </a:r>
          <a:br>
            <a:rPr lang="pl-PL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dirty="0">
              <a:latin typeface="Aptos Display" panose="020B0004020202020204" pitchFamily="34" charset="0"/>
              <a:cs typeface="Arial" panose="020B0604020202020204" pitchFamily="34" charset="0"/>
            </a:rPr>
            <a:t>e-usług publicznych Urzędu Miejskiego</a:t>
          </a:r>
          <a:br>
            <a:rPr lang="pl-PL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dirty="0">
              <a:latin typeface="Aptos Display" panose="020B0004020202020204" pitchFamily="34" charset="0"/>
              <a:cs typeface="Arial" panose="020B0604020202020204" pitchFamily="34" charset="0"/>
            </a:rPr>
            <a:t>(Fundusze Europejskie dla Wielkopolski 2021-2027)</a:t>
          </a:r>
          <a:br>
            <a:rPr lang="pl-PL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b="1" dirty="0">
              <a:latin typeface="Aptos Display" panose="020B0004020202020204" pitchFamily="34" charset="0"/>
              <a:cs typeface="Arial" panose="020B0604020202020204" pitchFamily="34" charset="0"/>
            </a:rPr>
            <a:t>176 789,20 zł</a:t>
          </a:r>
        </a:p>
      </dgm:t>
    </dgm:pt>
    <dgm:pt modelId="{6B3CCA1E-45CD-41D9-AE63-DA1442419339}" type="parTrans" cxnId="{18FA159D-500F-4BC8-B3FB-BA27CCAC9D73}">
      <dgm:prSet/>
      <dgm:spPr/>
      <dgm:t>
        <a:bodyPr/>
        <a:lstStyle/>
        <a:p>
          <a:endParaRPr lang="pl-PL"/>
        </a:p>
      </dgm:t>
    </dgm:pt>
    <dgm:pt modelId="{9BE96E83-A63B-4F4B-AE04-9203E3DB20FF}" type="sibTrans" cxnId="{18FA159D-500F-4BC8-B3FB-BA27CCAC9D73}">
      <dgm:prSet/>
      <dgm:spPr/>
      <dgm:t>
        <a:bodyPr/>
        <a:lstStyle/>
        <a:p>
          <a:endParaRPr lang="pl-PL"/>
        </a:p>
      </dgm:t>
    </dgm:pt>
    <dgm:pt modelId="{EF624769-C9D9-4E5F-A48B-34F4A8E41A0C}">
      <dgm:prSet phldrT="[Tekst]" custT="1"/>
      <dgm:spPr/>
      <dgm:t>
        <a:bodyPr/>
        <a:lstStyle/>
        <a:p>
          <a:pPr marL="144000">
            <a:lnSpc>
              <a:spcPts val="2160"/>
            </a:lnSpc>
            <a:spcBef>
              <a:spcPts val="0"/>
            </a:spcBef>
            <a:spcAft>
              <a:spcPts val="800"/>
            </a:spcAft>
          </a:pPr>
          <a:endParaRPr lang="pl-PL" sz="1600" b="1" dirty="0">
            <a:latin typeface="Aptos Display" panose="020B0004020202020204" pitchFamily="34" charset="0"/>
            <a:cs typeface="Arial" panose="020B0604020202020204" pitchFamily="34" charset="0"/>
          </a:endParaRPr>
        </a:p>
      </dgm:t>
    </dgm:pt>
    <dgm:pt modelId="{C535232F-9E86-4FE6-ABB1-4CC42E133534}" type="parTrans" cxnId="{8AA03541-9AE7-4C7E-85A8-277E5ADA1DD8}">
      <dgm:prSet/>
      <dgm:spPr/>
      <dgm:t>
        <a:bodyPr/>
        <a:lstStyle/>
        <a:p>
          <a:endParaRPr lang="pl-PL"/>
        </a:p>
      </dgm:t>
    </dgm:pt>
    <dgm:pt modelId="{245F1424-10B5-4747-AB3C-F4D36932ABB0}" type="sibTrans" cxnId="{8AA03541-9AE7-4C7E-85A8-277E5ADA1DD8}">
      <dgm:prSet/>
      <dgm:spPr/>
      <dgm:t>
        <a:bodyPr/>
        <a:lstStyle/>
        <a:p>
          <a:endParaRPr lang="pl-PL"/>
        </a:p>
      </dgm:t>
    </dgm:pt>
    <dgm:pt modelId="{029411CC-6AC3-48A3-AA52-C8D97F599393}">
      <dgm:prSet phldrT="[Tekst]" custT="1"/>
      <dgm:spPr/>
      <dgm:t>
        <a:bodyPr/>
        <a:lstStyle/>
        <a:p>
          <a:pPr>
            <a:lnSpc>
              <a:spcPts val="2160"/>
            </a:lnSpc>
          </a:pP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Zakup materiałów budowlanych w celu wymiany pokrycia dachowego na kościele p.w. św. Wawrzyńca 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  <a:t>(fundusz przeciw COVID-19)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dirty="0">
              <a:latin typeface="Aptos Display" panose="020B0004020202020204" pitchFamily="34" charset="0"/>
              <a:cs typeface="Arial" panose="020B0604020202020204" pitchFamily="34" charset="0"/>
            </a:rPr>
            <a:t>488 040,00 zł</a:t>
          </a:r>
        </a:p>
      </dgm:t>
    </dgm:pt>
    <dgm:pt modelId="{37F536A2-6FA1-47EF-8DDE-BA57FA0340EE}" type="parTrans" cxnId="{3A310AFE-6393-4C9F-B043-5D274703E2FF}">
      <dgm:prSet/>
      <dgm:spPr/>
      <dgm:t>
        <a:bodyPr/>
        <a:lstStyle/>
        <a:p>
          <a:endParaRPr lang="pl-PL"/>
        </a:p>
      </dgm:t>
    </dgm:pt>
    <dgm:pt modelId="{CD55A865-327D-4838-93DE-EF29AD4961A2}" type="sibTrans" cxnId="{3A310AFE-6393-4C9F-B043-5D274703E2FF}">
      <dgm:prSet/>
      <dgm:spPr/>
      <dgm:t>
        <a:bodyPr/>
        <a:lstStyle/>
        <a:p>
          <a:endParaRPr lang="pl-PL"/>
        </a:p>
      </dgm:t>
    </dgm:pt>
    <dgm:pt modelId="{561E1DAD-4A6E-4C6A-B42E-8C2EE34DCA4D}">
      <dgm:prSet phldrT="[Tekst]" custT="1"/>
      <dgm:spPr/>
      <dgm:t>
        <a:bodyPr/>
        <a:lstStyle/>
        <a:p>
          <a:pPr>
            <a:lnSpc>
              <a:spcPts val="2160"/>
            </a:lnSpc>
          </a:pPr>
          <a:endParaRPr lang="pl-PL" sz="1600" b="1" dirty="0">
            <a:latin typeface="Aptos Display" panose="020B0004020202020204" pitchFamily="34" charset="0"/>
            <a:cs typeface="Arial" panose="020B0604020202020204" pitchFamily="34" charset="0"/>
          </a:endParaRPr>
        </a:p>
      </dgm:t>
    </dgm:pt>
    <dgm:pt modelId="{0FCC358D-1524-4B69-B93A-2B5C120D2D6E}" type="parTrans" cxnId="{56DF3548-F272-4726-A7FE-AE88032ACEFA}">
      <dgm:prSet/>
      <dgm:spPr/>
      <dgm:t>
        <a:bodyPr/>
        <a:lstStyle/>
        <a:p>
          <a:endParaRPr lang="pl-PL"/>
        </a:p>
      </dgm:t>
    </dgm:pt>
    <dgm:pt modelId="{D904E04B-DB0C-4681-8913-E00FB35E6029}" type="sibTrans" cxnId="{56DF3548-F272-4726-A7FE-AE88032ACEFA}">
      <dgm:prSet/>
      <dgm:spPr/>
      <dgm:t>
        <a:bodyPr/>
        <a:lstStyle/>
        <a:p>
          <a:endParaRPr lang="pl-PL"/>
        </a:p>
      </dgm:t>
    </dgm:pt>
    <dgm:pt modelId="{5DE5AF95-59AC-4F92-B2DC-6BC047A0849E}" type="pres">
      <dgm:prSet presAssocID="{B23594D6-26E8-4CB8-80DC-D0FF6D4D6B85}" presName="Name0" presStyleCnt="0">
        <dgm:presLayoutVars>
          <dgm:dir/>
          <dgm:animLvl val="lvl"/>
          <dgm:resizeHandles val="exact"/>
        </dgm:presLayoutVars>
      </dgm:prSet>
      <dgm:spPr/>
    </dgm:pt>
    <dgm:pt modelId="{D8766838-5FC7-4C7E-9FD3-02B99365E4FC}" type="pres">
      <dgm:prSet presAssocID="{ACF95EF0-6029-45D6-9354-1490071DA991}" presName="composite" presStyleCnt="0"/>
      <dgm:spPr/>
    </dgm:pt>
    <dgm:pt modelId="{5B4042E1-B86C-4119-AFF1-FF8F635AA12A}" type="pres">
      <dgm:prSet presAssocID="{ACF95EF0-6029-45D6-9354-1490071DA99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146A058-EDBB-4EA9-B073-6A7A57114617}" type="pres">
      <dgm:prSet presAssocID="{ACF95EF0-6029-45D6-9354-1490071DA991}" presName="desTx" presStyleLbl="alignAccFollowNode1" presStyleIdx="0" presStyleCnt="3">
        <dgm:presLayoutVars>
          <dgm:bulletEnabled val="1"/>
        </dgm:presLayoutVars>
      </dgm:prSet>
      <dgm:spPr/>
    </dgm:pt>
    <dgm:pt modelId="{7700597E-4DFF-4821-8CD3-F9EF85F62C76}" type="pres">
      <dgm:prSet presAssocID="{856E73B9-B114-4273-BFC0-3C27B13271CB}" presName="space" presStyleCnt="0"/>
      <dgm:spPr/>
    </dgm:pt>
    <dgm:pt modelId="{49654560-2A46-4F03-99A6-AEA43FB549B2}" type="pres">
      <dgm:prSet presAssocID="{4BAD8FBA-D29C-4C48-AB5A-8F5480E1AC02}" presName="composite" presStyleCnt="0"/>
      <dgm:spPr/>
    </dgm:pt>
    <dgm:pt modelId="{220756C5-0180-4DF5-BF3F-5D3477E80BBD}" type="pres">
      <dgm:prSet presAssocID="{4BAD8FBA-D29C-4C48-AB5A-8F5480E1AC0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CD9E645-B32C-4C59-9DD4-6A31CDDD918D}" type="pres">
      <dgm:prSet presAssocID="{4BAD8FBA-D29C-4C48-AB5A-8F5480E1AC02}" presName="desTx" presStyleLbl="alignAccFollowNode1" presStyleIdx="1" presStyleCnt="3">
        <dgm:presLayoutVars>
          <dgm:bulletEnabled val="1"/>
        </dgm:presLayoutVars>
      </dgm:prSet>
      <dgm:spPr/>
    </dgm:pt>
    <dgm:pt modelId="{05C42C0B-9F3B-4546-AB06-0C2240634B59}" type="pres">
      <dgm:prSet presAssocID="{065E2F92-304A-4A45-9CD7-8798DDBAEFF3}" presName="space" presStyleCnt="0"/>
      <dgm:spPr/>
    </dgm:pt>
    <dgm:pt modelId="{92429600-CB33-422F-8599-53816951FE24}" type="pres">
      <dgm:prSet presAssocID="{0DF58086-CE51-4543-BD47-0A875C025466}" presName="composite" presStyleCnt="0"/>
      <dgm:spPr/>
    </dgm:pt>
    <dgm:pt modelId="{DDE68608-AD9A-4493-AF7E-EB1A1E4B6E24}" type="pres">
      <dgm:prSet presAssocID="{0DF58086-CE51-4543-BD47-0A875C02546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B79089E-032F-40B4-9CD8-57BAE215F3B6}" type="pres">
      <dgm:prSet presAssocID="{0DF58086-CE51-4543-BD47-0A875C02546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9A5FF0A-B069-43BE-B4EF-3BA4D3956285}" type="presOf" srcId="{4BAD8FBA-D29C-4C48-AB5A-8F5480E1AC02}" destId="{220756C5-0180-4DF5-BF3F-5D3477E80BBD}" srcOrd="0" destOrd="0" presId="urn:microsoft.com/office/officeart/2005/8/layout/hList1"/>
    <dgm:cxn modelId="{D6262716-FB20-410A-AE12-D0410312EA04}" type="presOf" srcId="{B23594D6-26E8-4CB8-80DC-D0FF6D4D6B85}" destId="{5DE5AF95-59AC-4F92-B2DC-6BC047A0849E}" srcOrd="0" destOrd="0" presId="urn:microsoft.com/office/officeart/2005/8/layout/hList1"/>
    <dgm:cxn modelId="{0482AF1D-F5BC-47CD-8647-5645FAC6EB9A}" type="presOf" srcId="{561E1DAD-4A6E-4C6A-B42E-8C2EE34DCA4D}" destId="{1CD9E645-B32C-4C59-9DD4-6A31CDDD918D}" srcOrd="0" destOrd="1" presId="urn:microsoft.com/office/officeart/2005/8/layout/hList1"/>
    <dgm:cxn modelId="{70C2D41F-788C-41DE-8F4B-F91219E33AE8}" srcId="{B23594D6-26E8-4CB8-80DC-D0FF6D4D6B85}" destId="{0DF58086-CE51-4543-BD47-0A875C025466}" srcOrd="2" destOrd="0" parTransId="{4C41EB2A-3F7E-4E7B-9F37-5DEE709A7421}" sibTransId="{A5CCEEF4-D2C7-4E4D-8499-CFD2BC127C19}"/>
    <dgm:cxn modelId="{557F7738-B87A-44BA-99FC-E2AC415C58A6}" srcId="{4BAD8FBA-D29C-4C48-AB5A-8F5480E1AC02}" destId="{F724BB3E-3918-462B-BF52-A771F4619A63}" srcOrd="0" destOrd="0" parTransId="{5FA740BB-02DB-40DE-B0BC-A8A36857260D}" sibTransId="{510113AC-A445-4E16-89D1-A0AACABEB163}"/>
    <dgm:cxn modelId="{1DC3603E-3E02-4EA1-B61C-C3D5250161A3}" srcId="{ACF95EF0-6029-45D6-9354-1490071DA991}" destId="{07E700A0-CAA1-472F-B927-FF8E622F6472}" srcOrd="2" destOrd="0" parTransId="{C8A1235C-989F-4ABF-B8A5-47404B34B9C3}" sibTransId="{8BE349BE-C0C7-49C7-A0A9-85B07F35553D}"/>
    <dgm:cxn modelId="{2D1DBE3E-81E2-46CF-B547-66C1AAB78743}" type="presOf" srcId="{F724BB3E-3918-462B-BF52-A771F4619A63}" destId="{1CD9E645-B32C-4C59-9DD4-6A31CDDD918D}" srcOrd="0" destOrd="0" presId="urn:microsoft.com/office/officeart/2005/8/layout/hList1"/>
    <dgm:cxn modelId="{8AA03541-9AE7-4C7E-85A8-277E5ADA1DD8}" srcId="{ACF95EF0-6029-45D6-9354-1490071DA991}" destId="{EF624769-C9D9-4E5F-A48B-34F4A8E41A0C}" srcOrd="1" destOrd="0" parTransId="{C535232F-9E86-4FE6-ABB1-4CC42E133534}" sibTransId="{245F1424-10B5-4747-AB3C-F4D36932ABB0}"/>
    <dgm:cxn modelId="{56DF3548-F272-4726-A7FE-AE88032ACEFA}" srcId="{4BAD8FBA-D29C-4C48-AB5A-8F5480E1AC02}" destId="{561E1DAD-4A6E-4C6A-B42E-8C2EE34DCA4D}" srcOrd="1" destOrd="0" parTransId="{0FCC358D-1524-4B69-B93A-2B5C120D2D6E}" sibTransId="{D904E04B-DB0C-4681-8913-E00FB35E6029}"/>
    <dgm:cxn modelId="{686FE071-A253-498C-B1F6-89B7F1BD6FFA}" srcId="{ACF95EF0-6029-45D6-9354-1490071DA991}" destId="{DF755FA4-0CE7-43BB-80E5-5C8360FB351D}" srcOrd="0" destOrd="0" parTransId="{0B0B6ABA-1FA3-4ADE-9A38-C95392502AF5}" sibTransId="{5270F921-1E73-4DE2-B36F-1F644EEDEFEA}"/>
    <dgm:cxn modelId="{AF3E4855-3233-4CBC-BF70-DF2B4FCFF698}" type="presOf" srcId="{029411CC-6AC3-48A3-AA52-C8D97F599393}" destId="{1CD9E645-B32C-4C59-9DD4-6A31CDDD918D}" srcOrd="0" destOrd="2" presId="urn:microsoft.com/office/officeart/2005/8/layout/hList1"/>
    <dgm:cxn modelId="{CEDBD77C-FA89-4986-912B-F8DCAFE9B6C7}" type="presOf" srcId="{07E700A0-CAA1-472F-B927-FF8E622F6472}" destId="{1146A058-EDBB-4EA9-B073-6A7A57114617}" srcOrd="0" destOrd="2" presId="urn:microsoft.com/office/officeart/2005/8/layout/hList1"/>
    <dgm:cxn modelId="{ECE8A487-464E-4120-83F6-89E6A3BF007E}" type="presOf" srcId="{ACF95EF0-6029-45D6-9354-1490071DA991}" destId="{5B4042E1-B86C-4119-AFF1-FF8F635AA12A}" srcOrd="0" destOrd="0" presId="urn:microsoft.com/office/officeart/2005/8/layout/hList1"/>
    <dgm:cxn modelId="{18FA159D-500F-4BC8-B3FB-BA27CCAC9D73}" srcId="{0DF58086-CE51-4543-BD47-0A875C025466}" destId="{8AB58DA5-0388-4D77-95A4-09ADCD214D26}" srcOrd="0" destOrd="0" parTransId="{6B3CCA1E-45CD-41D9-AE63-DA1442419339}" sibTransId="{9BE96E83-A63B-4F4B-AE04-9203E3DB20FF}"/>
    <dgm:cxn modelId="{A4AD53A0-DE9A-4F34-A185-7EA753A88529}" srcId="{B23594D6-26E8-4CB8-80DC-D0FF6D4D6B85}" destId="{ACF95EF0-6029-45D6-9354-1490071DA991}" srcOrd="0" destOrd="0" parTransId="{9BFF1542-93AE-4078-AAA0-429FA28104F2}" sibTransId="{856E73B9-B114-4273-BFC0-3C27B13271CB}"/>
    <dgm:cxn modelId="{AFEE6CC8-1CCD-4AFF-A009-1E83F4B6C282}" type="presOf" srcId="{DF755FA4-0CE7-43BB-80E5-5C8360FB351D}" destId="{1146A058-EDBB-4EA9-B073-6A7A57114617}" srcOrd="0" destOrd="0" presId="urn:microsoft.com/office/officeart/2005/8/layout/hList1"/>
    <dgm:cxn modelId="{9ABE49D0-6A2F-4563-B32F-86559A04B81E}" type="presOf" srcId="{EF624769-C9D9-4E5F-A48B-34F4A8E41A0C}" destId="{1146A058-EDBB-4EA9-B073-6A7A57114617}" srcOrd="0" destOrd="1" presId="urn:microsoft.com/office/officeart/2005/8/layout/hList1"/>
    <dgm:cxn modelId="{EFA7E9D6-DC80-4E5B-9482-D02320F51B73}" type="presOf" srcId="{8AB58DA5-0388-4D77-95A4-09ADCD214D26}" destId="{8B79089E-032F-40B4-9CD8-57BAE215F3B6}" srcOrd="0" destOrd="0" presId="urn:microsoft.com/office/officeart/2005/8/layout/hList1"/>
    <dgm:cxn modelId="{194C2CE0-8B28-45DB-B692-5B6CEB0F88B0}" type="presOf" srcId="{0DF58086-CE51-4543-BD47-0A875C025466}" destId="{DDE68608-AD9A-4493-AF7E-EB1A1E4B6E24}" srcOrd="0" destOrd="0" presId="urn:microsoft.com/office/officeart/2005/8/layout/hList1"/>
    <dgm:cxn modelId="{A916F2F3-9611-4CE3-B1B2-A44CBEB4B7D9}" srcId="{B23594D6-26E8-4CB8-80DC-D0FF6D4D6B85}" destId="{4BAD8FBA-D29C-4C48-AB5A-8F5480E1AC02}" srcOrd="1" destOrd="0" parTransId="{B8C8ED21-3C55-4700-BB2C-25C25B29916C}" sibTransId="{065E2F92-304A-4A45-9CD7-8798DDBAEFF3}"/>
    <dgm:cxn modelId="{3A310AFE-6393-4C9F-B043-5D274703E2FF}" srcId="{4BAD8FBA-D29C-4C48-AB5A-8F5480E1AC02}" destId="{029411CC-6AC3-48A3-AA52-C8D97F599393}" srcOrd="2" destOrd="0" parTransId="{37F536A2-6FA1-47EF-8DDE-BA57FA0340EE}" sibTransId="{CD55A865-327D-4838-93DE-EF29AD4961A2}"/>
    <dgm:cxn modelId="{ECF9E597-3033-4638-B8F9-6027D84FED89}" type="presParOf" srcId="{5DE5AF95-59AC-4F92-B2DC-6BC047A0849E}" destId="{D8766838-5FC7-4C7E-9FD3-02B99365E4FC}" srcOrd="0" destOrd="0" presId="urn:microsoft.com/office/officeart/2005/8/layout/hList1"/>
    <dgm:cxn modelId="{9F3328A4-046D-4EDA-9D57-0462D1A17D32}" type="presParOf" srcId="{D8766838-5FC7-4C7E-9FD3-02B99365E4FC}" destId="{5B4042E1-B86C-4119-AFF1-FF8F635AA12A}" srcOrd="0" destOrd="0" presId="urn:microsoft.com/office/officeart/2005/8/layout/hList1"/>
    <dgm:cxn modelId="{FED3F457-DFC6-4CB5-9E9E-973A1CE0BC24}" type="presParOf" srcId="{D8766838-5FC7-4C7E-9FD3-02B99365E4FC}" destId="{1146A058-EDBB-4EA9-B073-6A7A57114617}" srcOrd="1" destOrd="0" presId="urn:microsoft.com/office/officeart/2005/8/layout/hList1"/>
    <dgm:cxn modelId="{FDF50013-9B8A-4C77-9691-906415177275}" type="presParOf" srcId="{5DE5AF95-59AC-4F92-B2DC-6BC047A0849E}" destId="{7700597E-4DFF-4821-8CD3-F9EF85F62C76}" srcOrd="1" destOrd="0" presId="urn:microsoft.com/office/officeart/2005/8/layout/hList1"/>
    <dgm:cxn modelId="{23571BC0-F9E9-40A3-964A-AF89D9485CD1}" type="presParOf" srcId="{5DE5AF95-59AC-4F92-B2DC-6BC047A0849E}" destId="{49654560-2A46-4F03-99A6-AEA43FB549B2}" srcOrd="2" destOrd="0" presId="urn:microsoft.com/office/officeart/2005/8/layout/hList1"/>
    <dgm:cxn modelId="{68C33A68-A088-4A8F-AABB-E6DD44E6679F}" type="presParOf" srcId="{49654560-2A46-4F03-99A6-AEA43FB549B2}" destId="{220756C5-0180-4DF5-BF3F-5D3477E80BBD}" srcOrd="0" destOrd="0" presId="urn:microsoft.com/office/officeart/2005/8/layout/hList1"/>
    <dgm:cxn modelId="{0226BB4A-F157-49C4-B6AC-34FCC5F7A0F5}" type="presParOf" srcId="{49654560-2A46-4F03-99A6-AEA43FB549B2}" destId="{1CD9E645-B32C-4C59-9DD4-6A31CDDD918D}" srcOrd="1" destOrd="0" presId="urn:microsoft.com/office/officeart/2005/8/layout/hList1"/>
    <dgm:cxn modelId="{585C4DF1-7F8E-4296-B872-1D983BECA9AA}" type="presParOf" srcId="{5DE5AF95-59AC-4F92-B2DC-6BC047A0849E}" destId="{05C42C0B-9F3B-4546-AB06-0C2240634B59}" srcOrd="3" destOrd="0" presId="urn:microsoft.com/office/officeart/2005/8/layout/hList1"/>
    <dgm:cxn modelId="{889EDC8A-A817-48D3-8836-A32238BA23DD}" type="presParOf" srcId="{5DE5AF95-59AC-4F92-B2DC-6BC047A0849E}" destId="{92429600-CB33-422F-8599-53816951FE24}" srcOrd="4" destOrd="0" presId="urn:microsoft.com/office/officeart/2005/8/layout/hList1"/>
    <dgm:cxn modelId="{BB891206-68E1-4B18-B77F-AC22926BA701}" type="presParOf" srcId="{92429600-CB33-422F-8599-53816951FE24}" destId="{DDE68608-AD9A-4493-AF7E-EB1A1E4B6E24}" srcOrd="0" destOrd="0" presId="urn:microsoft.com/office/officeart/2005/8/layout/hList1"/>
    <dgm:cxn modelId="{ADC4FFD6-E864-4B35-BC40-3EC16D978941}" type="presParOf" srcId="{92429600-CB33-422F-8599-53816951FE24}" destId="{8B79089E-032F-40B4-9CD8-57BAE215F3B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3594D6-26E8-4CB8-80DC-D0FF6D4D6B8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CF95EF0-6029-45D6-9354-1490071DA991}">
      <dgm:prSet phldrT="[Tekst]" custT="1"/>
      <dgm:spPr/>
      <dgm:t>
        <a:bodyPr/>
        <a:lstStyle/>
        <a:p>
          <a:r>
            <a: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Ochrona zdrowia</a:t>
          </a:r>
        </a:p>
        <a:p>
          <a:r>
            <a: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74 840,00 zł</a:t>
          </a:r>
        </a:p>
      </dgm:t>
    </dgm:pt>
    <dgm:pt modelId="{9BFF1542-93AE-4078-AAA0-429FA28104F2}" type="parTrans" cxnId="{A4AD53A0-DE9A-4F34-A185-7EA753A88529}">
      <dgm:prSet/>
      <dgm:spPr/>
      <dgm:t>
        <a:bodyPr/>
        <a:lstStyle/>
        <a:p>
          <a:endParaRPr lang="pl-PL"/>
        </a:p>
      </dgm:t>
    </dgm:pt>
    <dgm:pt modelId="{856E73B9-B114-4273-BFC0-3C27B13271CB}" type="sibTrans" cxnId="{A4AD53A0-DE9A-4F34-A185-7EA753A88529}">
      <dgm:prSet/>
      <dgm:spPr/>
      <dgm:t>
        <a:bodyPr/>
        <a:lstStyle/>
        <a:p>
          <a:endParaRPr lang="pl-PL"/>
        </a:p>
      </dgm:t>
    </dgm:pt>
    <dgm:pt modelId="{DF755FA4-0CE7-43BB-80E5-5C8360FB351D}">
      <dgm:prSet phldrT="[Tekst]" custT="1"/>
      <dgm:spPr/>
      <dgm:t>
        <a:bodyPr/>
        <a:lstStyle/>
        <a:p>
          <a:pPr marL="144000"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Utworzenie warsztatu opiekuna osób starszych, zależnych i chorych w CIS Ostoja 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(Samorząd Województwa Wielkopolskiego)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dirty="0">
              <a:latin typeface="Aptos Display" panose="020B0004020202020204" pitchFamily="34" charset="0"/>
              <a:cs typeface="Arial" panose="020B0604020202020204" pitchFamily="34" charset="0"/>
            </a:rPr>
            <a:t>74 840,00 zł</a:t>
          </a:r>
        </a:p>
      </dgm:t>
    </dgm:pt>
    <dgm:pt modelId="{0B0B6ABA-1FA3-4ADE-9A38-C95392502AF5}" type="parTrans" cxnId="{686FE071-A253-498C-B1F6-89B7F1BD6FFA}">
      <dgm:prSet/>
      <dgm:spPr/>
      <dgm:t>
        <a:bodyPr/>
        <a:lstStyle/>
        <a:p>
          <a:endParaRPr lang="pl-PL"/>
        </a:p>
      </dgm:t>
    </dgm:pt>
    <dgm:pt modelId="{5270F921-1E73-4DE2-B36F-1F644EEDEFEA}" type="sibTrans" cxnId="{686FE071-A253-498C-B1F6-89B7F1BD6FFA}">
      <dgm:prSet/>
      <dgm:spPr/>
      <dgm:t>
        <a:bodyPr/>
        <a:lstStyle/>
        <a:p>
          <a:endParaRPr lang="pl-PL"/>
        </a:p>
      </dgm:t>
    </dgm:pt>
    <dgm:pt modelId="{4BAD8FBA-D29C-4C48-AB5A-8F5480E1AC02}">
      <dgm:prSet phldrT="[Tekst]" custT="1"/>
      <dgm:spPr/>
      <dgm:t>
        <a:bodyPr/>
        <a:lstStyle/>
        <a:p>
          <a:r>
            <a: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Gospodarka komunalna </a:t>
          </a:r>
          <a:br>
            <a: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i ochrona środowiska</a:t>
          </a:r>
        </a:p>
        <a:p>
          <a:r>
            <a: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213 215,46 zł</a:t>
          </a:r>
        </a:p>
      </dgm:t>
    </dgm:pt>
    <dgm:pt modelId="{B8C8ED21-3C55-4700-BB2C-25C25B29916C}" type="parTrans" cxnId="{A916F2F3-9611-4CE3-B1B2-A44CBEB4B7D9}">
      <dgm:prSet/>
      <dgm:spPr/>
      <dgm:t>
        <a:bodyPr/>
        <a:lstStyle/>
        <a:p>
          <a:endParaRPr lang="pl-PL"/>
        </a:p>
      </dgm:t>
    </dgm:pt>
    <dgm:pt modelId="{065E2F92-304A-4A45-9CD7-8798DDBAEFF3}" type="sibTrans" cxnId="{A916F2F3-9611-4CE3-B1B2-A44CBEB4B7D9}">
      <dgm:prSet/>
      <dgm:spPr/>
      <dgm:t>
        <a:bodyPr/>
        <a:lstStyle/>
        <a:p>
          <a:endParaRPr lang="pl-PL"/>
        </a:p>
      </dgm:t>
    </dgm:pt>
    <dgm:pt modelId="{F724BB3E-3918-462B-BF52-A771F4619A63}">
      <dgm:prSet phldrT="[Tekst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  <a:t>Zakup i montaż oświetlenia LED w hali </a:t>
          </a:r>
          <a:r>
            <a:rPr lang="pl-PL" sz="1600" dirty="0" err="1">
              <a:latin typeface="Aptos Display" panose="020B0004020202020204" pitchFamily="34" charset="0"/>
              <a:cs typeface="Arial" panose="020B0604020202020204" pitchFamily="34" charset="0"/>
            </a:rPr>
            <a:t>OSiR</a:t>
          </a:r>
          <a: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  <a:t> oraz utworzenie alei drzew miododajnych </a:t>
          </a:r>
          <a:b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  <a:t>(budżet Województwa Wielkopolskiego)</a:t>
          </a:r>
          <a:b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dirty="0">
              <a:latin typeface="Aptos Display" panose="020B0004020202020204" pitchFamily="34" charset="0"/>
              <a:cs typeface="Arial" panose="020B0604020202020204" pitchFamily="34" charset="0"/>
            </a:rPr>
            <a:t>100 000,00 zł</a:t>
          </a:r>
        </a:p>
      </dgm:t>
    </dgm:pt>
    <dgm:pt modelId="{5FA740BB-02DB-40DE-B0BC-A8A36857260D}" type="parTrans" cxnId="{557F7738-B87A-44BA-99FC-E2AC415C58A6}">
      <dgm:prSet/>
      <dgm:spPr/>
      <dgm:t>
        <a:bodyPr/>
        <a:lstStyle/>
        <a:p>
          <a:endParaRPr lang="pl-PL"/>
        </a:p>
      </dgm:t>
    </dgm:pt>
    <dgm:pt modelId="{510113AC-A445-4E16-89D1-A0AACABEB163}" type="sibTrans" cxnId="{557F7738-B87A-44BA-99FC-E2AC415C58A6}">
      <dgm:prSet/>
      <dgm:spPr/>
      <dgm:t>
        <a:bodyPr/>
        <a:lstStyle/>
        <a:p>
          <a:endParaRPr lang="pl-PL"/>
        </a:p>
      </dgm:t>
    </dgm:pt>
    <dgm:pt modelId="{EF624769-C9D9-4E5F-A48B-34F4A8E41A0C}">
      <dgm:prSet phldrT="[Tekst]" custT="1"/>
      <dgm:spPr/>
      <dgm:t>
        <a:bodyPr/>
        <a:lstStyle/>
        <a:p>
          <a:pPr marL="144000">
            <a:lnSpc>
              <a:spcPts val="2160"/>
            </a:lnSpc>
            <a:spcBef>
              <a:spcPts val="0"/>
            </a:spcBef>
            <a:spcAft>
              <a:spcPts val="800"/>
            </a:spcAft>
          </a:pPr>
          <a:endParaRPr lang="pl-PL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35232F-9E86-4FE6-ABB1-4CC42E133534}" type="parTrans" cxnId="{8AA03541-9AE7-4C7E-85A8-277E5ADA1DD8}">
      <dgm:prSet/>
      <dgm:spPr/>
      <dgm:t>
        <a:bodyPr/>
        <a:lstStyle/>
        <a:p>
          <a:endParaRPr lang="pl-PL"/>
        </a:p>
      </dgm:t>
    </dgm:pt>
    <dgm:pt modelId="{245F1424-10B5-4747-AB3C-F4D36932ABB0}" type="sibTrans" cxnId="{8AA03541-9AE7-4C7E-85A8-277E5ADA1DD8}">
      <dgm:prSet/>
      <dgm:spPr/>
      <dgm:t>
        <a:bodyPr/>
        <a:lstStyle/>
        <a:p>
          <a:endParaRPr lang="pl-PL"/>
        </a:p>
      </dgm:t>
    </dgm:pt>
    <dgm:pt modelId="{8A401EE0-3665-408B-95E0-2EDC57CBBBDF}">
      <dgm:prSet phldrT="[Tekst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Program Priorytetowy „Ciepłe Mieszkanie” 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(NFOŚiGW) 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dirty="0">
              <a:latin typeface="Aptos Display" panose="020B0004020202020204" pitchFamily="34" charset="0"/>
              <a:cs typeface="Arial" panose="020B0604020202020204" pitchFamily="34" charset="0"/>
            </a:rPr>
            <a:t>113 215,46 zł</a:t>
          </a:r>
        </a:p>
      </dgm:t>
    </dgm:pt>
    <dgm:pt modelId="{5749CA1E-D978-4D2A-8DB1-CD4AE08D3127}" type="parTrans" cxnId="{CBFE6C51-91AB-4E01-9C44-727BA556190E}">
      <dgm:prSet/>
      <dgm:spPr/>
      <dgm:t>
        <a:bodyPr/>
        <a:lstStyle/>
        <a:p>
          <a:endParaRPr lang="pl-PL"/>
        </a:p>
      </dgm:t>
    </dgm:pt>
    <dgm:pt modelId="{57743955-3D2B-45E2-94AC-4463D772987B}" type="sibTrans" cxnId="{CBFE6C51-91AB-4E01-9C44-727BA556190E}">
      <dgm:prSet/>
      <dgm:spPr/>
      <dgm:t>
        <a:bodyPr/>
        <a:lstStyle/>
        <a:p>
          <a:endParaRPr lang="pl-PL"/>
        </a:p>
      </dgm:t>
    </dgm:pt>
    <dgm:pt modelId="{3C32D46C-EF84-47F3-BEA0-815443C2FE4D}">
      <dgm:prSet phldrT="[Tekst]" custT="1"/>
      <dgm:spPr/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endParaRPr lang="pl-PL" sz="1600" b="1" dirty="0">
            <a:latin typeface="Aptos Display" panose="020B0004020202020204" pitchFamily="34" charset="0"/>
            <a:cs typeface="Arial" panose="020B0604020202020204" pitchFamily="34" charset="0"/>
          </a:endParaRPr>
        </a:p>
      </dgm:t>
    </dgm:pt>
    <dgm:pt modelId="{84862136-5FF9-48C2-A79A-0FCD1D1AD212}" type="parTrans" cxnId="{DD7C80FF-D785-44C8-935B-DCD86ACC9A8A}">
      <dgm:prSet/>
      <dgm:spPr/>
      <dgm:t>
        <a:bodyPr/>
        <a:lstStyle/>
        <a:p>
          <a:endParaRPr lang="pl-PL"/>
        </a:p>
      </dgm:t>
    </dgm:pt>
    <dgm:pt modelId="{40AB3FEE-3082-44CB-91FE-4B5D106F5D69}" type="sibTrans" cxnId="{DD7C80FF-D785-44C8-935B-DCD86ACC9A8A}">
      <dgm:prSet/>
      <dgm:spPr/>
      <dgm:t>
        <a:bodyPr/>
        <a:lstStyle/>
        <a:p>
          <a:endParaRPr lang="pl-PL"/>
        </a:p>
      </dgm:t>
    </dgm:pt>
    <dgm:pt modelId="{5DE5AF95-59AC-4F92-B2DC-6BC047A0849E}" type="pres">
      <dgm:prSet presAssocID="{B23594D6-26E8-4CB8-80DC-D0FF6D4D6B85}" presName="Name0" presStyleCnt="0">
        <dgm:presLayoutVars>
          <dgm:dir/>
          <dgm:animLvl val="lvl"/>
          <dgm:resizeHandles val="exact"/>
        </dgm:presLayoutVars>
      </dgm:prSet>
      <dgm:spPr/>
    </dgm:pt>
    <dgm:pt modelId="{D8766838-5FC7-4C7E-9FD3-02B99365E4FC}" type="pres">
      <dgm:prSet presAssocID="{ACF95EF0-6029-45D6-9354-1490071DA991}" presName="composite" presStyleCnt="0"/>
      <dgm:spPr/>
    </dgm:pt>
    <dgm:pt modelId="{5B4042E1-B86C-4119-AFF1-FF8F635AA12A}" type="pres">
      <dgm:prSet presAssocID="{ACF95EF0-6029-45D6-9354-1490071DA99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146A058-EDBB-4EA9-B073-6A7A57114617}" type="pres">
      <dgm:prSet presAssocID="{ACF95EF0-6029-45D6-9354-1490071DA991}" presName="desTx" presStyleLbl="alignAccFollowNode1" presStyleIdx="0" presStyleCnt="2">
        <dgm:presLayoutVars>
          <dgm:bulletEnabled val="1"/>
        </dgm:presLayoutVars>
      </dgm:prSet>
      <dgm:spPr/>
    </dgm:pt>
    <dgm:pt modelId="{7700597E-4DFF-4821-8CD3-F9EF85F62C76}" type="pres">
      <dgm:prSet presAssocID="{856E73B9-B114-4273-BFC0-3C27B13271CB}" presName="space" presStyleCnt="0"/>
      <dgm:spPr/>
    </dgm:pt>
    <dgm:pt modelId="{49654560-2A46-4F03-99A6-AEA43FB549B2}" type="pres">
      <dgm:prSet presAssocID="{4BAD8FBA-D29C-4C48-AB5A-8F5480E1AC02}" presName="composite" presStyleCnt="0"/>
      <dgm:spPr/>
    </dgm:pt>
    <dgm:pt modelId="{220756C5-0180-4DF5-BF3F-5D3477E80BBD}" type="pres">
      <dgm:prSet presAssocID="{4BAD8FBA-D29C-4C48-AB5A-8F5480E1AC0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CD9E645-B32C-4C59-9DD4-6A31CDDD918D}" type="pres">
      <dgm:prSet presAssocID="{4BAD8FBA-D29C-4C48-AB5A-8F5480E1AC02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9A5FF0A-B069-43BE-B4EF-3BA4D3956285}" type="presOf" srcId="{4BAD8FBA-D29C-4C48-AB5A-8F5480E1AC02}" destId="{220756C5-0180-4DF5-BF3F-5D3477E80BBD}" srcOrd="0" destOrd="0" presId="urn:microsoft.com/office/officeart/2005/8/layout/hList1"/>
    <dgm:cxn modelId="{D6262716-FB20-410A-AE12-D0410312EA04}" type="presOf" srcId="{B23594D6-26E8-4CB8-80DC-D0FF6D4D6B85}" destId="{5DE5AF95-59AC-4F92-B2DC-6BC047A0849E}" srcOrd="0" destOrd="0" presId="urn:microsoft.com/office/officeart/2005/8/layout/hList1"/>
    <dgm:cxn modelId="{21F84319-6FE7-4942-A70D-AD38954EF866}" type="presOf" srcId="{8A401EE0-3665-408B-95E0-2EDC57CBBBDF}" destId="{1CD9E645-B32C-4C59-9DD4-6A31CDDD918D}" srcOrd="0" destOrd="2" presId="urn:microsoft.com/office/officeart/2005/8/layout/hList1"/>
    <dgm:cxn modelId="{557F7738-B87A-44BA-99FC-E2AC415C58A6}" srcId="{4BAD8FBA-D29C-4C48-AB5A-8F5480E1AC02}" destId="{F724BB3E-3918-462B-BF52-A771F4619A63}" srcOrd="0" destOrd="0" parTransId="{5FA740BB-02DB-40DE-B0BC-A8A36857260D}" sibTransId="{510113AC-A445-4E16-89D1-A0AACABEB163}"/>
    <dgm:cxn modelId="{2D1DBE3E-81E2-46CF-B547-66C1AAB78743}" type="presOf" srcId="{F724BB3E-3918-462B-BF52-A771F4619A63}" destId="{1CD9E645-B32C-4C59-9DD4-6A31CDDD918D}" srcOrd="0" destOrd="0" presId="urn:microsoft.com/office/officeart/2005/8/layout/hList1"/>
    <dgm:cxn modelId="{8AA03541-9AE7-4C7E-85A8-277E5ADA1DD8}" srcId="{ACF95EF0-6029-45D6-9354-1490071DA991}" destId="{EF624769-C9D9-4E5F-A48B-34F4A8E41A0C}" srcOrd="1" destOrd="0" parTransId="{C535232F-9E86-4FE6-ABB1-4CC42E133534}" sibTransId="{245F1424-10B5-4747-AB3C-F4D36932ABB0}"/>
    <dgm:cxn modelId="{CBFE6C51-91AB-4E01-9C44-727BA556190E}" srcId="{4BAD8FBA-D29C-4C48-AB5A-8F5480E1AC02}" destId="{8A401EE0-3665-408B-95E0-2EDC57CBBBDF}" srcOrd="2" destOrd="0" parTransId="{5749CA1E-D978-4D2A-8DB1-CD4AE08D3127}" sibTransId="{57743955-3D2B-45E2-94AC-4463D772987B}"/>
    <dgm:cxn modelId="{686FE071-A253-498C-B1F6-89B7F1BD6FFA}" srcId="{ACF95EF0-6029-45D6-9354-1490071DA991}" destId="{DF755FA4-0CE7-43BB-80E5-5C8360FB351D}" srcOrd="0" destOrd="0" parTransId="{0B0B6ABA-1FA3-4ADE-9A38-C95392502AF5}" sibTransId="{5270F921-1E73-4DE2-B36F-1F644EEDEFEA}"/>
    <dgm:cxn modelId="{ECE8A487-464E-4120-83F6-89E6A3BF007E}" type="presOf" srcId="{ACF95EF0-6029-45D6-9354-1490071DA991}" destId="{5B4042E1-B86C-4119-AFF1-FF8F635AA12A}" srcOrd="0" destOrd="0" presId="urn:microsoft.com/office/officeart/2005/8/layout/hList1"/>
    <dgm:cxn modelId="{A4AD53A0-DE9A-4F34-A185-7EA753A88529}" srcId="{B23594D6-26E8-4CB8-80DC-D0FF6D4D6B85}" destId="{ACF95EF0-6029-45D6-9354-1490071DA991}" srcOrd="0" destOrd="0" parTransId="{9BFF1542-93AE-4078-AAA0-429FA28104F2}" sibTransId="{856E73B9-B114-4273-BFC0-3C27B13271CB}"/>
    <dgm:cxn modelId="{AFEE6CC8-1CCD-4AFF-A009-1E83F4B6C282}" type="presOf" srcId="{DF755FA4-0CE7-43BB-80E5-5C8360FB351D}" destId="{1146A058-EDBB-4EA9-B073-6A7A57114617}" srcOrd="0" destOrd="0" presId="urn:microsoft.com/office/officeart/2005/8/layout/hList1"/>
    <dgm:cxn modelId="{9ABE49D0-6A2F-4563-B32F-86559A04B81E}" type="presOf" srcId="{EF624769-C9D9-4E5F-A48B-34F4A8E41A0C}" destId="{1146A058-EDBB-4EA9-B073-6A7A57114617}" srcOrd="0" destOrd="1" presId="urn:microsoft.com/office/officeart/2005/8/layout/hList1"/>
    <dgm:cxn modelId="{BD8217DC-8C6C-4CDF-8E28-F9C78EA8D524}" type="presOf" srcId="{3C32D46C-EF84-47F3-BEA0-815443C2FE4D}" destId="{1CD9E645-B32C-4C59-9DD4-6A31CDDD918D}" srcOrd="0" destOrd="1" presId="urn:microsoft.com/office/officeart/2005/8/layout/hList1"/>
    <dgm:cxn modelId="{A916F2F3-9611-4CE3-B1B2-A44CBEB4B7D9}" srcId="{B23594D6-26E8-4CB8-80DC-D0FF6D4D6B85}" destId="{4BAD8FBA-D29C-4C48-AB5A-8F5480E1AC02}" srcOrd="1" destOrd="0" parTransId="{B8C8ED21-3C55-4700-BB2C-25C25B29916C}" sibTransId="{065E2F92-304A-4A45-9CD7-8798DDBAEFF3}"/>
    <dgm:cxn modelId="{DD7C80FF-D785-44C8-935B-DCD86ACC9A8A}" srcId="{4BAD8FBA-D29C-4C48-AB5A-8F5480E1AC02}" destId="{3C32D46C-EF84-47F3-BEA0-815443C2FE4D}" srcOrd="1" destOrd="0" parTransId="{84862136-5FF9-48C2-A79A-0FCD1D1AD212}" sibTransId="{40AB3FEE-3082-44CB-91FE-4B5D106F5D69}"/>
    <dgm:cxn modelId="{ECF9E597-3033-4638-B8F9-6027D84FED89}" type="presParOf" srcId="{5DE5AF95-59AC-4F92-B2DC-6BC047A0849E}" destId="{D8766838-5FC7-4C7E-9FD3-02B99365E4FC}" srcOrd="0" destOrd="0" presId="urn:microsoft.com/office/officeart/2005/8/layout/hList1"/>
    <dgm:cxn modelId="{9F3328A4-046D-4EDA-9D57-0462D1A17D32}" type="presParOf" srcId="{D8766838-5FC7-4C7E-9FD3-02B99365E4FC}" destId="{5B4042E1-B86C-4119-AFF1-FF8F635AA12A}" srcOrd="0" destOrd="0" presId="urn:microsoft.com/office/officeart/2005/8/layout/hList1"/>
    <dgm:cxn modelId="{FED3F457-DFC6-4CB5-9E9E-973A1CE0BC24}" type="presParOf" srcId="{D8766838-5FC7-4C7E-9FD3-02B99365E4FC}" destId="{1146A058-EDBB-4EA9-B073-6A7A57114617}" srcOrd="1" destOrd="0" presId="urn:microsoft.com/office/officeart/2005/8/layout/hList1"/>
    <dgm:cxn modelId="{FDF50013-9B8A-4C77-9691-906415177275}" type="presParOf" srcId="{5DE5AF95-59AC-4F92-B2DC-6BC047A0849E}" destId="{7700597E-4DFF-4821-8CD3-F9EF85F62C76}" srcOrd="1" destOrd="0" presId="urn:microsoft.com/office/officeart/2005/8/layout/hList1"/>
    <dgm:cxn modelId="{23571BC0-F9E9-40A3-964A-AF89D9485CD1}" type="presParOf" srcId="{5DE5AF95-59AC-4F92-B2DC-6BC047A0849E}" destId="{49654560-2A46-4F03-99A6-AEA43FB549B2}" srcOrd="2" destOrd="0" presId="urn:microsoft.com/office/officeart/2005/8/layout/hList1"/>
    <dgm:cxn modelId="{68C33A68-A088-4A8F-AABB-E6DD44E6679F}" type="presParOf" srcId="{49654560-2A46-4F03-99A6-AEA43FB549B2}" destId="{220756C5-0180-4DF5-BF3F-5D3477E80BBD}" srcOrd="0" destOrd="0" presId="urn:microsoft.com/office/officeart/2005/8/layout/hList1"/>
    <dgm:cxn modelId="{0226BB4A-F157-49C4-B6AC-34FCC5F7A0F5}" type="presParOf" srcId="{49654560-2A46-4F03-99A6-AEA43FB549B2}" destId="{1CD9E645-B32C-4C59-9DD4-6A31CDDD918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3594D6-26E8-4CB8-80DC-D0FF6D4D6B8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CF95EF0-6029-45D6-9354-1490071DA991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Centra Usług Społecznych</a:t>
          </a:r>
        </a:p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38 500,00 zł</a:t>
          </a:r>
        </a:p>
      </dgm:t>
    </dgm:pt>
    <dgm:pt modelId="{9BFF1542-93AE-4078-AAA0-429FA28104F2}" type="parTrans" cxnId="{A4AD53A0-DE9A-4F34-A185-7EA753A88529}">
      <dgm:prSet/>
      <dgm:spPr/>
      <dgm:t>
        <a:bodyPr/>
        <a:lstStyle/>
        <a:p>
          <a:endParaRPr lang="pl-PL"/>
        </a:p>
      </dgm:t>
    </dgm:pt>
    <dgm:pt modelId="{856E73B9-B114-4273-BFC0-3C27B13271CB}" type="sibTrans" cxnId="{A4AD53A0-DE9A-4F34-A185-7EA753A88529}">
      <dgm:prSet/>
      <dgm:spPr/>
      <dgm:t>
        <a:bodyPr/>
        <a:lstStyle/>
        <a:p>
          <a:endParaRPr lang="pl-PL"/>
        </a:p>
      </dgm:t>
    </dgm:pt>
    <dgm:pt modelId="{DF755FA4-0CE7-43BB-80E5-5C8360FB351D}">
      <dgm:prSet phldrT="[Tekst]" custT="1"/>
      <dgm:spPr/>
      <dgm:t>
        <a:bodyPr/>
        <a:lstStyle/>
        <a:p>
          <a:pPr>
            <a:lnSpc>
              <a:spcPts val="2640"/>
            </a:lnSpc>
          </a:pP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Rozwój Wielkopolskiej Sieci Centrów Usług Społecznych 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(Budżet UE i Budżet Państwa)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dirty="0">
              <a:latin typeface="Aptos Display" panose="020B0004020202020204" pitchFamily="34" charset="0"/>
              <a:cs typeface="Arial" panose="020B0604020202020204" pitchFamily="34" charset="0"/>
            </a:rPr>
            <a:t>38 500,00 zł</a:t>
          </a:r>
        </a:p>
      </dgm:t>
    </dgm:pt>
    <dgm:pt modelId="{0B0B6ABA-1FA3-4ADE-9A38-C95392502AF5}" type="parTrans" cxnId="{686FE071-A253-498C-B1F6-89B7F1BD6FFA}">
      <dgm:prSet/>
      <dgm:spPr/>
      <dgm:t>
        <a:bodyPr/>
        <a:lstStyle/>
        <a:p>
          <a:endParaRPr lang="pl-PL"/>
        </a:p>
      </dgm:t>
    </dgm:pt>
    <dgm:pt modelId="{5270F921-1E73-4DE2-B36F-1F644EEDEFEA}" type="sibTrans" cxnId="{686FE071-A253-498C-B1F6-89B7F1BD6FFA}">
      <dgm:prSet/>
      <dgm:spPr/>
      <dgm:t>
        <a:bodyPr/>
        <a:lstStyle/>
        <a:p>
          <a:endParaRPr lang="pl-PL"/>
        </a:p>
      </dgm:t>
    </dgm:pt>
    <dgm:pt modelId="{4BAD8FBA-D29C-4C48-AB5A-8F5480E1AC02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Rolnictwo </a:t>
          </a:r>
          <a:b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i łowiectwo</a:t>
          </a:r>
        </a:p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135 929,00 zł</a:t>
          </a:r>
        </a:p>
      </dgm:t>
    </dgm:pt>
    <dgm:pt modelId="{B8C8ED21-3C55-4700-BB2C-25C25B29916C}" type="parTrans" cxnId="{A916F2F3-9611-4CE3-B1B2-A44CBEB4B7D9}">
      <dgm:prSet/>
      <dgm:spPr/>
      <dgm:t>
        <a:bodyPr/>
        <a:lstStyle/>
        <a:p>
          <a:endParaRPr lang="pl-PL"/>
        </a:p>
      </dgm:t>
    </dgm:pt>
    <dgm:pt modelId="{065E2F92-304A-4A45-9CD7-8798DDBAEFF3}" type="sibTrans" cxnId="{A916F2F3-9611-4CE3-B1B2-A44CBEB4B7D9}">
      <dgm:prSet/>
      <dgm:spPr/>
      <dgm:t>
        <a:bodyPr/>
        <a:lstStyle/>
        <a:p>
          <a:endParaRPr lang="pl-PL"/>
        </a:p>
      </dgm:t>
    </dgm:pt>
    <dgm:pt modelId="{F724BB3E-3918-462B-BF52-A771F4619A63}">
      <dgm:prSet phldrT="[Tekst]" custT="1"/>
      <dgm:spPr/>
      <dgm:t>
        <a:bodyPr/>
        <a:lstStyle/>
        <a:p>
          <a:pPr>
            <a:lnSpc>
              <a:spcPts val="2640"/>
            </a:lnSpc>
          </a:pPr>
          <a: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  <a:t>„Nasze wiejskie centrum kultury – remont świetlicy wiejskiej w </a:t>
          </a:r>
          <a:r>
            <a:rPr lang="pl-PL" sz="1600" dirty="0" err="1">
              <a:latin typeface="Aptos Display" panose="020B0004020202020204" pitchFamily="34" charset="0"/>
              <a:cs typeface="Arial" panose="020B0604020202020204" pitchFamily="34" charset="0"/>
            </a:rPr>
            <a:t>Psarskiem</a:t>
          </a:r>
          <a: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  <a:t>” </a:t>
          </a:r>
          <a:b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  <a:t>(PROW)</a:t>
          </a:r>
          <a:br>
            <a:rPr lang="pl-PL" sz="16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dirty="0">
              <a:latin typeface="Aptos Display" panose="020B0004020202020204" pitchFamily="34" charset="0"/>
              <a:cs typeface="Arial" panose="020B0604020202020204" pitchFamily="34" charset="0"/>
            </a:rPr>
            <a:t>73 774,00 zł</a:t>
          </a:r>
        </a:p>
      </dgm:t>
    </dgm:pt>
    <dgm:pt modelId="{5FA740BB-02DB-40DE-B0BC-A8A36857260D}" type="parTrans" cxnId="{557F7738-B87A-44BA-99FC-E2AC415C58A6}">
      <dgm:prSet/>
      <dgm:spPr/>
      <dgm:t>
        <a:bodyPr/>
        <a:lstStyle/>
        <a:p>
          <a:endParaRPr lang="pl-PL"/>
        </a:p>
      </dgm:t>
    </dgm:pt>
    <dgm:pt modelId="{510113AC-A445-4E16-89D1-A0AACABEB163}" type="sibTrans" cxnId="{557F7738-B87A-44BA-99FC-E2AC415C58A6}">
      <dgm:prSet/>
      <dgm:spPr/>
      <dgm:t>
        <a:bodyPr/>
        <a:lstStyle/>
        <a:p>
          <a:endParaRPr lang="pl-PL"/>
        </a:p>
      </dgm:t>
    </dgm:pt>
    <dgm:pt modelId="{C1ED0DD0-71CB-4249-8E9E-79033160D468}">
      <dgm:prSet phldrT="[Tekst]" custT="1"/>
      <dgm:spPr/>
      <dgm:t>
        <a:bodyPr/>
        <a:lstStyle/>
        <a:p>
          <a:pPr>
            <a:lnSpc>
              <a:spcPts val="2640"/>
            </a:lnSpc>
          </a:pP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Zagospodarowanie kąpieliska 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w </a:t>
          </a:r>
          <a:r>
            <a:rPr lang="pl-PL" sz="1600" b="0" dirty="0" err="1">
              <a:latin typeface="Aptos Display" panose="020B0004020202020204" pitchFamily="34" charset="0"/>
              <a:cs typeface="Arial" panose="020B0604020202020204" pitchFamily="34" charset="0"/>
            </a:rPr>
            <a:t>Zamorzu</a:t>
          </a: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 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  <a:t>(PROW) </a:t>
          </a:r>
          <a:br>
            <a:rPr lang="pl-PL" sz="1600" b="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dirty="0">
              <a:latin typeface="Aptos Display" panose="020B0004020202020204" pitchFamily="34" charset="0"/>
              <a:cs typeface="Arial" panose="020B0604020202020204" pitchFamily="34" charset="0"/>
            </a:rPr>
            <a:t>62 155,00 zł</a:t>
          </a:r>
        </a:p>
      </dgm:t>
    </dgm:pt>
    <dgm:pt modelId="{E7EC1F31-03D1-4D84-8A05-B9D103A6E254}" type="parTrans" cxnId="{4C06D7B4-CFEF-4663-AB2E-5A2AA83F2988}">
      <dgm:prSet/>
      <dgm:spPr/>
      <dgm:t>
        <a:bodyPr/>
        <a:lstStyle/>
        <a:p>
          <a:endParaRPr lang="pl-PL"/>
        </a:p>
      </dgm:t>
    </dgm:pt>
    <dgm:pt modelId="{089EF242-B914-4116-A7B5-88A2E64A751C}" type="sibTrans" cxnId="{4C06D7B4-CFEF-4663-AB2E-5A2AA83F2988}">
      <dgm:prSet/>
      <dgm:spPr/>
      <dgm:t>
        <a:bodyPr/>
        <a:lstStyle/>
        <a:p>
          <a:endParaRPr lang="pl-PL"/>
        </a:p>
      </dgm:t>
    </dgm:pt>
    <dgm:pt modelId="{8E472B6F-00B2-47BF-8587-AF668A0C0A8B}">
      <dgm:prSet phldrT="[Tekst]" custT="1"/>
      <dgm:spPr/>
      <dgm:t>
        <a:bodyPr/>
        <a:lstStyle/>
        <a:p>
          <a:pPr>
            <a:lnSpc>
              <a:spcPts val="2640"/>
            </a:lnSpc>
          </a:pPr>
          <a:endParaRPr lang="pl-PL" sz="1600" b="1" dirty="0">
            <a:latin typeface="Aptos Display" panose="020B0004020202020204" pitchFamily="34" charset="0"/>
            <a:cs typeface="Arial" panose="020B0604020202020204" pitchFamily="34" charset="0"/>
          </a:endParaRPr>
        </a:p>
      </dgm:t>
    </dgm:pt>
    <dgm:pt modelId="{883C95CF-4332-4E25-9ED4-8AB90C0F144D}" type="parTrans" cxnId="{301C52F9-E9FC-491D-BB09-2232486B1DE7}">
      <dgm:prSet/>
      <dgm:spPr/>
      <dgm:t>
        <a:bodyPr/>
        <a:lstStyle/>
        <a:p>
          <a:endParaRPr lang="pl-PL"/>
        </a:p>
      </dgm:t>
    </dgm:pt>
    <dgm:pt modelId="{5FF6937D-9588-4558-B11D-FBE7D3A04A61}" type="sibTrans" cxnId="{301C52F9-E9FC-491D-BB09-2232486B1DE7}">
      <dgm:prSet/>
      <dgm:spPr/>
      <dgm:t>
        <a:bodyPr/>
        <a:lstStyle/>
        <a:p>
          <a:endParaRPr lang="pl-PL"/>
        </a:p>
      </dgm:t>
    </dgm:pt>
    <dgm:pt modelId="{5DE5AF95-59AC-4F92-B2DC-6BC047A0849E}" type="pres">
      <dgm:prSet presAssocID="{B23594D6-26E8-4CB8-80DC-D0FF6D4D6B85}" presName="Name0" presStyleCnt="0">
        <dgm:presLayoutVars>
          <dgm:dir/>
          <dgm:animLvl val="lvl"/>
          <dgm:resizeHandles val="exact"/>
        </dgm:presLayoutVars>
      </dgm:prSet>
      <dgm:spPr/>
    </dgm:pt>
    <dgm:pt modelId="{D8766838-5FC7-4C7E-9FD3-02B99365E4FC}" type="pres">
      <dgm:prSet presAssocID="{ACF95EF0-6029-45D6-9354-1490071DA991}" presName="composite" presStyleCnt="0"/>
      <dgm:spPr/>
    </dgm:pt>
    <dgm:pt modelId="{5B4042E1-B86C-4119-AFF1-FF8F635AA12A}" type="pres">
      <dgm:prSet presAssocID="{ACF95EF0-6029-45D6-9354-1490071DA99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146A058-EDBB-4EA9-B073-6A7A57114617}" type="pres">
      <dgm:prSet presAssocID="{ACF95EF0-6029-45D6-9354-1490071DA991}" presName="desTx" presStyleLbl="alignAccFollowNode1" presStyleIdx="0" presStyleCnt="2">
        <dgm:presLayoutVars>
          <dgm:bulletEnabled val="1"/>
        </dgm:presLayoutVars>
      </dgm:prSet>
      <dgm:spPr/>
    </dgm:pt>
    <dgm:pt modelId="{7700597E-4DFF-4821-8CD3-F9EF85F62C76}" type="pres">
      <dgm:prSet presAssocID="{856E73B9-B114-4273-BFC0-3C27B13271CB}" presName="space" presStyleCnt="0"/>
      <dgm:spPr/>
    </dgm:pt>
    <dgm:pt modelId="{49654560-2A46-4F03-99A6-AEA43FB549B2}" type="pres">
      <dgm:prSet presAssocID="{4BAD8FBA-D29C-4C48-AB5A-8F5480E1AC02}" presName="composite" presStyleCnt="0"/>
      <dgm:spPr/>
    </dgm:pt>
    <dgm:pt modelId="{220756C5-0180-4DF5-BF3F-5D3477E80BBD}" type="pres">
      <dgm:prSet presAssocID="{4BAD8FBA-D29C-4C48-AB5A-8F5480E1AC0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CD9E645-B32C-4C59-9DD4-6A31CDDD918D}" type="pres">
      <dgm:prSet presAssocID="{4BAD8FBA-D29C-4C48-AB5A-8F5480E1AC02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9A5FF0A-B069-43BE-B4EF-3BA4D3956285}" type="presOf" srcId="{4BAD8FBA-D29C-4C48-AB5A-8F5480E1AC02}" destId="{220756C5-0180-4DF5-BF3F-5D3477E80BBD}" srcOrd="0" destOrd="0" presId="urn:microsoft.com/office/officeart/2005/8/layout/hList1"/>
    <dgm:cxn modelId="{82CEA10E-2EDC-4D19-BF25-D7A0ABF8A7AE}" type="presOf" srcId="{8E472B6F-00B2-47BF-8587-AF668A0C0A8B}" destId="{1CD9E645-B32C-4C59-9DD4-6A31CDDD918D}" srcOrd="0" destOrd="1" presId="urn:microsoft.com/office/officeart/2005/8/layout/hList1"/>
    <dgm:cxn modelId="{D6262716-FB20-410A-AE12-D0410312EA04}" type="presOf" srcId="{B23594D6-26E8-4CB8-80DC-D0FF6D4D6B85}" destId="{5DE5AF95-59AC-4F92-B2DC-6BC047A0849E}" srcOrd="0" destOrd="0" presId="urn:microsoft.com/office/officeart/2005/8/layout/hList1"/>
    <dgm:cxn modelId="{557F7738-B87A-44BA-99FC-E2AC415C58A6}" srcId="{4BAD8FBA-D29C-4C48-AB5A-8F5480E1AC02}" destId="{F724BB3E-3918-462B-BF52-A771F4619A63}" srcOrd="0" destOrd="0" parTransId="{5FA740BB-02DB-40DE-B0BC-A8A36857260D}" sibTransId="{510113AC-A445-4E16-89D1-A0AACABEB163}"/>
    <dgm:cxn modelId="{2D1DBE3E-81E2-46CF-B547-66C1AAB78743}" type="presOf" srcId="{F724BB3E-3918-462B-BF52-A771F4619A63}" destId="{1CD9E645-B32C-4C59-9DD4-6A31CDDD918D}" srcOrd="0" destOrd="0" presId="urn:microsoft.com/office/officeart/2005/8/layout/hList1"/>
    <dgm:cxn modelId="{686FE071-A253-498C-B1F6-89B7F1BD6FFA}" srcId="{ACF95EF0-6029-45D6-9354-1490071DA991}" destId="{DF755FA4-0CE7-43BB-80E5-5C8360FB351D}" srcOrd="0" destOrd="0" parTransId="{0B0B6ABA-1FA3-4ADE-9A38-C95392502AF5}" sibTransId="{5270F921-1E73-4DE2-B36F-1F644EEDEFEA}"/>
    <dgm:cxn modelId="{ECE8A487-464E-4120-83F6-89E6A3BF007E}" type="presOf" srcId="{ACF95EF0-6029-45D6-9354-1490071DA991}" destId="{5B4042E1-B86C-4119-AFF1-FF8F635AA12A}" srcOrd="0" destOrd="0" presId="urn:microsoft.com/office/officeart/2005/8/layout/hList1"/>
    <dgm:cxn modelId="{16BF888B-43F1-4692-85F4-90D6D5E3C4E9}" type="presOf" srcId="{C1ED0DD0-71CB-4249-8E9E-79033160D468}" destId="{1CD9E645-B32C-4C59-9DD4-6A31CDDD918D}" srcOrd="0" destOrd="2" presId="urn:microsoft.com/office/officeart/2005/8/layout/hList1"/>
    <dgm:cxn modelId="{A4AD53A0-DE9A-4F34-A185-7EA753A88529}" srcId="{B23594D6-26E8-4CB8-80DC-D0FF6D4D6B85}" destId="{ACF95EF0-6029-45D6-9354-1490071DA991}" srcOrd="0" destOrd="0" parTransId="{9BFF1542-93AE-4078-AAA0-429FA28104F2}" sibTransId="{856E73B9-B114-4273-BFC0-3C27B13271CB}"/>
    <dgm:cxn modelId="{4C06D7B4-CFEF-4663-AB2E-5A2AA83F2988}" srcId="{4BAD8FBA-D29C-4C48-AB5A-8F5480E1AC02}" destId="{C1ED0DD0-71CB-4249-8E9E-79033160D468}" srcOrd="2" destOrd="0" parTransId="{E7EC1F31-03D1-4D84-8A05-B9D103A6E254}" sibTransId="{089EF242-B914-4116-A7B5-88A2E64A751C}"/>
    <dgm:cxn modelId="{AFEE6CC8-1CCD-4AFF-A009-1E83F4B6C282}" type="presOf" srcId="{DF755FA4-0CE7-43BB-80E5-5C8360FB351D}" destId="{1146A058-EDBB-4EA9-B073-6A7A57114617}" srcOrd="0" destOrd="0" presId="urn:microsoft.com/office/officeart/2005/8/layout/hList1"/>
    <dgm:cxn modelId="{A916F2F3-9611-4CE3-B1B2-A44CBEB4B7D9}" srcId="{B23594D6-26E8-4CB8-80DC-D0FF6D4D6B85}" destId="{4BAD8FBA-D29C-4C48-AB5A-8F5480E1AC02}" srcOrd="1" destOrd="0" parTransId="{B8C8ED21-3C55-4700-BB2C-25C25B29916C}" sibTransId="{065E2F92-304A-4A45-9CD7-8798DDBAEFF3}"/>
    <dgm:cxn modelId="{301C52F9-E9FC-491D-BB09-2232486B1DE7}" srcId="{4BAD8FBA-D29C-4C48-AB5A-8F5480E1AC02}" destId="{8E472B6F-00B2-47BF-8587-AF668A0C0A8B}" srcOrd="1" destOrd="0" parTransId="{883C95CF-4332-4E25-9ED4-8AB90C0F144D}" sibTransId="{5FF6937D-9588-4558-B11D-FBE7D3A04A61}"/>
    <dgm:cxn modelId="{ECF9E597-3033-4638-B8F9-6027D84FED89}" type="presParOf" srcId="{5DE5AF95-59AC-4F92-B2DC-6BC047A0849E}" destId="{D8766838-5FC7-4C7E-9FD3-02B99365E4FC}" srcOrd="0" destOrd="0" presId="urn:microsoft.com/office/officeart/2005/8/layout/hList1"/>
    <dgm:cxn modelId="{9F3328A4-046D-4EDA-9D57-0462D1A17D32}" type="presParOf" srcId="{D8766838-5FC7-4C7E-9FD3-02B99365E4FC}" destId="{5B4042E1-B86C-4119-AFF1-FF8F635AA12A}" srcOrd="0" destOrd="0" presId="urn:microsoft.com/office/officeart/2005/8/layout/hList1"/>
    <dgm:cxn modelId="{FED3F457-DFC6-4CB5-9E9E-973A1CE0BC24}" type="presParOf" srcId="{D8766838-5FC7-4C7E-9FD3-02B99365E4FC}" destId="{1146A058-EDBB-4EA9-B073-6A7A57114617}" srcOrd="1" destOrd="0" presId="urn:microsoft.com/office/officeart/2005/8/layout/hList1"/>
    <dgm:cxn modelId="{FDF50013-9B8A-4C77-9691-906415177275}" type="presParOf" srcId="{5DE5AF95-59AC-4F92-B2DC-6BC047A0849E}" destId="{7700597E-4DFF-4821-8CD3-F9EF85F62C76}" srcOrd="1" destOrd="0" presId="urn:microsoft.com/office/officeart/2005/8/layout/hList1"/>
    <dgm:cxn modelId="{23571BC0-F9E9-40A3-964A-AF89D9485CD1}" type="presParOf" srcId="{5DE5AF95-59AC-4F92-B2DC-6BC047A0849E}" destId="{49654560-2A46-4F03-99A6-AEA43FB549B2}" srcOrd="2" destOrd="0" presId="urn:microsoft.com/office/officeart/2005/8/layout/hList1"/>
    <dgm:cxn modelId="{68C33A68-A088-4A8F-AABB-E6DD44E6679F}" type="presParOf" srcId="{49654560-2A46-4F03-99A6-AEA43FB549B2}" destId="{220756C5-0180-4DF5-BF3F-5D3477E80BBD}" srcOrd="0" destOrd="0" presId="urn:microsoft.com/office/officeart/2005/8/layout/hList1"/>
    <dgm:cxn modelId="{0226BB4A-F157-49C4-B6AC-34FCC5F7A0F5}" type="presParOf" srcId="{49654560-2A46-4F03-99A6-AEA43FB549B2}" destId="{1CD9E645-B32C-4C59-9DD4-6A31CDDD918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96C86-A141-495C-9ECC-2A2A28FAE982}">
      <dsp:nvSpPr>
        <dsp:cNvPr id="0" name=""/>
        <dsp:cNvSpPr/>
      </dsp:nvSpPr>
      <dsp:spPr>
        <a:xfrm>
          <a:off x="0" y="263180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709CA-F534-4AE4-BE51-38D858413646}">
      <dsp:nvSpPr>
        <dsp:cNvPr id="0" name=""/>
        <dsp:cNvSpPr/>
      </dsp:nvSpPr>
      <dsp:spPr>
        <a:xfrm>
          <a:off x="278230" y="41543"/>
          <a:ext cx="5625010" cy="678960"/>
        </a:xfrm>
        <a:prstGeom prst="round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Budżet – kluczowe dane</a:t>
          </a:r>
        </a:p>
      </dsp:txBody>
      <dsp:txXfrm>
        <a:off x="311374" y="74687"/>
        <a:ext cx="5558722" cy="612672"/>
      </dsp:txXfrm>
    </dsp:sp>
    <dsp:sp modelId="{3990CE3F-92A7-486D-BBD1-8BAD383F3CC4}">
      <dsp:nvSpPr>
        <dsp:cNvPr id="0" name=""/>
        <dsp:cNvSpPr/>
      </dsp:nvSpPr>
      <dsp:spPr>
        <a:xfrm>
          <a:off x="0" y="1218061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16C322-E4CB-4DFD-9651-1A8E5F8D45A0}">
      <dsp:nvSpPr>
        <dsp:cNvPr id="0" name=""/>
        <dsp:cNvSpPr/>
      </dsp:nvSpPr>
      <dsp:spPr>
        <a:xfrm>
          <a:off x="317041" y="1009045"/>
          <a:ext cx="4133374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2. Dochody</a:t>
          </a:r>
        </a:p>
      </dsp:txBody>
      <dsp:txXfrm>
        <a:off x="350185" y="1042189"/>
        <a:ext cx="4067086" cy="612672"/>
      </dsp:txXfrm>
    </dsp:sp>
    <dsp:sp modelId="{BF673C26-B415-4E56-A494-71FE589C9D4C}">
      <dsp:nvSpPr>
        <dsp:cNvPr id="0" name=""/>
        <dsp:cNvSpPr/>
      </dsp:nvSpPr>
      <dsp:spPr>
        <a:xfrm>
          <a:off x="0" y="2153833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788B0-74FD-48BC-A734-04D78168B1C2}">
      <dsp:nvSpPr>
        <dsp:cNvPr id="0" name=""/>
        <dsp:cNvSpPr/>
      </dsp:nvSpPr>
      <dsp:spPr>
        <a:xfrm>
          <a:off x="295438" y="1977822"/>
          <a:ext cx="4133374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3. Wydatki</a:t>
          </a:r>
        </a:p>
      </dsp:txBody>
      <dsp:txXfrm>
        <a:off x="328582" y="2010966"/>
        <a:ext cx="4067086" cy="6126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96C86-A141-495C-9ECC-2A2A28FAE982}">
      <dsp:nvSpPr>
        <dsp:cNvPr id="0" name=""/>
        <dsp:cNvSpPr/>
      </dsp:nvSpPr>
      <dsp:spPr>
        <a:xfrm>
          <a:off x="0" y="263180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709CA-F534-4AE4-BE51-38D858413646}">
      <dsp:nvSpPr>
        <dsp:cNvPr id="0" name=""/>
        <dsp:cNvSpPr/>
      </dsp:nvSpPr>
      <dsp:spPr>
        <a:xfrm>
          <a:off x="295241" y="41543"/>
          <a:ext cx="4107871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/>
            <a:t>1. Budżet – kluczowe dane</a:t>
          </a:r>
        </a:p>
      </dsp:txBody>
      <dsp:txXfrm>
        <a:off x="328385" y="74687"/>
        <a:ext cx="4041583" cy="612672"/>
      </dsp:txXfrm>
    </dsp:sp>
    <dsp:sp modelId="{3990CE3F-92A7-486D-BBD1-8BAD383F3CC4}">
      <dsp:nvSpPr>
        <dsp:cNvPr id="0" name=""/>
        <dsp:cNvSpPr/>
      </dsp:nvSpPr>
      <dsp:spPr>
        <a:xfrm>
          <a:off x="0" y="1218061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16C322-E4CB-4DFD-9651-1A8E5F8D45A0}">
      <dsp:nvSpPr>
        <dsp:cNvPr id="0" name=""/>
        <dsp:cNvSpPr/>
      </dsp:nvSpPr>
      <dsp:spPr>
        <a:xfrm>
          <a:off x="317041" y="1009045"/>
          <a:ext cx="4121800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/>
            <a:t>2. Dochody</a:t>
          </a:r>
        </a:p>
      </dsp:txBody>
      <dsp:txXfrm>
        <a:off x="350185" y="1042189"/>
        <a:ext cx="4055512" cy="612672"/>
      </dsp:txXfrm>
    </dsp:sp>
    <dsp:sp modelId="{BF673C26-B415-4E56-A494-71FE589C9D4C}">
      <dsp:nvSpPr>
        <dsp:cNvPr id="0" name=""/>
        <dsp:cNvSpPr/>
      </dsp:nvSpPr>
      <dsp:spPr>
        <a:xfrm>
          <a:off x="0" y="2153833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788B0-74FD-48BC-A734-04D78168B1C2}">
      <dsp:nvSpPr>
        <dsp:cNvPr id="0" name=""/>
        <dsp:cNvSpPr/>
      </dsp:nvSpPr>
      <dsp:spPr>
        <a:xfrm>
          <a:off x="281301" y="1977822"/>
          <a:ext cx="5622259" cy="678960"/>
        </a:xfrm>
        <a:prstGeom prst="round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Wydatki</a:t>
          </a:r>
        </a:p>
      </dsp:txBody>
      <dsp:txXfrm>
        <a:off x="314445" y="2010966"/>
        <a:ext cx="5555971" cy="6126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A74B3-915B-4280-B372-183DBEF6739C}">
      <dsp:nvSpPr>
        <dsp:cNvPr id="0" name=""/>
        <dsp:cNvSpPr/>
      </dsp:nvSpPr>
      <dsp:spPr>
        <a:xfrm>
          <a:off x="2412" y="887508"/>
          <a:ext cx="2352595" cy="941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rPr>
            <a:t>Zmniejszenia zadłużenia</a:t>
          </a:r>
        </a:p>
      </dsp:txBody>
      <dsp:txXfrm>
        <a:off x="2412" y="887508"/>
        <a:ext cx="2352595" cy="941038"/>
      </dsp:txXfrm>
    </dsp:sp>
    <dsp:sp modelId="{F1453158-5ACD-41C1-A844-2C098D38132B}">
      <dsp:nvSpPr>
        <dsp:cNvPr id="0" name=""/>
        <dsp:cNvSpPr/>
      </dsp:nvSpPr>
      <dsp:spPr>
        <a:xfrm>
          <a:off x="2412" y="1828546"/>
          <a:ext cx="2352595" cy="17485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altLang="pl-PL" sz="200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Wykup obligacji </a:t>
          </a:r>
          <a:br>
            <a:rPr lang="pl-PL" altLang="pl-PL" sz="2000" kern="1200" dirty="0">
              <a:latin typeface="Aptos Display" panose="020B0004020202020204" pitchFamily="34" charset="0"/>
              <a:cs typeface="Times New Roman" panose="02020603050405020304" pitchFamily="18" charset="0"/>
            </a:rPr>
          </a:br>
          <a:r>
            <a:rPr lang="pl-PL" altLang="pl-PL" sz="200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2 300 000,00 zł</a:t>
          </a:r>
          <a:endParaRPr lang="pl-P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altLang="pl-PL" sz="200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Spłaty rat pożyczek </a:t>
          </a:r>
          <a:br>
            <a:rPr lang="pl-PL" altLang="pl-PL" sz="2000" kern="1200" dirty="0">
              <a:latin typeface="Aptos Display" panose="020B0004020202020204" pitchFamily="34" charset="0"/>
              <a:cs typeface="Times New Roman" panose="02020603050405020304" pitchFamily="18" charset="0"/>
            </a:rPr>
          </a:br>
          <a:r>
            <a:rPr lang="pl-PL" altLang="pl-PL" sz="200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71 400,00 zł</a:t>
          </a:r>
          <a:endParaRPr lang="pl-PL" sz="2000" kern="1200" dirty="0"/>
        </a:p>
      </dsp:txBody>
      <dsp:txXfrm>
        <a:off x="2412" y="1828546"/>
        <a:ext cx="2352595" cy="1748565"/>
      </dsp:txXfrm>
    </dsp:sp>
    <dsp:sp modelId="{D3336DF7-D32A-48C9-BB76-0B7BF1D5CAD8}">
      <dsp:nvSpPr>
        <dsp:cNvPr id="0" name=""/>
        <dsp:cNvSpPr/>
      </dsp:nvSpPr>
      <dsp:spPr>
        <a:xfrm>
          <a:off x="2684371" y="887508"/>
          <a:ext cx="2352595" cy="941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rPr>
            <a:t>Spłacone odsetki</a:t>
          </a:r>
        </a:p>
      </dsp:txBody>
      <dsp:txXfrm>
        <a:off x="2684371" y="887508"/>
        <a:ext cx="2352595" cy="941038"/>
      </dsp:txXfrm>
    </dsp:sp>
    <dsp:sp modelId="{3EC911BB-8AAE-4073-962F-69162BB18F85}">
      <dsp:nvSpPr>
        <dsp:cNvPr id="0" name=""/>
        <dsp:cNvSpPr/>
      </dsp:nvSpPr>
      <dsp:spPr>
        <a:xfrm>
          <a:off x="2684371" y="1828546"/>
          <a:ext cx="2352595" cy="17485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altLang="pl-PL" sz="200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1 265 266,89 zł</a:t>
          </a:r>
          <a:endParaRPr lang="pl-PL" sz="2000" kern="1200" dirty="0"/>
        </a:p>
      </dsp:txBody>
      <dsp:txXfrm>
        <a:off x="2684371" y="1828546"/>
        <a:ext cx="2352595" cy="1748565"/>
      </dsp:txXfrm>
    </dsp:sp>
    <dsp:sp modelId="{6483225A-0B47-414B-B5D7-ECA9E8352F0C}">
      <dsp:nvSpPr>
        <dsp:cNvPr id="0" name=""/>
        <dsp:cNvSpPr/>
      </dsp:nvSpPr>
      <dsp:spPr>
        <a:xfrm>
          <a:off x="5366330" y="887508"/>
          <a:ext cx="2352595" cy="9410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rPr>
            <a:t>Wydatki na obsługę długu</a:t>
          </a:r>
        </a:p>
      </dsp:txBody>
      <dsp:txXfrm>
        <a:off x="5366330" y="887508"/>
        <a:ext cx="2352595" cy="941038"/>
      </dsp:txXfrm>
    </dsp:sp>
    <dsp:sp modelId="{12477589-FC8D-4917-BC60-5306932A1ACD}">
      <dsp:nvSpPr>
        <dsp:cNvPr id="0" name=""/>
        <dsp:cNvSpPr/>
      </dsp:nvSpPr>
      <dsp:spPr>
        <a:xfrm>
          <a:off x="5366330" y="1828546"/>
          <a:ext cx="2352595" cy="17485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altLang="pl-PL" sz="200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10 633,49 zł</a:t>
          </a:r>
          <a:endParaRPr lang="pl-PL" sz="2000" kern="1200" dirty="0"/>
        </a:p>
      </dsp:txBody>
      <dsp:txXfrm>
        <a:off x="5366330" y="1828546"/>
        <a:ext cx="2352595" cy="174856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96C86-A141-495C-9ECC-2A2A28FAE982}">
      <dsp:nvSpPr>
        <dsp:cNvPr id="0" name=""/>
        <dsp:cNvSpPr/>
      </dsp:nvSpPr>
      <dsp:spPr>
        <a:xfrm>
          <a:off x="0" y="263180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709CA-F534-4AE4-BE51-38D858413646}">
      <dsp:nvSpPr>
        <dsp:cNvPr id="0" name=""/>
        <dsp:cNvSpPr/>
      </dsp:nvSpPr>
      <dsp:spPr>
        <a:xfrm>
          <a:off x="295241" y="41543"/>
          <a:ext cx="4107871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/>
            <a:t>1. Budżet – kluczowe dane</a:t>
          </a:r>
        </a:p>
      </dsp:txBody>
      <dsp:txXfrm>
        <a:off x="328385" y="74687"/>
        <a:ext cx="4041583" cy="612672"/>
      </dsp:txXfrm>
    </dsp:sp>
    <dsp:sp modelId="{3990CE3F-92A7-486D-BBD1-8BAD383F3CC4}">
      <dsp:nvSpPr>
        <dsp:cNvPr id="0" name=""/>
        <dsp:cNvSpPr/>
      </dsp:nvSpPr>
      <dsp:spPr>
        <a:xfrm>
          <a:off x="0" y="1218061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16C322-E4CB-4DFD-9651-1A8E5F8D45A0}">
      <dsp:nvSpPr>
        <dsp:cNvPr id="0" name=""/>
        <dsp:cNvSpPr/>
      </dsp:nvSpPr>
      <dsp:spPr>
        <a:xfrm>
          <a:off x="317041" y="1009045"/>
          <a:ext cx="4121800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/>
            <a:t>2. Dochody</a:t>
          </a:r>
        </a:p>
      </dsp:txBody>
      <dsp:txXfrm>
        <a:off x="350185" y="1042189"/>
        <a:ext cx="4055512" cy="612672"/>
      </dsp:txXfrm>
    </dsp:sp>
    <dsp:sp modelId="{BF673C26-B415-4E56-A494-71FE589C9D4C}">
      <dsp:nvSpPr>
        <dsp:cNvPr id="0" name=""/>
        <dsp:cNvSpPr/>
      </dsp:nvSpPr>
      <dsp:spPr>
        <a:xfrm>
          <a:off x="0" y="2153833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788B0-74FD-48BC-A734-04D78168B1C2}">
      <dsp:nvSpPr>
        <dsp:cNvPr id="0" name=""/>
        <dsp:cNvSpPr/>
      </dsp:nvSpPr>
      <dsp:spPr>
        <a:xfrm>
          <a:off x="295438" y="1977822"/>
          <a:ext cx="4208477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/>
            <a:t>3. Wydatki</a:t>
          </a:r>
        </a:p>
      </dsp:txBody>
      <dsp:txXfrm>
        <a:off x="328582" y="2010966"/>
        <a:ext cx="4142189" cy="6126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96C86-A141-495C-9ECC-2A2A28FAE982}">
      <dsp:nvSpPr>
        <dsp:cNvPr id="0" name=""/>
        <dsp:cNvSpPr/>
      </dsp:nvSpPr>
      <dsp:spPr>
        <a:xfrm>
          <a:off x="0" y="263180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709CA-F534-4AE4-BE51-38D858413646}">
      <dsp:nvSpPr>
        <dsp:cNvPr id="0" name=""/>
        <dsp:cNvSpPr/>
      </dsp:nvSpPr>
      <dsp:spPr>
        <a:xfrm>
          <a:off x="295241" y="41543"/>
          <a:ext cx="4107871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/>
            <a:t>1. Budżet – kluczowe dane</a:t>
          </a:r>
        </a:p>
      </dsp:txBody>
      <dsp:txXfrm>
        <a:off x="328385" y="74687"/>
        <a:ext cx="4041583" cy="612672"/>
      </dsp:txXfrm>
    </dsp:sp>
    <dsp:sp modelId="{3990CE3F-92A7-486D-BBD1-8BAD383F3CC4}">
      <dsp:nvSpPr>
        <dsp:cNvPr id="0" name=""/>
        <dsp:cNvSpPr/>
      </dsp:nvSpPr>
      <dsp:spPr>
        <a:xfrm>
          <a:off x="0" y="1218061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16C322-E4CB-4DFD-9651-1A8E5F8D45A0}">
      <dsp:nvSpPr>
        <dsp:cNvPr id="0" name=""/>
        <dsp:cNvSpPr/>
      </dsp:nvSpPr>
      <dsp:spPr>
        <a:xfrm>
          <a:off x="317041" y="1009045"/>
          <a:ext cx="4121800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/>
            <a:t>2. Dochody</a:t>
          </a:r>
        </a:p>
      </dsp:txBody>
      <dsp:txXfrm>
        <a:off x="350185" y="1042189"/>
        <a:ext cx="4055512" cy="612672"/>
      </dsp:txXfrm>
    </dsp:sp>
    <dsp:sp modelId="{BF673C26-B415-4E56-A494-71FE589C9D4C}">
      <dsp:nvSpPr>
        <dsp:cNvPr id="0" name=""/>
        <dsp:cNvSpPr/>
      </dsp:nvSpPr>
      <dsp:spPr>
        <a:xfrm>
          <a:off x="0" y="2153833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788B0-74FD-48BC-A734-04D78168B1C2}">
      <dsp:nvSpPr>
        <dsp:cNvPr id="0" name=""/>
        <dsp:cNvSpPr/>
      </dsp:nvSpPr>
      <dsp:spPr>
        <a:xfrm>
          <a:off x="295438" y="1977822"/>
          <a:ext cx="4208477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/>
            <a:t>3. Wydatki</a:t>
          </a:r>
        </a:p>
      </dsp:txBody>
      <dsp:txXfrm>
        <a:off x="328582" y="2010966"/>
        <a:ext cx="4142189" cy="6126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96C86-A141-495C-9ECC-2A2A28FAE982}">
      <dsp:nvSpPr>
        <dsp:cNvPr id="0" name=""/>
        <dsp:cNvSpPr/>
      </dsp:nvSpPr>
      <dsp:spPr>
        <a:xfrm>
          <a:off x="0" y="263180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709CA-F534-4AE4-BE51-38D858413646}">
      <dsp:nvSpPr>
        <dsp:cNvPr id="0" name=""/>
        <dsp:cNvSpPr/>
      </dsp:nvSpPr>
      <dsp:spPr>
        <a:xfrm>
          <a:off x="295241" y="41543"/>
          <a:ext cx="4107871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/>
            <a:t>1. Budżet – kluczowe dane</a:t>
          </a:r>
        </a:p>
      </dsp:txBody>
      <dsp:txXfrm>
        <a:off x="328385" y="74687"/>
        <a:ext cx="4041583" cy="612672"/>
      </dsp:txXfrm>
    </dsp:sp>
    <dsp:sp modelId="{3990CE3F-92A7-486D-BBD1-8BAD383F3CC4}">
      <dsp:nvSpPr>
        <dsp:cNvPr id="0" name=""/>
        <dsp:cNvSpPr/>
      </dsp:nvSpPr>
      <dsp:spPr>
        <a:xfrm>
          <a:off x="0" y="1218061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16C322-E4CB-4DFD-9651-1A8E5F8D45A0}">
      <dsp:nvSpPr>
        <dsp:cNvPr id="0" name=""/>
        <dsp:cNvSpPr/>
      </dsp:nvSpPr>
      <dsp:spPr>
        <a:xfrm>
          <a:off x="317041" y="1009045"/>
          <a:ext cx="4121800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/>
            <a:t>2. Dochody</a:t>
          </a:r>
        </a:p>
      </dsp:txBody>
      <dsp:txXfrm>
        <a:off x="350185" y="1042189"/>
        <a:ext cx="4055512" cy="612672"/>
      </dsp:txXfrm>
    </dsp:sp>
    <dsp:sp modelId="{BF673C26-B415-4E56-A494-71FE589C9D4C}">
      <dsp:nvSpPr>
        <dsp:cNvPr id="0" name=""/>
        <dsp:cNvSpPr/>
      </dsp:nvSpPr>
      <dsp:spPr>
        <a:xfrm>
          <a:off x="0" y="2153833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788B0-74FD-48BC-A734-04D78168B1C2}">
      <dsp:nvSpPr>
        <dsp:cNvPr id="0" name=""/>
        <dsp:cNvSpPr/>
      </dsp:nvSpPr>
      <dsp:spPr>
        <a:xfrm>
          <a:off x="295438" y="1977822"/>
          <a:ext cx="4208477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/>
            <a:t>3. Wydatki</a:t>
          </a:r>
        </a:p>
      </dsp:txBody>
      <dsp:txXfrm>
        <a:off x="328582" y="2010966"/>
        <a:ext cx="4142189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8D42B-AB25-42D7-B8BF-FD9C5F249A20}">
      <dsp:nvSpPr>
        <dsp:cNvPr id="0" name=""/>
        <dsp:cNvSpPr/>
      </dsp:nvSpPr>
      <dsp:spPr>
        <a:xfrm>
          <a:off x="864135" y="1846591"/>
          <a:ext cx="4502135" cy="818360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DEFICYT BUDŻETOWY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- 6 665 826,81 zł</a:t>
          </a:r>
        </a:p>
      </dsp:txBody>
      <dsp:txXfrm>
        <a:off x="1523457" y="1966437"/>
        <a:ext cx="3183491" cy="578668"/>
      </dsp:txXfrm>
    </dsp:sp>
    <dsp:sp modelId="{D1184B65-F76A-4CF4-8300-2C7D22699406}">
      <dsp:nvSpPr>
        <dsp:cNvPr id="0" name=""/>
        <dsp:cNvSpPr/>
      </dsp:nvSpPr>
      <dsp:spPr>
        <a:xfrm rot="13004796">
          <a:off x="506857" y="1267166"/>
          <a:ext cx="989624" cy="54398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CD516-E7BC-4DAD-A430-AEA0EEDED63C}">
      <dsp:nvSpPr>
        <dsp:cNvPr id="0" name=""/>
        <dsp:cNvSpPr/>
      </dsp:nvSpPr>
      <dsp:spPr>
        <a:xfrm>
          <a:off x="-424726" y="192186"/>
          <a:ext cx="2689922" cy="84945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Plan dochodów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111 912 021,00 zł</a:t>
          </a:r>
        </a:p>
      </dsp:txBody>
      <dsp:txXfrm>
        <a:off x="-399846" y="217066"/>
        <a:ext cx="2640162" cy="799694"/>
      </dsp:txXfrm>
    </dsp:sp>
    <dsp:sp modelId="{65D78868-5953-4A17-9B96-A18DEF1C6963}">
      <dsp:nvSpPr>
        <dsp:cNvPr id="0" name=""/>
        <dsp:cNvSpPr/>
      </dsp:nvSpPr>
      <dsp:spPr>
        <a:xfrm rot="19231452">
          <a:off x="4520744" y="1217303"/>
          <a:ext cx="904923" cy="54398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D4BAD-E21F-46B0-ABA6-7B6BD3A6AB2F}">
      <dsp:nvSpPr>
        <dsp:cNvPr id="0" name=""/>
        <dsp:cNvSpPr/>
      </dsp:nvSpPr>
      <dsp:spPr>
        <a:xfrm>
          <a:off x="3816516" y="190678"/>
          <a:ext cx="2649123" cy="79305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Plan wydatków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118 577 847,81 zł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39744" y="213906"/>
        <a:ext cx="2602667" cy="7465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8D42B-AB25-42D7-B8BF-FD9C5F249A20}">
      <dsp:nvSpPr>
        <dsp:cNvPr id="0" name=""/>
        <dsp:cNvSpPr/>
      </dsp:nvSpPr>
      <dsp:spPr>
        <a:xfrm>
          <a:off x="648105" y="1935319"/>
          <a:ext cx="4502135" cy="818360"/>
        </a:xfrm>
        <a:prstGeom prst="ellipse">
          <a:avLst/>
        </a:prstGeom>
        <a:solidFill>
          <a:schemeClr val="accent1"/>
        </a:solidFill>
        <a:ln>
          <a:solidFill>
            <a:schemeClr val="accent1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NADWYŻKA BUDŻETOWA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 928 216,31 zł</a:t>
          </a:r>
        </a:p>
      </dsp:txBody>
      <dsp:txXfrm>
        <a:off x="1307427" y="2055165"/>
        <a:ext cx="3183491" cy="578668"/>
      </dsp:txXfrm>
    </dsp:sp>
    <dsp:sp modelId="{D1184B65-F76A-4CF4-8300-2C7D22699406}">
      <dsp:nvSpPr>
        <dsp:cNvPr id="0" name=""/>
        <dsp:cNvSpPr/>
      </dsp:nvSpPr>
      <dsp:spPr>
        <a:xfrm rot="13145733">
          <a:off x="793977" y="1317931"/>
          <a:ext cx="872254" cy="54398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34CD516-E7BC-4DAD-A430-AEA0EEDED63C}">
      <dsp:nvSpPr>
        <dsp:cNvPr id="0" name=""/>
        <dsp:cNvSpPr/>
      </dsp:nvSpPr>
      <dsp:spPr>
        <a:xfrm>
          <a:off x="-410465" y="383700"/>
          <a:ext cx="2689922" cy="728806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solidFill>
            <a:schemeClr val="accent1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Wykonanie dochodów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109 562 150,37 zł</a:t>
          </a:r>
        </a:p>
      </dsp:txBody>
      <dsp:txXfrm>
        <a:off x="-389119" y="405046"/>
        <a:ext cx="2647230" cy="686114"/>
      </dsp:txXfrm>
    </dsp:sp>
    <dsp:sp modelId="{65D78868-5953-4A17-9B96-A18DEF1C6963}">
      <dsp:nvSpPr>
        <dsp:cNvPr id="0" name=""/>
        <dsp:cNvSpPr/>
      </dsp:nvSpPr>
      <dsp:spPr>
        <a:xfrm rot="19504018">
          <a:off x="4267925" y="1370309"/>
          <a:ext cx="918759" cy="54398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9D4BAD-E21F-46B0-ABA6-7B6BD3A6AB2F}">
      <dsp:nvSpPr>
        <dsp:cNvPr id="0" name=""/>
        <dsp:cNvSpPr/>
      </dsp:nvSpPr>
      <dsp:spPr>
        <a:xfrm>
          <a:off x="3806702" y="396154"/>
          <a:ext cx="2649123" cy="778606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Wykonanie wydatków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108 633 934,06 zł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9507" y="418959"/>
        <a:ext cx="2603513" cy="7329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8D42B-AB25-42D7-B8BF-FD9C5F249A20}">
      <dsp:nvSpPr>
        <dsp:cNvPr id="0" name=""/>
        <dsp:cNvSpPr/>
      </dsp:nvSpPr>
      <dsp:spPr>
        <a:xfrm>
          <a:off x="864135" y="1846591"/>
          <a:ext cx="4502135" cy="818360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DEFICYT OPERACYJNY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- 1 827 102,24 zł</a:t>
          </a:r>
        </a:p>
      </dsp:txBody>
      <dsp:txXfrm>
        <a:off x="1523457" y="1966437"/>
        <a:ext cx="3183491" cy="578668"/>
      </dsp:txXfrm>
    </dsp:sp>
    <dsp:sp modelId="{D1184B65-F76A-4CF4-8300-2C7D22699406}">
      <dsp:nvSpPr>
        <dsp:cNvPr id="0" name=""/>
        <dsp:cNvSpPr/>
      </dsp:nvSpPr>
      <dsp:spPr>
        <a:xfrm rot="13004796">
          <a:off x="506857" y="1267166"/>
          <a:ext cx="989624" cy="54398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CD516-E7BC-4DAD-A430-AEA0EEDED63C}">
      <dsp:nvSpPr>
        <dsp:cNvPr id="0" name=""/>
        <dsp:cNvSpPr/>
      </dsp:nvSpPr>
      <dsp:spPr>
        <a:xfrm>
          <a:off x="-424726" y="192186"/>
          <a:ext cx="2689922" cy="84945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Plan dochodów bieżących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97 972 936,20 zł</a:t>
          </a:r>
        </a:p>
      </dsp:txBody>
      <dsp:txXfrm>
        <a:off x="-399846" y="217066"/>
        <a:ext cx="2640162" cy="799694"/>
      </dsp:txXfrm>
    </dsp:sp>
    <dsp:sp modelId="{65D78868-5953-4A17-9B96-A18DEF1C6963}">
      <dsp:nvSpPr>
        <dsp:cNvPr id="0" name=""/>
        <dsp:cNvSpPr/>
      </dsp:nvSpPr>
      <dsp:spPr>
        <a:xfrm rot="19231452">
          <a:off x="4520744" y="1217303"/>
          <a:ext cx="904923" cy="54398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D4BAD-E21F-46B0-ABA6-7B6BD3A6AB2F}">
      <dsp:nvSpPr>
        <dsp:cNvPr id="0" name=""/>
        <dsp:cNvSpPr/>
      </dsp:nvSpPr>
      <dsp:spPr>
        <a:xfrm>
          <a:off x="3816516" y="190678"/>
          <a:ext cx="2649123" cy="79305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Plan wydatków bieżących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99 800 044,44 zł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39744" y="213906"/>
        <a:ext cx="2602667" cy="7465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8D42B-AB25-42D7-B8BF-FD9C5F249A20}">
      <dsp:nvSpPr>
        <dsp:cNvPr id="0" name=""/>
        <dsp:cNvSpPr/>
      </dsp:nvSpPr>
      <dsp:spPr>
        <a:xfrm>
          <a:off x="694550" y="1993497"/>
          <a:ext cx="4824863" cy="877022"/>
        </a:xfrm>
        <a:prstGeom prst="ellipse">
          <a:avLst/>
        </a:prstGeom>
        <a:solidFill>
          <a:schemeClr val="accent1"/>
        </a:solidFill>
        <a:ln>
          <a:solidFill>
            <a:schemeClr val="accent1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NADWYŻKA OPERACYJNA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latin typeface="Aptos Display" panose="020B0004020202020204" pitchFamily="34" charset="0"/>
              <a:cs typeface="Times New Roman" panose="02020603050405020304" pitchFamily="18" charset="0"/>
            </a:rPr>
            <a:t> 4 664 858,14 zł</a:t>
          </a:r>
        </a:p>
      </dsp:txBody>
      <dsp:txXfrm>
        <a:off x="1401135" y="2121934"/>
        <a:ext cx="3411693" cy="620148"/>
      </dsp:txXfrm>
    </dsp:sp>
    <dsp:sp modelId="{D1184B65-F76A-4CF4-8300-2C7D22699406}">
      <dsp:nvSpPr>
        <dsp:cNvPr id="0" name=""/>
        <dsp:cNvSpPr/>
      </dsp:nvSpPr>
      <dsp:spPr>
        <a:xfrm rot="13102142">
          <a:off x="231350" y="1498781"/>
          <a:ext cx="927024" cy="58297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34CD516-E7BC-4DAD-A430-AEA0EEDED63C}">
      <dsp:nvSpPr>
        <dsp:cNvPr id="0" name=""/>
        <dsp:cNvSpPr/>
      </dsp:nvSpPr>
      <dsp:spPr>
        <a:xfrm>
          <a:off x="-455984" y="249210"/>
          <a:ext cx="2882745" cy="1006218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solidFill>
            <a:schemeClr val="accent1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Wykonanie dochodów bieżących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98 804 060,39 zł</a:t>
          </a:r>
        </a:p>
      </dsp:txBody>
      <dsp:txXfrm>
        <a:off x="-426513" y="278681"/>
        <a:ext cx="2823803" cy="947276"/>
      </dsp:txXfrm>
    </dsp:sp>
    <dsp:sp modelId="{65D78868-5953-4A17-9B96-A18DEF1C6963}">
      <dsp:nvSpPr>
        <dsp:cNvPr id="0" name=""/>
        <dsp:cNvSpPr/>
      </dsp:nvSpPr>
      <dsp:spPr>
        <a:xfrm rot="19504018">
          <a:off x="4940185" y="1481922"/>
          <a:ext cx="984738" cy="58297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9D4BAD-E21F-46B0-ABA6-7B6BD3A6AB2F}">
      <dsp:nvSpPr>
        <dsp:cNvPr id="0" name=""/>
        <dsp:cNvSpPr/>
      </dsp:nvSpPr>
      <dsp:spPr>
        <a:xfrm>
          <a:off x="4079782" y="252134"/>
          <a:ext cx="2839021" cy="1017847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solidFill>
            <a:schemeClr val="accent1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Wykonanie wydatków bieżących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latin typeface="Aptos Display" panose="020B0004020202020204" pitchFamily="34" charset="0"/>
              <a:cs typeface="Times New Roman" panose="02020603050405020304" pitchFamily="18" charset="0"/>
            </a:rPr>
            <a:t>94 139 202,25 zł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9594" y="281946"/>
        <a:ext cx="2779397" cy="9582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96C86-A141-495C-9ECC-2A2A28FAE982}">
      <dsp:nvSpPr>
        <dsp:cNvPr id="0" name=""/>
        <dsp:cNvSpPr/>
      </dsp:nvSpPr>
      <dsp:spPr>
        <a:xfrm>
          <a:off x="0" y="263180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709CA-F534-4AE4-BE51-38D858413646}">
      <dsp:nvSpPr>
        <dsp:cNvPr id="0" name=""/>
        <dsp:cNvSpPr/>
      </dsp:nvSpPr>
      <dsp:spPr>
        <a:xfrm>
          <a:off x="295241" y="41543"/>
          <a:ext cx="4107871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/>
            <a:t>1. Budżet – kluczowe dane</a:t>
          </a:r>
        </a:p>
      </dsp:txBody>
      <dsp:txXfrm>
        <a:off x="328385" y="74687"/>
        <a:ext cx="4041583" cy="612672"/>
      </dsp:txXfrm>
    </dsp:sp>
    <dsp:sp modelId="{3990CE3F-92A7-486D-BBD1-8BAD383F3CC4}">
      <dsp:nvSpPr>
        <dsp:cNvPr id="0" name=""/>
        <dsp:cNvSpPr/>
      </dsp:nvSpPr>
      <dsp:spPr>
        <a:xfrm>
          <a:off x="0" y="1218061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16C322-E4CB-4DFD-9651-1A8E5F8D45A0}">
      <dsp:nvSpPr>
        <dsp:cNvPr id="0" name=""/>
        <dsp:cNvSpPr/>
      </dsp:nvSpPr>
      <dsp:spPr>
        <a:xfrm>
          <a:off x="282560" y="1009045"/>
          <a:ext cx="5622259" cy="678960"/>
        </a:xfrm>
        <a:prstGeom prst="round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Dochody</a:t>
          </a:r>
        </a:p>
      </dsp:txBody>
      <dsp:txXfrm>
        <a:off x="315704" y="1042189"/>
        <a:ext cx="5555971" cy="612672"/>
      </dsp:txXfrm>
    </dsp:sp>
    <dsp:sp modelId="{BF673C26-B415-4E56-A494-71FE589C9D4C}">
      <dsp:nvSpPr>
        <dsp:cNvPr id="0" name=""/>
        <dsp:cNvSpPr/>
      </dsp:nvSpPr>
      <dsp:spPr>
        <a:xfrm>
          <a:off x="0" y="2153833"/>
          <a:ext cx="590482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788B0-74FD-48BC-A734-04D78168B1C2}">
      <dsp:nvSpPr>
        <dsp:cNvPr id="0" name=""/>
        <dsp:cNvSpPr/>
      </dsp:nvSpPr>
      <dsp:spPr>
        <a:xfrm>
          <a:off x="295438" y="1977822"/>
          <a:ext cx="4133374" cy="67896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32" tIns="0" rIns="156232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3. Wydatki</a:t>
          </a:r>
        </a:p>
      </dsp:txBody>
      <dsp:txXfrm>
        <a:off x="328582" y="2010966"/>
        <a:ext cx="4067086" cy="6126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042E1-B86C-4119-AFF1-FF8F635AA12A}">
      <dsp:nvSpPr>
        <dsp:cNvPr id="0" name=""/>
        <dsp:cNvSpPr/>
      </dsp:nvSpPr>
      <dsp:spPr>
        <a:xfrm>
          <a:off x="2801" y="453800"/>
          <a:ext cx="2731404" cy="1007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Transport i łączność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8 331 259,71 zł</a:t>
          </a:r>
        </a:p>
      </dsp:txBody>
      <dsp:txXfrm>
        <a:off x="2801" y="453800"/>
        <a:ext cx="2731404" cy="1007334"/>
      </dsp:txXfrm>
    </dsp:sp>
    <dsp:sp modelId="{1146A058-EDBB-4EA9-B073-6A7A57114617}">
      <dsp:nvSpPr>
        <dsp:cNvPr id="0" name=""/>
        <dsp:cNvSpPr/>
      </dsp:nvSpPr>
      <dsp:spPr>
        <a:xfrm>
          <a:off x="2801" y="1461134"/>
          <a:ext cx="2731404" cy="3705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44000" lvl="1" indent="-171450" algn="l" defTabSz="711200">
            <a:lnSpc>
              <a:spcPts val="2160"/>
            </a:lnSpc>
            <a:spcBef>
              <a:spcPts val="0"/>
            </a:spcBef>
            <a:spcAft>
              <a:spcPts val="800"/>
            </a:spcAft>
            <a:buChar char="•"/>
          </a:pP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Modernizacja układu drogowego 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w  Lubocześnicy 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(Polski Ład)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kern="1200" dirty="0">
              <a:latin typeface="Aptos Display" panose="020B0004020202020204" pitchFamily="34" charset="0"/>
              <a:cs typeface="Arial" panose="020B0604020202020204" pitchFamily="34" charset="0"/>
            </a:rPr>
            <a:t>7 235 377,71 zł</a:t>
          </a:r>
        </a:p>
        <a:p>
          <a:pPr marL="144000" lvl="1" indent="-171450" algn="l" defTabSz="711200">
            <a:lnSpc>
              <a:spcPts val="2160"/>
            </a:lnSpc>
            <a:spcBef>
              <a:spcPts val="0"/>
            </a:spcBef>
            <a:spcAft>
              <a:spcPts val="800"/>
            </a:spcAft>
            <a:buChar char="•"/>
          </a:pPr>
          <a:endParaRPr lang="pl-PL" sz="1600" b="1" kern="1200" dirty="0">
            <a:latin typeface="Aptos Display" panose="020B0004020202020204" pitchFamily="34" charset="0"/>
            <a:cs typeface="Arial" panose="020B0604020202020204" pitchFamily="34" charset="0"/>
          </a:endParaRPr>
        </a:p>
        <a:p>
          <a:pPr marL="144000" lvl="1" indent="-171450" algn="l" defTabSz="711200">
            <a:lnSpc>
              <a:spcPts val="2160"/>
            </a:lnSpc>
            <a:spcBef>
              <a:spcPts val="0"/>
            </a:spcBef>
            <a:spcAft>
              <a:spcPts val="800"/>
            </a:spcAft>
            <a:buChar char="•"/>
          </a:pP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Przebudowa drogi gminnej w Jakubowie (RFRD)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kern="1200" dirty="0">
              <a:latin typeface="Aptos Display" panose="020B0004020202020204" pitchFamily="34" charset="0"/>
              <a:cs typeface="Arial" panose="020B0604020202020204" pitchFamily="34" charset="0"/>
            </a:rPr>
            <a:t>1 095 882,00 zł</a:t>
          </a:r>
        </a:p>
      </dsp:txBody>
      <dsp:txXfrm>
        <a:off x="2801" y="1461134"/>
        <a:ext cx="2731404" cy="3705750"/>
      </dsp:txXfrm>
    </dsp:sp>
    <dsp:sp modelId="{220756C5-0180-4DF5-BF3F-5D3477E80BBD}">
      <dsp:nvSpPr>
        <dsp:cNvPr id="0" name=""/>
        <dsp:cNvSpPr/>
      </dsp:nvSpPr>
      <dsp:spPr>
        <a:xfrm>
          <a:off x="3116602" y="453800"/>
          <a:ext cx="2731404" cy="1007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Kultura i ochrona dziedzictwa narodowego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967 469,77 zł</a:t>
          </a:r>
        </a:p>
      </dsp:txBody>
      <dsp:txXfrm>
        <a:off x="3116602" y="453800"/>
        <a:ext cx="2731404" cy="1007334"/>
      </dsp:txXfrm>
    </dsp:sp>
    <dsp:sp modelId="{1CD9E645-B32C-4C59-9DD4-6A31CDDD918D}">
      <dsp:nvSpPr>
        <dsp:cNvPr id="0" name=""/>
        <dsp:cNvSpPr/>
      </dsp:nvSpPr>
      <dsp:spPr>
        <a:xfrm>
          <a:off x="3116602" y="1461134"/>
          <a:ext cx="2731404" cy="3705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ts val="216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  <a:t>Renowacja elewacji kościoła p.w. św. Jana Chrzciciela </a:t>
          </a:r>
          <a:b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  <a:t>(fundusz przeciw COVID-19)</a:t>
          </a:r>
          <a:b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kern="1200" dirty="0">
              <a:latin typeface="Aptos Display" panose="020B0004020202020204" pitchFamily="34" charset="0"/>
              <a:cs typeface="Arial" panose="020B0604020202020204" pitchFamily="34" charset="0"/>
            </a:rPr>
            <a:t>479 429,77 zł</a:t>
          </a:r>
        </a:p>
        <a:p>
          <a:pPr marL="171450" lvl="1" indent="-171450" algn="l" defTabSz="711200">
            <a:lnSpc>
              <a:spcPts val="216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600" b="1" kern="1200" dirty="0">
            <a:latin typeface="Aptos Display" panose="020B00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ts val="216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Zakup materiałów budowlanych w celu wymiany pokrycia dachowego na kościele p.w. św. Wawrzyńca 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  <a:t>(fundusz przeciw COVID-19)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kern="1200" dirty="0">
              <a:latin typeface="Aptos Display" panose="020B0004020202020204" pitchFamily="34" charset="0"/>
              <a:cs typeface="Arial" panose="020B0604020202020204" pitchFamily="34" charset="0"/>
            </a:rPr>
            <a:t>488 040,00 zł</a:t>
          </a:r>
        </a:p>
      </dsp:txBody>
      <dsp:txXfrm>
        <a:off x="3116602" y="1461134"/>
        <a:ext cx="2731404" cy="3705750"/>
      </dsp:txXfrm>
    </dsp:sp>
    <dsp:sp modelId="{DDE68608-AD9A-4493-AF7E-EB1A1E4B6E24}">
      <dsp:nvSpPr>
        <dsp:cNvPr id="0" name=""/>
        <dsp:cNvSpPr/>
      </dsp:nvSpPr>
      <dsp:spPr>
        <a:xfrm>
          <a:off x="6230403" y="453800"/>
          <a:ext cx="2731404" cy="1007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Administracja publiczna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176 789,20 zł</a:t>
          </a:r>
        </a:p>
      </dsp:txBody>
      <dsp:txXfrm>
        <a:off x="6230403" y="453800"/>
        <a:ext cx="2731404" cy="1007334"/>
      </dsp:txXfrm>
    </dsp:sp>
    <dsp:sp modelId="{8B79089E-032F-40B4-9CD8-57BAE215F3B6}">
      <dsp:nvSpPr>
        <dsp:cNvPr id="0" name=""/>
        <dsp:cNvSpPr/>
      </dsp:nvSpPr>
      <dsp:spPr>
        <a:xfrm>
          <a:off x="6230403" y="1461134"/>
          <a:ext cx="2731404" cy="37057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ts val="216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>
              <a:latin typeface="Aptos Display" panose="020B0004020202020204" pitchFamily="34" charset="0"/>
              <a:cs typeface="Arial" panose="020B0604020202020204" pitchFamily="34" charset="0"/>
            </a:rPr>
            <a:t>Rozwój i poprawa jakości </a:t>
          </a:r>
          <a:br>
            <a:rPr lang="pl-PL" sz="180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800" kern="1200" dirty="0">
              <a:latin typeface="Aptos Display" panose="020B0004020202020204" pitchFamily="34" charset="0"/>
              <a:cs typeface="Arial" panose="020B0604020202020204" pitchFamily="34" charset="0"/>
            </a:rPr>
            <a:t>i dostępności </a:t>
          </a:r>
          <a:br>
            <a:rPr lang="pl-PL" sz="180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800" kern="1200" dirty="0">
              <a:latin typeface="Aptos Display" panose="020B0004020202020204" pitchFamily="34" charset="0"/>
              <a:cs typeface="Arial" panose="020B0604020202020204" pitchFamily="34" charset="0"/>
            </a:rPr>
            <a:t>e-usług publicznych Urzędu Miejskiego</a:t>
          </a:r>
          <a:br>
            <a:rPr lang="pl-PL" sz="180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800" kern="1200" dirty="0">
              <a:latin typeface="Aptos Display" panose="020B0004020202020204" pitchFamily="34" charset="0"/>
              <a:cs typeface="Arial" panose="020B0604020202020204" pitchFamily="34" charset="0"/>
            </a:rPr>
            <a:t>(Fundusze Europejskie dla Wielkopolski 2021-2027)</a:t>
          </a:r>
          <a:br>
            <a:rPr lang="pl-PL" sz="180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800" b="1" kern="1200" dirty="0">
              <a:latin typeface="Aptos Display" panose="020B0004020202020204" pitchFamily="34" charset="0"/>
              <a:cs typeface="Arial" panose="020B0604020202020204" pitchFamily="34" charset="0"/>
            </a:rPr>
            <a:t>176 789,20 zł</a:t>
          </a:r>
        </a:p>
      </dsp:txBody>
      <dsp:txXfrm>
        <a:off x="6230403" y="1461134"/>
        <a:ext cx="2731404" cy="37057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042E1-B86C-4119-AFF1-FF8F635AA12A}">
      <dsp:nvSpPr>
        <dsp:cNvPr id="0" name=""/>
        <dsp:cNvSpPr/>
      </dsp:nvSpPr>
      <dsp:spPr>
        <a:xfrm>
          <a:off x="41" y="151391"/>
          <a:ext cx="3995694" cy="15982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Ochrona zdrowia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74 840,00 zł</a:t>
          </a:r>
        </a:p>
      </dsp:txBody>
      <dsp:txXfrm>
        <a:off x="41" y="151391"/>
        <a:ext cx="3995694" cy="1598277"/>
      </dsp:txXfrm>
    </dsp:sp>
    <dsp:sp modelId="{1146A058-EDBB-4EA9-B073-6A7A57114617}">
      <dsp:nvSpPr>
        <dsp:cNvPr id="0" name=""/>
        <dsp:cNvSpPr/>
      </dsp:nvSpPr>
      <dsp:spPr>
        <a:xfrm>
          <a:off x="41" y="1749668"/>
          <a:ext cx="3995694" cy="32116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44000" lvl="1" indent="-171450" algn="l" defTabSz="711200">
            <a:lnSpc>
              <a:spcPct val="150000"/>
            </a:lnSpc>
            <a:spcBef>
              <a:spcPts val="0"/>
            </a:spcBef>
            <a:spcAft>
              <a:spcPts val="0"/>
            </a:spcAft>
            <a:buChar char="•"/>
          </a:pP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Utworzenie warsztatu opiekuna osób starszych, zależnych i chorych w CIS Ostoja 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(Samorząd Województwa Wielkopolskiego)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kern="1200" dirty="0">
              <a:latin typeface="Aptos Display" panose="020B0004020202020204" pitchFamily="34" charset="0"/>
              <a:cs typeface="Arial" panose="020B0604020202020204" pitchFamily="34" charset="0"/>
            </a:rPr>
            <a:t>74 840,00 zł</a:t>
          </a:r>
        </a:p>
        <a:p>
          <a:pPr marL="144000" lvl="1" indent="-171450" algn="l" defTabSz="800100">
            <a:lnSpc>
              <a:spcPts val="2160"/>
            </a:lnSpc>
            <a:spcBef>
              <a:spcPts val="0"/>
            </a:spcBef>
            <a:spcAft>
              <a:spcPts val="800"/>
            </a:spcAft>
            <a:buChar char="•"/>
          </a:pPr>
          <a:endParaRPr lang="pl-PL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" y="1749668"/>
        <a:ext cx="3995694" cy="3211649"/>
      </dsp:txXfrm>
    </dsp:sp>
    <dsp:sp modelId="{220756C5-0180-4DF5-BF3F-5D3477E80BBD}">
      <dsp:nvSpPr>
        <dsp:cNvPr id="0" name=""/>
        <dsp:cNvSpPr/>
      </dsp:nvSpPr>
      <dsp:spPr>
        <a:xfrm>
          <a:off x="4555133" y="151391"/>
          <a:ext cx="3995694" cy="15982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Gospodarka komunalna </a:t>
          </a:r>
          <a:br>
            <a:rPr lang="pl-PL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i ochrona środowiska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213 215,46 zł</a:t>
          </a:r>
        </a:p>
      </dsp:txBody>
      <dsp:txXfrm>
        <a:off x="4555133" y="151391"/>
        <a:ext cx="3995694" cy="1598277"/>
      </dsp:txXfrm>
    </dsp:sp>
    <dsp:sp modelId="{1CD9E645-B32C-4C59-9DD4-6A31CDDD918D}">
      <dsp:nvSpPr>
        <dsp:cNvPr id="0" name=""/>
        <dsp:cNvSpPr/>
      </dsp:nvSpPr>
      <dsp:spPr>
        <a:xfrm>
          <a:off x="4555133" y="1749668"/>
          <a:ext cx="3995694" cy="32116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  <a:t>Zakup i montaż oświetlenia LED w hali </a:t>
          </a:r>
          <a:r>
            <a:rPr lang="pl-PL" sz="1600" kern="1200" dirty="0" err="1">
              <a:latin typeface="Aptos Display" panose="020B0004020202020204" pitchFamily="34" charset="0"/>
              <a:cs typeface="Arial" panose="020B0604020202020204" pitchFamily="34" charset="0"/>
            </a:rPr>
            <a:t>OSiR</a:t>
          </a:r>
          <a: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  <a:t> oraz utworzenie alei drzew miododajnych </a:t>
          </a:r>
          <a:b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  <a:t>(budżet Województwa Wielkopolskiego)</a:t>
          </a:r>
          <a:b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kern="1200" dirty="0">
              <a:latin typeface="Aptos Display" panose="020B0004020202020204" pitchFamily="34" charset="0"/>
              <a:cs typeface="Arial" panose="020B0604020202020204" pitchFamily="34" charset="0"/>
            </a:rPr>
            <a:t>100 000,00 zł</a:t>
          </a:r>
        </a:p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endParaRPr lang="pl-PL" sz="1600" b="1" kern="1200" dirty="0">
            <a:latin typeface="Aptos Display" panose="020B00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Program Priorytetowy „Ciepłe Mieszkanie” 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(NFOŚiGW) 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kern="1200" dirty="0">
              <a:latin typeface="Aptos Display" panose="020B0004020202020204" pitchFamily="34" charset="0"/>
              <a:cs typeface="Arial" panose="020B0604020202020204" pitchFamily="34" charset="0"/>
            </a:rPr>
            <a:t>113 215,46 zł</a:t>
          </a:r>
        </a:p>
      </dsp:txBody>
      <dsp:txXfrm>
        <a:off x="4555133" y="1749668"/>
        <a:ext cx="3995694" cy="32116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042E1-B86C-4119-AFF1-FF8F635AA12A}">
      <dsp:nvSpPr>
        <dsp:cNvPr id="0" name=""/>
        <dsp:cNvSpPr/>
      </dsp:nvSpPr>
      <dsp:spPr>
        <a:xfrm>
          <a:off x="40" y="214428"/>
          <a:ext cx="3903307" cy="1561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Centra Usług Społecznych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38 500,00 zł</a:t>
          </a:r>
        </a:p>
      </dsp:txBody>
      <dsp:txXfrm>
        <a:off x="40" y="214428"/>
        <a:ext cx="3903307" cy="1561323"/>
      </dsp:txXfrm>
    </dsp:sp>
    <dsp:sp modelId="{1146A058-EDBB-4EA9-B073-6A7A57114617}">
      <dsp:nvSpPr>
        <dsp:cNvPr id="0" name=""/>
        <dsp:cNvSpPr/>
      </dsp:nvSpPr>
      <dsp:spPr>
        <a:xfrm>
          <a:off x="40" y="1775751"/>
          <a:ext cx="3903307" cy="3266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ts val="264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Rozwój Wielkopolskiej Sieci Centrów Usług Społecznych 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(Budżet UE i Budżet Państwa)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kern="1200" dirty="0">
              <a:latin typeface="Aptos Display" panose="020B0004020202020204" pitchFamily="34" charset="0"/>
              <a:cs typeface="Arial" panose="020B0604020202020204" pitchFamily="34" charset="0"/>
            </a:rPr>
            <a:t>38 500,00 zł</a:t>
          </a:r>
        </a:p>
      </dsp:txBody>
      <dsp:txXfrm>
        <a:off x="40" y="1775751"/>
        <a:ext cx="3903307" cy="3266550"/>
      </dsp:txXfrm>
    </dsp:sp>
    <dsp:sp modelId="{220756C5-0180-4DF5-BF3F-5D3477E80BBD}">
      <dsp:nvSpPr>
        <dsp:cNvPr id="0" name=""/>
        <dsp:cNvSpPr/>
      </dsp:nvSpPr>
      <dsp:spPr>
        <a:xfrm>
          <a:off x="4449811" y="214428"/>
          <a:ext cx="3903307" cy="1561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Rolnictwo </a:t>
          </a:r>
          <a:br>
            <a:rPr lang="pl-P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i łowiectwo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cs typeface="Arial" panose="020B0604020202020204" pitchFamily="34" charset="0"/>
            </a:rPr>
            <a:t>135 929,00 zł</a:t>
          </a:r>
        </a:p>
      </dsp:txBody>
      <dsp:txXfrm>
        <a:off x="4449811" y="214428"/>
        <a:ext cx="3903307" cy="1561323"/>
      </dsp:txXfrm>
    </dsp:sp>
    <dsp:sp modelId="{1CD9E645-B32C-4C59-9DD4-6A31CDDD918D}">
      <dsp:nvSpPr>
        <dsp:cNvPr id="0" name=""/>
        <dsp:cNvSpPr/>
      </dsp:nvSpPr>
      <dsp:spPr>
        <a:xfrm>
          <a:off x="4449811" y="1775751"/>
          <a:ext cx="3903307" cy="3266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ts val="264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  <a:t>„Nasze wiejskie centrum kultury – remont świetlicy wiejskiej w </a:t>
          </a:r>
          <a:r>
            <a:rPr lang="pl-PL" sz="1600" kern="1200" dirty="0" err="1">
              <a:latin typeface="Aptos Display" panose="020B0004020202020204" pitchFamily="34" charset="0"/>
              <a:cs typeface="Arial" panose="020B0604020202020204" pitchFamily="34" charset="0"/>
            </a:rPr>
            <a:t>Psarskiem</a:t>
          </a:r>
          <a: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  <a:t>” </a:t>
          </a:r>
          <a:b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  <a:t>(PROW)</a:t>
          </a:r>
          <a:br>
            <a:rPr lang="pl-PL" sz="160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kern="1200" dirty="0">
              <a:latin typeface="Aptos Display" panose="020B0004020202020204" pitchFamily="34" charset="0"/>
              <a:cs typeface="Arial" panose="020B0604020202020204" pitchFamily="34" charset="0"/>
            </a:rPr>
            <a:t>73 774,00 zł</a:t>
          </a:r>
        </a:p>
        <a:p>
          <a:pPr marL="171450" lvl="1" indent="-171450" algn="l" defTabSz="711200">
            <a:lnSpc>
              <a:spcPts val="264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600" b="1" kern="1200" dirty="0">
            <a:latin typeface="Aptos Display" panose="020B00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ts val="264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Zagospodarowanie kąpieliska 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w </a:t>
          </a:r>
          <a:r>
            <a:rPr lang="pl-PL" sz="1600" b="0" kern="1200" dirty="0" err="1">
              <a:latin typeface="Aptos Display" panose="020B0004020202020204" pitchFamily="34" charset="0"/>
              <a:cs typeface="Arial" panose="020B0604020202020204" pitchFamily="34" charset="0"/>
            </a:rPr>
            <a:t>Zamorzu</a:t>
          </a: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 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  <a:t>(PROW) </a:t>
          </a:r>
          <a:br>
            <a:rPr lang="pl-PL" sz="1600" b="0" kern="1200" dirty="0">
              <a:latin typeface="Aptos Display" panose="020B0004020202020204" pitchFamily="34" charset="0"/>
              <a:cs typeface="Arial" panose="020B0604020202020204" pitchFamily="34" charset="0"/>
            </a:rPr>
          </a:br>
          <a:r>
            <a:rPr lang="pl-PL" sz="1600" b="1" kern="1200" dirty="0">
              <a:latin typeface="Aptos Display" panose="020B0004020202020204" pitchFamily="34" charset="0"/>
              <a:cs typeface="Arial" panose="020B0604020202020204" pitchFamily="34" charset="0"/>
            </a:rPr>
            <a:t>62 155,00 zł</a:t>
          </a:r>
        </a:p>
      </dsp:txBody>
      <dsp:txXfrm>
        <a:off x="4449811" y="1775751"/>
        <a:ext cx="3903307" cy="3266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41054FA-C94C-FA2F-F820-AE11418814E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4500" cy="4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4" tIns="46287" rIns="92574" bIns="46287" numCol="1" anchor="t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3624A37-B3D7-7321-4A46-DCB657C3008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3176" y="2"/>
            <a:ext cx="2944500" cy="4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4" tIns="46287" rIns="92574" bIns="46287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F778708F-A565-4213-97FB-EBE2950DE85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540"/>
            <a:ext cx="2944500" cy="4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4" tIns="46287" rIns="92574" bIns="46287" numCol="1" anchor="b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507EC97C-4B11-02AB-A534-D59A89BF0F8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3176" y="9430540"/>
            <a:ext cx="2944500" cy="4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4" tIns="46287" rIns="92574" bIns="46287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3511A94-953E-47FE-92C6-6A07C5695BE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5CF2ED2-1DFE-5D6F-079E-EC136E63689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4500" cy="4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4" tIns="46287" rIns="92574" bIns="46287" numCol="1" anchor="t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C186E3F-7E63-1DA1-D68C-B76636E5958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3176" y="2"/>
            <a:ext cx="2944500" cy="4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4" tIns="46287" rIns="92574" bIns="46287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3389D18-D2EE-0E65-4135-A956835DD1A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6B34E1AB-E52E-E5EA-38DB-C9EF14CEDFE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502" y="4715271"/>
            <a:ext cx="4984672" cy="446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4" tIns="46287" rIns="92574" bIns="462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noProof="0"/>
              <a:t>Kliknij, aby edytować style wzorca tekstu</a:t>
            </a:r>
          </a:p>
          <a:p>
            <a:pPr lvl="1"/>
            <a:r>
              <a:rPr lang="pl-PL" altLang="pl-PL" noProof="0"/>
              <a:t>Drugi poziom</a:t>
            </a:r>
          </a:p>
          <a:p>
            <a:pPr lvl="2"/>
            <a:r>
              <a:rPr lang="pl-PL" altLang="pl-PL" noProof="0"/>
              <a:t>Trzeci poziom</a:t>
            </a:r>
          </a:p>
          <a:p>
            <a:pPr lvl="3"/>
            <a:r>
              <a:rPr lang="pl-PL" altLang="pl-PL" noProof="0"/>
              <a:t>Czwarty poziom</a:t>
            </a:r>
          </a:p>
          <a:p>
            <a:pPr lvl="4"/>
            <a:r>
              <a:rPr lang="pl-PL" altLang="pl-PL" noProof="0"/>
              <a:t>Piąty poziom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73882866-DBF7-E227-68BA-9620E3C55F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540"/>
            <a:ext cx="2944500" cy="4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4" tIns="46287" rIns="92574" bIns="46287" numCol="1" anchor="b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58E79CF6-F9F8-0474-850C-BDBA5132D4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3176" y="9430540"/>
            <a:ext cx="2944500" cy="4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74" tIns="46287" rIns="92574" bIns="46287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3E907FB-B980-4A6E-AC22-D516EC8E65A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4715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52830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4720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6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4096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98656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05505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71398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29309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17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18917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70899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19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0255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17384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20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25923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49665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516E3-15C5-232B-94C3-F55B70532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78BDAED-39FB-640A-B9B7-3187DBAD46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CB75D81-43C5-A0B8-7CB7-2ACAA98DB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A8E5724-A5AD-6592-D2C3-072E1BEE59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22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69936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674739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24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77159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25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63135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26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594682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27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134532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28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16153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29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93511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38349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30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491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31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43753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32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37331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33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741434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34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31863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35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62686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36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453901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37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58146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38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57964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39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17972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552968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40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64064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41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47950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42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791941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43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894804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96AB4-064C-0C77-704C-0512272F1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0B9250E-5930-5A34-B4FC-5544A197E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BEB7743-D0F1-6A06-B7B7-CC9A3445F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pl-PL" sz="12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02C0459-CC97-245B-1914-9C868921BF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44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761137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45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87574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46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741683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47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728662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48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581727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49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11520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162428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50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497024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97203-9A16-4258-A91A-6B14C287B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299A664-07A8-B02A-50B4-7A7579905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8EE517A-FD67-D34A-718E-6A0AE85FA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5B38FE-E097-9792-5552-9B2839A83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51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236012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9A859-00E1-89B9-9313-4DD91B2E4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03B286A-8AEE-2029-4C06-554ACF86D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B874CD1-8C21-D6AE-1ED3-AE3E83229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EC9EE2A-D376-0E4F-9D2E-D0160577E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52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252423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6BDE6-24CB-0122-5700-172C9FDE3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61B5943-427C-28A3-3860-1A664FCE1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D84563C-5842-98A6-D5BE-40F09C23C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2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2C11818-1181-59D2-0BA3-770004C9C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53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455699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54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126159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55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456411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56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011118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57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167814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58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262324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59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96246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619905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60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879132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61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568910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62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338629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63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306452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64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450850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65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129385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66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7497219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67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826609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68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5423198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69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9074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63939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70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295520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465D8-64FC-E478-1752-2E9EC3005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15BB7C2-A609-4891-7498-435105DE9C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02EEDCF-CE78-FE3F-8507-8CCA838F6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8904893-F885-8477-81B5-19AB6E5E0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907FB-B980-4A6E-AC22-D516EC8E65A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5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4347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5D855-2165-62B4-5F76-78874BB9B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E8609A5-F775-C076-216A-1A3ED8D84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9A6CE0F-8A14-B6E6-B1B7-52D59FEE0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BFE1ADC-70AD-71AE-736F-309D7805C4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907FB-B980-4A6E-AC22-D516EC8E65A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5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8863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ED529-BDD2-4C8A-F8DC-64F26DB9E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BF3EF89-FDB8-CEE1-7E0E-A9B682E3AB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4426FD4-0B76-DE0D-5854-76BF5F6A3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4C527C-88B3-A216-2E11-63D5C8B054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907FB-B980-4A6E-AC22-D516EC8E65A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5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259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327B1-7E60-79B9-6B5B-C43294283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A98D2FA-B3CB-34E5-4CE3-FDE488BFB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D2021EB-942C-301C-6CA7-B2B8FE230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87C6F5D-7C58-84CB-2538-CFBEABC20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907FB-B980-4A6E-AC22-D516EC8E65A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5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01854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EA18F-E877-767F-CC40-247DB9A51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5D0F72E-E565-2F00-06D5-5D91817A9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C807D17-C719-9676-9643-285B4CD8E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BFFDC9B-A457-9E92-61CC-3E910A5F5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907FB-B980-4A6E-AC22-D516EC8E65A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5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8343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78762-7974-856B-E695-0F1C1999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282DC74-28C9-6B58-DE8D-19EF58268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CF14FAF-2812-E16D-BF12-54316A639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432EFC8-50ED-CB80-43FB-E6A3666DA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907FB-B980-4A6E-AC22-D516EC8E65A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5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250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0493C-E175-9B52-6762-67F6D6C03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C4C0755-DB11-58A3-D8A5-CCADD6EC8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8D6CE4D-DC96-9E97-611D-5A0E323A1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F6D5C28-426F-FE24-EFA2-CE1D0B8D8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907FB-B980-4A6E-AC22-D516EC8E65A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5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34582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35B6F-B0AE-B224-98DF-0954BD958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E4613CA-6EA5-D41C-33AB-EFB34CC897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C86B09F-DF7F-0886-6383-31C666F98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C5ECD0B-1FC5-A44F-5F73-8BA59909C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907FB-B980-4A6E-AC22-D516EC8E65A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5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1154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E5724-1808-794F-8198-F8952498E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B7904D5-D12B-E1EE-B527-4FFFA8D59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2287C0B-2F3B-57EA-1BEF-0302C6EFB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7F457C8-5F31-E89D-3796-39BF46324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907FB-B980-4A6E-AC22-D516EC8E65A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5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80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095018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BE7FE-AD0C-244F-7F52-BB6F08D08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750DF7F-CCB9-2428-DFA7-26E27DBDC7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B3BFA9A-862E-B4A4-4E7A-74551CE4E8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561756C-17F9-AD11-5429-C08C28E54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907FB-B980-4A6E-AC22-D516EC8E65A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5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8769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D4038-02AC-2961-7734-1E4F590E4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8DEB61F-4091-5F84-FE5F-7992DD129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D87E46F-7550-6F96-878C-43B9EE179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374BBD-69F5-91A1-0CCE-CB3F57C424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5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907FB-B980-4A6E-AC22-D516EC8E65AD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5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65890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82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8063577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83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9695766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84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7143156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85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8140752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86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5612259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87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8785871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88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77752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89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8996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5118287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90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7501613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pl-PL" sz="12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91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7444711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907FB-B980-4A6E-AC22-D516EC8E65AD}" type="slidenum">
              <a:rPr lang="pl-PL" altLang="pl-PL" smtClean="0"/>
              <a:pPr>
                <a:defRPr/>
              </a:pPr>
              <a:t>92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47764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r>
              <a:rPr lang="pl-PL"/>
              <a:t>Sprawozdanie z wykonania budżetu miasta Mielca za 2008 rok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C1520218-163E-49D7-9045-8283702D5BC8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5759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Sprawozdanie z wykonania budżetu miasta Mielca za 2008 rok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8982F7-6D94-4D70-A4EE-85CF23DAEEFF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38282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Sprawozdanie z wykonania budżetu miasta Mielca za 2008 rok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8D092-B28D-4FB3-9271-F8A192FBD9D5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6465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Sprawozdanie z wykonania budżetu miasta Mielca za 2008 rok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6B540-D052-437D-8245-F202B892EA58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7552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Sprawozdanie z wykonania budżetu miasta Mielca za 2008 rok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D6302B-567F-4765-A043-F1BBAB9BB447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230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Sprawozdanie z wykonania budżetu miasta Mielca za 2008 rok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320D9-BB7B-4D2F-AA0D-0B446A86612A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5779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Sprawozdanie z wykonania budżetu miasta Mielca za 2008 rok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B3964D-D1BF-4FD3-B3B3-3C2D8EEE90EA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3736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Sprawozdanie z wykonania budżetu miasta Mielca za 2008 rok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1552D0-64E4-474C-AB4F-988C7C87B43B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36292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Sprawozdanie z wykonania budżetu miasta Mielca za 2008 rok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6EEBB-9492-40E5-A14C-3D4D62A1B723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3275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Sprawozdanie z wykonania budżetu miasta Mielca za 2008 rok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E5A95D5B-6B0D-4F02-832C-83595E71ABF3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5354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r>
              <a:rPr lang="pl-PL"/>
              <a:t>Sprawozdanie z wykonania budżetu miasta Mielca za 2008 rok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05A3C5B0-56DE-4B2D-8C59-E09EFF4A0FDF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64648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Sprawozdanie z wykonania budżetu miasta Mielca za 2008 rok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C52924D6-F1BA-4551-98CA-42535EFDD69F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6583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47" r:id="rId1"/>
    <p:sldLayoutId id="2147485948" r:id="rId2"/>
    <p:sldLayoutId id="2147485949" r:id="rId3"/>
    <p:sldLayoutId id="2147485950" r:id="rId4"/>
    <p:sldLayoutId id="2147485951" r:id="rId5"/>
    <p:sldLayoutId id="2147485952" r:id="rId6"/>
    <p:sldLayoutId id="2147485953" r:id="rId7"/>
    <p:sldLayoutId id="2147485954" r:id="rId8"/>
    <p:sldLayoutId id="2147485955" r:id="rId9"/>
    <p:sldLayoutId id="2147485956" r:id="rId10"/>
    <p:sldLayoutId id="214748595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E68FEFE-A9F5-CFE1-034A-61841D8B27E4}"/>
              </a:ext>
            </a:extLst>
          </p:cNvPr>
          <p:cNvSpPr/>
          <p:nvPr/>
        </p:nvSpPr>
        <p:spPr>
          <a:xfrm>
            <a:off x="2698551" y="429912"/>
            <a:ext cx="374491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altLang="pl-PL" sz="2800" b="1" spc="50" dirty="0">
                <a:ln w="0"/>
                <a:solidFill>
                  <a:srgbClr val="000000"/>
                </a:solidFill>
                <a:latin typeface="Arial" charset="0"/>
              </a:rPr>
              <a:t>GMINA PNIEWY</a:t>
            </a:r>
            <a:endParaRPr lang="pl-PL" sz="2800" b="1" spc="50" dirty="0">
              <a:ln w="0"/>
              <a:solidFill>
                <a:srgbClr val="000000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A6D34EE-E826-C440-A32B-1004CE03BF27}"/>
              </a:ext>
            </a:extLst>
          </p:cNvPr>
          <p:cNvSpPr/>
          <p:nvPr/>
        </p:nvSpPr>
        <p:spPr>
          <a:xfrm>
            <a:off x="-993" y="5071868"/>
            <a:ext cx="9144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4000" b="1" spc="50" dirty="0">
                <a:ln w="0"/>
                <a:solidFill>
                  <a:srgbClr val="000000"/>
                </a:solidFill>
                <a:latin typeface="Arial" charset="0"/>
                <a:ea typeface="+mj-ea"/>
                <a:cs typeface="+mj-cs"/>
              </a:rPr>
              <a:t>WYKONANIE BUDŻETU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4000" b="1" spc="50" dirty="0">
                <a:ln w="0"/>
                <a:solidFill>
                  <a:srgbClr val="000000"/>
                </a:solidFill>
                <a:latin typeface="Arial" charset="0"/>
                <a:ea typeface="+mj-ea"/>
                <a:cs typeface="+mj-cs"/>
              </a:rPr>
              <a:t>ZA 2024 ROK</a:t>
            </a:r>
          </a:p>
        </p:txBody>
      </p:sp>
      <p:pic>
        <p:nvPicPr>
          <p:cNvPr id="11268" name="Obraz 4">
            <a:extLst>
              <a:ext uri="{FF2B5EF4-FFF2-40B4-BE49-F238E27FC236}">
                <a16:creationId xmlns:a16="http://schemas.microsoft.com/office/drawing/2014/main" id="{EC6BBC07-78B6-C868-BB48-20CDDB59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484313"/>
            <a:ext cx="2697163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F9EE7310-43AD-BA0C-455C-95C161457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100CA19-73E7-C37B-D806-605EEE96B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600" y="7938"/>
            <a:ext cx="8153400" cy="9906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Dochody bieżące Gminy Pniewy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484" name="Obraz 4">
            <a:extLst>
              <a:ext uri="{FF2B5EF4-FFF2-40B4-BE49-F238E27FC236}">
                <a16:creationId xmlns:a16="http://schemas.microsoft.com/office/drawing/2014/main" id="{87629C68-D1E0-5AD0-7830-EF81615E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89012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06D42EE-48D7-400D-615C-1858A4A9D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8" y="1204417"/>
            <a:ext cx="9142412" cy="565358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Kopia jasny Pniewy">
            <a:extLst>
              <a:ext uri="{FF2B5EF4-FFF2-40B4-BE49-F238E27FC236}">
                <a16:creationId xmlns:a16="http://schemas.microsoft.com/office/drawing/2014/main" id="{27B8E0A5-46B3-C76D-DFB3-B6E645872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7">
            <a:extLst>
              <a:ext uri="{FF2B5EF4-FFF2-40B4-BE49-F238E27FC236}">
                <a16:creationId xmlns:a16="http://schemas.microsoft.com/office/drawing/2014/main" id="{FE44786D-D1F6-9244-34D9-1238BF042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72BF2931-6895-2C08-A69C-816FA94EC0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6788" y="0"/>
            <a:ext cx="8153400" cy="9906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Dochody Gminy Pniewy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F271717-26F2-1136-456D-B9B79178E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3435"/>
            <a:ext cx="9144000" cy="56545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6AF556ED-99FD-DB8A-B215-04B853BD3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67" y="1412720"/>
            <a:ext cx="8153400" cy="5069250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pl-PL" sz="2000" b="1" dirty="0">
                <a:latin typeface="Aptos Display" panose="020B0004020202020204" pitchFamily="34" charset="0"/>
              </a:rPr>
              <a:t>Podatki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prstClr val="black"/>
                </a:solidFill>
                <a:latin typeface="Aptos Display" panose="020B0004020202020204" pitchFamily="34" charset="0"/>
              </a:rPr>
              <a:t>od nieruchomości 	                                                                                                               17 248 282,83 zł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prstClr val="black"/>
                </a:solidFill>
                <a:latin typeface="Aptos Display" panose="020B0004020202020204" pitchFamily="34" charset="0"/>
              </a:rPr>
              <a:t>rolny 			                                                                                           1 761 420,42 zł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prstClr val="black"/>
                </a:solidFill>
                <a:latin typeface="Aptos Display" panose="020B0004020202020204" pitchFamily="34" charset="0"/>
              </a:rPr>
              <a:t>od środków transportowych                                                                                                   812 687,06 zł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prstClr val="black"/>
                </a:solidFill>
                <a:latin typeface="Aptos Display" panose="020B0004020202020204" pitchFamily="34" charset="0"/>
              </a:rPr>
              <a:t>leśny                                                                                                                                                  150 290,01 zł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prstClr val="black"/>
                </a:solidFill>
                <a:latin typeface="Aptos Display" panose="020B0004020202020204" pitchFamily="34" charset="0"/>
              </a:rPr>
              <a:t>rekompensaty utraconych dochodów                                                                                      1 969,00 zł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endParaRPr lang="pl-PL" sz="2000" dirty="0">
              <a:solidFill>
                <a:prstClr val="black"/>
              </a:solidFill>
              <a:latin typeface="Aptos Display" panose="020B0004020202020204" pitchFamily="34" charset="0"/>
            </a:endParaRPr>
          </a:p>
          <a:p>
            <a:pPr marL="0" indent="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pl-PL" sz="2000" b="1" dirty="0">
                <a:latin typeface="Aptos Display" panose="020B0004020202020204" pitchFamily="34" charset="0"/>
              </a:rPr>
              <a:t>Opłaty</a:t>
            </a:r>
            <a:endParaRPr lang="pl-PL" sz="2000" dirty="0">
              <a:latin typeface="Aptos Display" panose="020B0004020202020204" pitchFamily="34" charset="0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prstClr val="black"/>
                </a:solidFill>
                <a:latin typeface="Aptos Display" panose="020B0004020202020204" pitchFamily="34" charset="0"/>
              </a:rPr>
              <a:t>odbiór i zagospodarowanie odpadów                                                                              5 186 258,48 zł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prstClr val="black"/>
                </a:solidFill>
                <a:latin typeface="Aptos Display" panose="020B0004020202020204" pitchFamily="34" charset="0"/>
              </a:rPr>
              <a:t>za zezwolenia na sprzedaż alkoholu                                                                                    505 678,11 zł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prstClr val="black"/>
                </a:solidFill>
                <a:latin typeface="Aptos Display" panose="020B0004020202020204" pitchFamily="34" charset="0"/>
              </a:rPr>
              <a:t>za zajęcie pasa drogowego				                          179 308,73 zł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l-PL" sz="2000" dirty="0" err="1">
                <a:solidFill>
                  <a:prstClr val="black"/>
                </a:solidFill>
                <a:latin typeface="Aptos Display" panose="020B0004020202020204" pitchFamily="34" charset="0"/>
              </a:rPr>
              <a:t>adiacencka</a:t>
            </a:r>
            <a:r>
              <a:rPr lang="pl-PL" sz="2000" dirty="0">
                <a:solidFill>
                  <a:prstClr val="black"/>
                </a:solidFill>
                <a:latin typeface="Aptos Display" panose="020B0004020202020204" pitchFamily="34" charset="0"/>
              </a:rPr>
              <a:t>                                                                                                                                     149 256,81 zł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prstClr val="black"/>
                </a:solidFill>
                <a:latin typeface="Aptos Display" panose="020B0004020202020204" pitchFamily="34" charset="0"/>
              </a:rPr>
              <a:t>targowa					                             75 575,00 zł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prstClr val="black"/>
                </a:solidFill>
                <a:latin typeface="Aptos Display" panose="020B0004020202020204" pitchFamily="34" charset="0"/>
              </a:rPr>
              <a:t>skarbowa 					                             66 822,00 zł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prstClr val="black"/>
                </a:solidFill>
                <a:latin typeface="Aptos Display" panose="020B0004020202020204" pitchFamily="34" charset="0"/>
              </a:rPr>
              <a:t>eksploatacyjna 			                                                                           35 394,00 zł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/>
          </a:p>
        </p:txBody>
      </p:sp>
      <p:pic>
        <p:nvPicPr>
          <p:cNvPr id="22531" name="Picture 11" descr="Kopia jasny Pniewy">
            <a:extLst>
              <a:ext uri="{FF2B5EF4-FFF2-40B4-BE49-F238E27FC236}">
                <a16:creationId xmlns:a16="http://schemas.microsoft.com/office/drawing/2014/main" id="{0D320B9E-44AC-3292-908C-FB184D8E3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62B0711E-425D-1C83-EC2F-01C8765450B9}"/>
              </a:ext>
            </a:extLst>
          </p:cNvPr>
          <p:cNvSpPr txBox="1">
            <a:spLocks/>
          </p:cNvSpPr>
          <p:nvPr/>
        </p:nvSpPr>
        <p:spPr bwMode="auto">
          <a:xfrm>
            <a:off x="990600" y="7938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Podatki i opłaty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Kopia jasny Pniewy">
            <a:extLst>
              <a:ext uri="{FF2B5EF4-FFF2-40B4-BE49-F238E27FC236}">
                <a16:creationId xmlns:a16="http://schemas.microsoft.com/office/drawing/2014/main" id="{11A8965B-D9E0-0CD9-7081-66E002EB6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7">
            <a:extLst>
              <a:ext uri="{FF2B5EF4-FFF2-40B4-BE49-F238E27FC236}">
                <a16:creationId xmlns:a16="http://schemas.microsoft.com/office/drawing/2014/main" id="{96EF91DB-FEC1-CFBA-7587-9A9FF193D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BBB5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5EBD256-F030-5B1B-B236-F51915ADE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6788" y="0"/>
            <a:ext cx="8153400" cy="9906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</a:rPr>
              <a:t>Dochody Gminy Pniewy</a:t>
            </a:r>
            <a:endParaRPr lang="pl-PL" sz="20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6D21C4A-2C49-F1B4-2611-086AEF55D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3435"/>
            <a:ext cx="9144000" cy="56545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B24713AE-4C8A-53F4-75C1-E289B9D542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7738181"/>
              </p:ext>
            </p:extLst>
          </p:nvPr>
        </p:nvGraphicFramePr>
        <p:xfrm>
          <a:off x="390525" y="1556740"/>
          <a:ext cx="8362950" cy="475297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882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8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40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1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431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u="none" strike="noStrike" cap="none" normalizeH="0" baseline="0" dirty="0">
                        <a:ln>
                          <a:noFill/>
                        </a:ln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Źródło dochodu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Wykonanie na</a:t>
                      </a:r>
                    </a:p>
                    <a:p>
                      <a:pPr algn="ctr"/>
                      <a:r>
                        <a:rPr lang="en-US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31.12.20</a:t>
                      </a:r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en-US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r.</a:t>
                      </a:r>
                      <a:endParaRPr lang="pl-PL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Plan </a:t>
                      </a:r>
                      <a:r>
                        <a:rPr lang="en-US" sz="1400" dirty="0" err="1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31.12.2024</a:t>
                      </a:r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r.</a:t>
                      </a:r>
                      <a:endParaRPr lang="pl-PL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Wykonanie</a:t>
                      </a: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kumimoji="0" lang="en-US" sz="14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31.12.2024</a:t>
                      </a:r>
                      <a:r>
                        <a:rPr kumimoji="0" lang="pl-PL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r.</a:t>
                      </a:r>
                      <a:endParaRPr kumimoji="0" lang="pl-PL" sz="14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Stopie</a:t>
                      </a: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ń</a:t>
                      </a:r>
                    </a:p>
                    <a:p>
                      <a:pPr algn="ctr"/>
                      <a:r>
                        <a:rPr lang="en-US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realizacji</a:t>
                      </a:r>
                      <a:r>
                        <a:rPr lang="en-US" sz="1400" baseline="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planu</a:t>
                      </a:r>
                      <a:endParaRPr lang="en-US" sz="1400" b="1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Dynamika</a:t>
                      </a:r>
                      <a:endParaRPr lang="pl-PL" sz="1400" dirty="0"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2024/2023</a:t>
                      </a:r>
                    </a:p>
                  </a:txBody>
                  <a:tcPr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671">
                <a:tc>
                  <a:txBody>
                    <a:bodyPr/>
                    <a:lstStyle/>
                    <a:p>
                      <a:pPr algn="ctr"/>
                      <a:r>
                        <a:rPr lang="pl-PL" sz="1400" kern="1200" dirty="0"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Udziały we wpływach              z podatku dochodowego</a:t>
                      </a:r>
                      <a:endParaRPr lang="pl-PL" sz="1400" b="1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13 995 831,00</a:t>
                      </a:r>
                    </a:p>
                  </a:txBody>
                  <a:tcPr marL="90000" marR="90000" marT="46807" marB="4680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20 898 113,00</a:t>
                      </a:r>
                    </a:p>
                  </a:txBody>
                  <a:tcPr marL="90000" marR="90000" marT="46807" marB="4680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20 898 113,00</a:t>
                      </a:r>
                    </a:p>
                  </a:txBody>
                  <a:tcPr marL="90000" marR="90000" marT="46807" marB="4680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0000" marR="90000" marT="46807" marB="4680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149,32%</a:t>
                      </a:r>
                    </a:p>
                  </a:txBody>
                  <a:tcPr marL="90000" marR="90000" marT="46807" marB="4680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857">
                <a:tc gridSpan="6"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 tym: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3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od osób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fizycznych</a:t>
                      </a:r>
                      <a:endParaRPr kumimoji="0" lang="en-US" sz="1400" b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11 838 063,00</a:t>
                      </a:r>
                    </a:p>
                  </a:txBody>
                  <a:tcPr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18 379 045,00</a:t>
                      </a:r>
                    </a:p>
                  </a:txBody>
                  <a:tcPr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18 379 045,00</a:t>
                      </a:r>
                    </a:p>
                  </a:txBody>
                  <a:tcPr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155,25%</a:t>
                      </a:r>
                    </a:p>
                  </a:txBody>
                  <a:tcPr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345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od osób prawnych</a:t>
                      </a:r>
                      <a:endParaRPr kumimoji="0" lang="en-US" sz="1400" b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2 157 768,00</a:t>
                      </a:r>
                    </a:p>
                  </a:txBody>
                  <a:tcPr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2 519 068,00</a:t>
                      </a:r>
                    </a:p>
                  </a:txBody>
                  <a:tcPr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2 519 068,00</a:t>
                      </a:r>
                    </a:p>
                  </a:txBody>
                  <a:tcPr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116,74%</a:t>
                      </a:r>
                      <a:endParaRPr kumimoji="0" lang="en-US" sz="140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4622" name="Picture 11" descr="Kopia jasny Pniewy">
            <a:extLst>
              <a:ext uri="{FF2B5EF4-FFF2-40B4-BE49-F238E27FC236}">
                <a16:creationId xmlns:a16="http://schemas.microsoft.com/office/drawing/2014/main" id="{B88CE794-8134-8CC9-E197-72D58A759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10001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36DCA66-5966-57CF-47B1-585A8591EAB6}"/>
              </a:ext>
            </a:extLst>
          </p:cNvPr>
          <p:cNvSpPr txBox="1">
            <a:spLocks/>
          </p:cNvSpPr>
          <p:nvPr/>
        </p:nvSpPr>
        <p:spPr bwMode="auto">
          <a:xfrm>
            <a:off x="990600" y="14605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Dochody z udziałów w podatkach dochodowych budżetu państwa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Kopia jasny Pniewy">
            <a:extLst>
              <a:ext uri="{FF2B5EF4-FFF2-40B4-BE49-F238E27FC236}">
                <a16:creationId xmlns:a16="http://schemas.microsoft.com/office/drawing/2014/main" id="{6156A7FD-64BA-E5F8-7E90-E13E835C7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7">
            <a:extLst>
              <a:ext uri="{FF2B5EF4-FFF2-40B4-BE49-F238E27FC236}">
                <a16:creationId xmlns:a16="http://schemas.microsoft.com/office/drawing/2014/main" id="{162D3E99-DAC7-5A01-88AA-DE460115E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BBB5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6F22A355-9CF9-634D-4B22-1BAF217E41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6788" y="0"/>
            <a:ext cx="8153400" cy="9906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Dochody Gminy Pniewy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8B8B580-3EC8-355E-8A40-463B0EBDE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3435"/>
            <a:ext cx="9144000" cy="56545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DB5383FD-752F-02C3-7271-FCA5DE3333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6788" y="0"/>
            <a:ext cx="8153400" cy="9906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Dotacje i dochody celowe – 15 336 590,90 zł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5B9A1BB7-06C6-E7D6-3CC9-54E162085A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351116"/>
              </p:ext>
            </p:extLst>
          </p:nvPr>
        </p:nvGraphicFramePr>
        <p:xfrm>
          <a:off x="431072" y="1700760"/>
          <a:ext cx="8281855" cy="43926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104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8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8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5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Dotacje celowe</a:t>
                      </a:r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pl-PL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Wykonanie</a:t>
                      </a: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kumimoji="0" lang="en-US" sz="14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31.12.2024</a:t>
                      </a:r>
                      <a:r>
                        <a:rPr kumimoji="0" lang="pl-PL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r.</a:t>
                      </a:r>
                      <a:endParaRPr kumimoji="0" lang="pl-PL" sz="14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Stopie</a:t>
                      </a: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ń</a:t>
                      </a:r>
                    </a:p>
                    <a:p>
                      <a:pPr algn="ctr"/>
                      <a:r>
                        <a:rPr lang="en-US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realizacji</a:t>
                      </a:r>
                      <a:r>
                        <a:rPr lang="en-US" sz="1400" baseline="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planu</a:t>
                      </a:r>
                      <a:endParaRPr lang="en-US" sz="1400" b="1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618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- na realizację zadań z zakresu administracji rządowej</a:t>
                      </a:r>
                      <a:endParaRPr kumimoji="0" lang="en-US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31" marR="18003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10 276 967,05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10 144 804,38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98,71%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80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- na zadania własne</a:t>
                      </a:r>
                      <a:endParaRPr kumimoji="0" lang="en-US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31" marR="18003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2 349 014,24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2 276 914,70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96,93%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202306"/>
                  </a:ext>
                </a:extLst>
              </a:tr>
              <a:tr h="576080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- na realizację zadań realizowanych na mocy porozumień z JST</a:t>
                      </a:r>
                      <a:endParaRPr kumimoji="0" lang="en-US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31" marR="18003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487 238,60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446 489,88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91,64%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459284"/>
                  </a:ext>
                </a:extLst>
              </a:tr>
              <a:tr h="576080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- w ramach programów z udziałem środków europejskich</a:t>
                      </a:r>
                      <a:endParaRPr kumimoji="0" lang="en-US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31" marR="18003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917 922,09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995 433,96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108,44%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591488"/>
                  </a:ext>
                </a:extLst>
              </a:tr>
              <a:tr h="576080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- pozostałe dochody o charakterze celowym</a:t>
                      </a:r>
                      <a:endParaRPr kumimoji="0" lang="en-US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31" marR="18003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1 682 606,50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1 472 947,98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87,54%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15076"/>
                  </a:ext>
                </a:extLst>
              </a:tr>
              <a:tr h="792140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RAZEM</a:t>
                      </a:r>
                    </a:p>
                  </a:txBody>
                  <a:tcPr marL="180031" marR="180031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15 713 748,48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15 336 590,90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6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97,60%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562042"/>
                  </a:ext>
                </a:extLst>
              </a:tr>
            </a:tbl>
          </a:graphicData>
        </a:graphic>
      </p:graphicFrame>
      <p:pic>
        <p:nvPicPr>
          <p:cNvPr id="26663" name="Picture 11" descr="Kopia jasny Pniewy">
            <a:extLst>
              <a:ext uri="{FF2B5EF4-FFF2-40B4-BE49-F238E27FC236}">
                <a16:creationId xmlns:a16="http://schemas.microsoft.com/office/drawing/2014/main" id="{D3ECF0A9-E894-C1A5-0154-2F2AF27D1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63" name="Picture 11" descr="Kopia jasny Pniewy">
            <a:extLst>
              <a:ext uri="{FF2B5EF4-FFF2-40B4-BE49-F238E27FC236}">
                <a16:creationId xmlns:a16="http://schemas.microsoft.com/office/drawing/2014/main" id="{D3ECF0A9-E894-C1A5-0154-2F2AF27D1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DB5383FD-752F-02C3-7271-FCA5DE3333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6788" y="0"/>
            <a:ext cx="8153400" cy="9906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Dotacje i dochody celowe – 15 336 590,90 zł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3EEE8B-383C-44E9-1658-E0C62C793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50" y="1450083"/>
            <a:ext cx="8153400" cy="813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latin typeface="Aptos Display" panose="020B0004020202020204" pitchFamily="34" charset="0"/>
                <a:cs typeface="Arial" panose="020B0604020202020204" pitchFamily="34" charset="0"/>
              </a:rPr>
              <a:t>Najwyższy poziom </a:t>
            </a:r>
            <a:r>
              <a:rPr lang="pl-PL" sz="2000" dirty="0">
                <a:latin typeface="Aptos Display" panose="020B0004020202020204" pitchFamily="34" charset="0"/>
                <a:cs typeface="Arial" panose="020B0604020202020204" pitchFamily="34" charset="0"/>
              </a:rPr>
              <a:t>dotacji i dochodów celowych uzyskano </a:t>
            </a:r>
            <a:r>
              <a:rPr lang="pl-PL" sz="2000" b="1" dirty="0">
                <a:latin typeface="Aptos Display" panose="020B0004020202020204" pitchFamily="34" charset="0"/>
                <a:cs typeface="Arial" panose="020B0604020202020204" pitchFamily="34" charset="0"/>
              </a:rPr>
              <a:t>na realizację zadań w obszarach: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E57E92F-2E87-33E3-EE04-444D3AA56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570" y="2276840"/>
            <a:ext cx="6078239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66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Kopia jasny Pniewy">
            <a:extLst>
              <a:ext uri="{FF2B5EF4-FFF2-40B4-BE49-F238E27FC236}">
                <a16:creationId xmlns:a16="http://schemas.microsoft.com/office/drawing/2014/main" id="{1C1FC22C-5130-3DB0-0CEE-9E4BB4A4F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7">
            <a:extLst>
              <a:ext uri="{FF2B5EF4-FFF2-40B4-BE49-F238E27FC236}">
                <a16:creationId xmlns:a16="http://schemas.microsoft.com/office/drawing/2014/main" id="{0727612F-875B-F60B-ABAD-0E4050979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1AD3C2CF-DD98-467C-647F-742ED24B4D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6788" y="0"/>
            <a:ext cx="8153400" cy="9906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Dochody Gminy Pniewy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122243A-F2E9-45FE-76C8-AE0B60BFD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8160"/>
            <a:ext cx="9144000" cy="56398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F11E34EB-6B61-D514-E926-71474FE423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6788" y="0"/>
            <a:ext cx="8153400" cy="9906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Subwencja ogólna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9105072D-A03E-0853-A8C4-C3E16981D5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5301417"/>
              </p:ext>
            </p:extLst>
          </p:nvPr>
        </p:nvGraphicFramePr>
        <p:xfrm>
          <a:off x="467518" y="1484730"/>
          <a:ext cx="8208963" cy="4927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72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90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00" u="none" strike="noStrike" cap="none" normalizeH="0" baseline="0" dirty="0">
                        <a:ln>
                          <a:noFill/>
                        </a:ln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Źródło dochodu</a:t>
                      </a:r>
                    </a:p>
                    <a:p>
                      <a:pPr algn="ctr"/>
                      <a:endParaRPr lang="en-US" sz="13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40" marB="457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Wykonanie na</a:t>
                      </a:r>
                    </a:p>
                    <a:p>
                      <a:pPr algn="ctr"/>
                      <a:r>
                        <a:rPr lang="en-US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31.12.20</a:t>
                      </a:r>
                      <a:r>
                        <a:rPr lang="pl-PL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en-US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r.</a:t>
                      </a:r>
                      <a:endParaRPr lang="pl-PL" sz="13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40" marB="457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Plan </a:t>
                      </a:r>
                      <a:r>
                        <a:rPr lang="en-US" sz="1300" dirty="0" err="1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31.12.2024</a:t>
                      </a:r>
                      <a:r>
                        <a:rPr lang="pl-PL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r.</a:t>
                      </a:r>
                      <a:endParaRPr lang="pl-PL" sz="13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40" marB="457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Wykonanie</a:t>
                      </a:r>
                      <a:r>
                        <a:rPr kumimoji="0" lang="en-US" sz="13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3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kumimoji="0" lang="en-US" sz="13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31.12.2024</a:t>
                      </a:r>
                      <a:r>
                        <a:rPr kumimoji="0" lang="pl-PL" sz="13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3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r.</a:t>
                      </a:r>
                      <a:endParaRPr kumimoji="0" lang="pl-PL" sz="13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40" marB="457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err="1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Stopie</a:t>
                      </a:r>
                      <a:r>
                        <a:rPr kumimoji="0" lang="pl-PL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ń</a:t>
                      </a:r>
                    </a:p>
                    <a:p>
                      <a:pPr algn="ctr"/>
                      <a:r>
                        <a:rPr lang="en-US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 err="1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realizacji</a:t>
                      </a:r>
                      <a:r>
                        <a:rPr lang="en-US" sz="1300" baseline="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aseline="0" dirty="0" err="1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planu</a:t>
                      </a:r>
                      <a:endParaRPr lang="en-US" sz="1300" b="1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40" marB="457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Dynamika</a:t>
                      </a:r>
                      <a:r>
                        <a:rPr lang="en-US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2024/20</a:t>
                      </a:r>
                      <a:r>
                        <a:rPr lang="pl-PL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pl-PL" sz="13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40" marB="457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274">
                <a:tc>
                  <a:txBody>
                    <a:bodyPr/>
                    <a:lstStyle/>
                    <a:p>
                      <a:pPr algn="l"/>
                      <a:r>
                        <a:rPr lang="pl-PL" sz="1300" b="1" kern="1200" dirty="0"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Subwencja ogólna</a:t>
                      </a:r>
                      <a:endParaRPr lang="pl-PL" sz="1300" b="1" i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24 754 933,95 zł</a:t>
                      </a:r>
                    </a:p>
                  </a:txBody>
                  <a:tcPr marL="89998" marR="89998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30 094 501,00</a:t>
                      </a:r>
                    </a:p>
                  </a:txBody>
                  <a:tcPr marL="89998" marR="89998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30 108 887,00</a:t>
                      </a:r>
                    </a:p>
                  </a:txBody>
                  <a:tcPr marL="89998" marR="89998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100,05%</a:t>
                      </a:r>
                    </a:p>
                  </a:txBody>
                  <a:tcPr marL="89998" marR="89998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121,63%</a:t>
                      </a:r>
                    </a:p>
                  </a:txBody>
                  <a:tcPr marL="89998" marR="89998" marT="46820" marB="468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497">
                <a:tc gridSpan="6">
                  <a:txBody>
                    <a:bodyPr/>
                    <a:lstStyle/>
                    <a:p>
                      <a:r>
                        <a:rPr lang="pl-PL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 tym:</a:t>
                      </a:r>
                    </a:p>
                  </a:txBody>
                  <a:tcPr marL="91438" marR="91438" marT="45736" marB="45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16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pl-PL" sz="1300" kern="1200" dirty="0" err="1"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zęść</a:t>
                      </a:r>
                      <a:r>
                        <a:rPr lang="pl-PL" sz="1300" kern="1200" dirty="0"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oświatowa</a:t>
                      </a:r>
                      <a:endParaRPr lang="pl-PL" sz="1300" b="1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497" marR="89497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20 268 562,00 zł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27 023 679,00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27 038 065,00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64A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100,05%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133,40%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17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0" kern="1200" dirty="0"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część uzupełniająca</a:t>
                      </a:r>
                    </a:p>
                  </a:txBody>
                  <a:tcPr marL="89497" marR="89497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2 749 494,95 zł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126 551,00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126 551,00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64A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4,60%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1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pl-PL" sz="1300" kern="1200" dirty="0" err="1"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zęść</a:t>
                      </a:r>
                      <a:r>
                        <a:rPr lang="pl-PL" sz="1300" kern="1200" dirty="0"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równoważąca</a:t>
                      </a:r>
                      <a:endParaRPr lang="pl-PL" sz="1300" b="1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497" marR="89497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66 129,00 zł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88 014,00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88 014,00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64A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133,09%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pl-PL" sz="1300" kern="1200" dirty="0" err="1"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zęść</a:t>
                      </a:r>
                      <a:r>
                        <a:rPr lang="pl-PL" sz="1300" kern="1200" dirty="0"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wyrównawcza</a:t>
                      </a:r>
                      <a:endParaRPr lang="pl-PL" sz="1300" b="1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497" marR="89497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1 670 748,00 zł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dirty="0">
                          <a:solidFill>
                            <a:schemeClr val="tx1"/>
                          </a:solidFill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2 062 694,00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dirty="0">
                          <a:solidFill>
                            <a:schemeClr val="tx1"/>
                          </a:solidFill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2 062 694,00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64A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3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123,46%</a:t>
                      </a:r>
                    </a:p>
                  </a:txBody>
                  <a:tcPr marL="91438" marR="91438" marT="45740" marB="4574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8732" name="Picture 11" descr="Kopia jasny Pniewy">
            <a:extLst>
              <a:ext uri="{FF2B5EF4-FFF2-40B4-BE49-F238E27FC236}">
                <a16:creationId xmlns:a16="http://schemas.microsoft.com/office/drawing/2014/main" id="{2855047C-A4C3-C29C-E751-8182D60A3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67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DACAC8C-D28A-3287-CC87-7A113A49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1" name="Picture 11" descr="Kopia jasny Pniewy">
            <a:extLst>
              <a:ext uri="{FF2B5EF4-FFF2-40B4-BE49-F238E27FC236}">
                <a16:creationId xmlns:a16="http://schemas.microsoft.com/office/drawing/2014/main" id="{DC126562-C1F1-6433-59BF-E4625287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F3652A2-DC04-4130-D239-B9624D602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7547099"/>
              </p:ext>
            </p:extLst>
          </p:nvPr>
        </p:nvGraphicFramePr>
        <p:xfrm>
          <a:off x="1324150" y="1530704"/>
          <a:ext cx="5904820" cy="3088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Prostokąt 11">
            <a:extLst>
              <a:ext uri="{FF2B5EF4-FFF2-40B4-BE49-F238E27FC236}">
                <a16:creationId xmlns:a16="http://schemas.microsoft.com/office/drawing/2014/main" id="{DC747726-EA6A-2A98-35E5-D956E5F24B07}"/>
              </a:ext>
            </a:extLst>
          </p:cNvPr>
          <p:cNvSpPr/>
          <p:nvPr/>
        </p:nvSpPr>
        <p:spPr>
          <a:xfrm>
            <a:off x="1319530" y="4570923"/>
            <a:ext cx="5904457" cy="552094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A4ACCE5-6743-9A25-21DB-C1153BEE64D3}"/>
              </a:ext>
            </a:extLst>
          </p:cNvPr>
          <p:cNvGrpSpPr/>
          <p:nvPr/>
        </p:nvGrpSpPr>
        <p:grpSpPr>
          <a:xfrm>
            <a:off x="1624207" y="4352282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" name="Prostokąt zaokrąglony 9">
              <a:extLst>
                <a:ext uri="{FF2B5EF4-FFF2-40B4-BE49-F238E27FC236}">
                  <a16:creationId xmlns:a16="http://schemas.microsoft.com/office/drawing/2014/main" id="{8F8E1560-44A3-841E-877B-55355AD146D7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4E3C9D4-6B20-20D4-2B56-969BA6E6AB77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4. Inwestycje </a:t>
              </a:r>
            </a:p>
          </p:txBody>
        </p:sp>
      </p:grpSp>
      <p:sp>
        <p:nvSpPr>
          <p:cNvPr id="7" name="Prostokąt 6">
            <a:extLst>
              <a:ext uri="{FF2B5EF4-FFF2-40B4-BE49-F238E27FC236}">
                <a16:creationId xmlns:a16="http://schemas.microsoft.com/office/drawing/2014/main" id="{9F920060-0A5F-5983-D6B4-4B59E1BDB963}"/>
              </a:ext>
            </a:extLst>
          </p:cNvPr>
          <p:cNvSpPr/>
          <p:nvPr/>
        </p:nvSpPr>
        <p:spPr>
          <a:xfrm>
            <a:off x="1319529" y="5515550"/>
            <a:ext cx="5904457" cy="423965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D6BD01BA-0AC3-E95F-1470-E148DF5FB9EA}"/>
              </a:ext>
            </a:extLst>
          </p:cNvPr>
          <p:cNvGrpSpPr/>
          <p:nvPr/>
        </p:nvGrpSpPr>
        <p:grpSpPr>
          <a:xfrm>
            <a:off x="1624207" y="5191212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5" name="Prostokąt zaokrąglony 9">
              <a:extLst>
                <a:ext uri="{FF2B5EF4-FFF2-40B4-BE49-F238E27FC236}">
                  <a16:creationId xmlns:a16="http://schemas.microsoft.com/office/drawing/2014/main" id="{C0590DDC-2696-CB82-9CB5-D7F86F4C1095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06AF216D-C6C9-EED0-0CCA-A46B015ADB4D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5. Stan mienia gminy</a:t>
              </a: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2CA84718-1F05-6CC3-61D4-3C185C38A93B}"/>
              </a:ext>
            </a:extLst>
          </p:cNvPr>
          <p:cNvSpPr/>
          <p:nvPr/>
        </p:nvSpPr>
        <p:spPr>
          <a:xfrm>
            <a:off x="1313701" y="6324826"/>
            <a:ext cx="5904457" cy="423965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9B523FF9-95DC-DCA8-BC8F-18F8EC914375}"/>
              </a:ext>
            </a:extLst>
          </p:cNvPr>
          <p:cNvGrpSpPr/>
          <p:nvPr/>
        </p:nvGrpSpPr>
        <p:grpSpPr>
          <a:xfrm>
            <a:off x="1624206" y="6019135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3" name="Prostokąt zaokrąglony 9">
              <a:extLst>
                <a:ext uri="{FF2B5EF4-FFF2-40B4-BE49-F238E27FC236}">
                  <a16:creationId xmlns:a16="http://schemas.microsoft.com/office/drawing/2014/main" id="{63FCF326-3E21-8D8F-0BAE-7A855182E51E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95AAFBB2-2295-6924-4998-8DCACDEA74B5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6. Sprawozdanie finansowe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1" descr="Kopia jasny Pniewy">
            <a:extLst>
              <a:ext uri="{FF2B5EF4-FFF2-40B4-BE49-F238E27FC236}">
                <a16:creationId xmlns:a16="http://schemas.microsoft.com/office/drawing/2014/main" id="{624687F0-884E-AB69-9B6B-715AC7F2F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7">
            <a:extLst>
              <a:ext uri="{FF2B5EF4-FFF2-40B4-BE49-F238E27FC236}">
                <a16:creationId xmlns:a16="http://schemas.microsoft.com/office/drawing/2014/main" id="{0FEE5B90-BC5A-936F-EC7C-268928131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8A57D9A8-9201-1E54-81BC-B6A23FC40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44D2BFA-60FC-36C4-71A2-9CB42DC41F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6788" y="0"/>
            <a:ext cx="8153400" cy="9906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Dochody majątkowe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79861C1-F7AA-B3D3-6CC8-BF59A2BA0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5" y="1412720"/>
            <a:ext cx="9119755" cy="519345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 descr="Kopia jasny Pniewy">
            <a:extLst>
              <a:ext uri="{FF2B5EF4-FFF2-40B4-BE49-F238E27FC236}">
                <a16:creationId xmlns:a16="http://schemas.microsoft.com/office/drawing/2014/main" id="{B0C640BA-0F51-66E4-A450-B3C17FCDE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Prostokąt 6">
            <a:extLst>
              <a:ext uri="{FF2B5EF4-FFF2-40B4-BE49-F238E27FC236}">
                <a16:creationId xmlns:a16="http://schemas.microsoft.com/office/drawing/2014/main" id="{8D421D0D-1082-D61E-EC4C-3B2908A17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59" y="2708900"/>
            <a:ext cx="8450482" cy="3616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>
                <a:solidFill>
                  <a:schemeClr val="tx2"/>
                </a:solidFill>
                <a:latin typeface="Franklin Gothic Book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  <a:latin typeface="Franklin Gothic Book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Franklin Gothic Book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lang="pl-PL" altLang="pl-PL" sz="1800" dirty="0">
                <a:solidFill>
                  <a:schemeClr val="tx1"/>
                </a:solidFill>
                <a:latin typeface="Aptos Display" panose="020B0004020202020204" pitchFamily="34" charset="0"/>
              </a:rPr>
              <a:t>Dochody z tytułu </a:t>
            </a:r>
            <a:r>
              <a:rPr lang="pl-PL" altLang="pl-PL" sz="1800" b="1" dirty="0">
                <a:solidFill>
                  <a:schemeClr val="tx1"/>
                </a:solidFill>
                <a:latin typeface="Aptos Display" panose="020B0004020202020204" pitchFamily="34" charset="0"/>
              </a:rPr>
              <a:t>odpłatnego nabycia prawa własności </a:t>
            </a:r>
            <a:r>
              <a:rPr lang="pl-PL" altLang="pl-PL" sz="1800" dirty="0">
                <a:solidFill>
                  <a:schemeClr val="tx1"/>
                </a:solidFill>
                <a:latin typeface="Aptos Display" panose="020B0004020202020204" pitchFamily="34" charset="0"/>
              </a:rPr>
              <a:t>oraz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pl-PL" altLang="pl-PL" sz="1800" dirty="0">
                <a:solidFill>
                  <a:schemeClr val="tx1"/>
                </a:solidFill>
                <a:latin typeface="Aptos Display" panose="020B0004020202020204" pitchFamily="34" charset="0"/>
              </a:rPr>
              <a:t>     </a:t>
            </a:r>
            <a:r>
              <a:rPr lang="pl-PL" altLang="pl-PL" sz="1800" b="1" dirty="0">
                <a:solidFill>
                  <a:schemeClr val="tx1"/>
                </a:solidFill>
                <a:latin typeface="Aptos Display" panose="020B0004020202020204" pitchFamily="34" charset="0"/>
              </a:rPr>
              <a:t>prawa użytkowania wieczystego nieruchomości</a:t>
            </a:r>
            <a:r>
              <a:rPr lang="pl-PL" altLang="pl-PL" sz="1800" dirty="0">
                <a:solidFill>
                  <a:schemeClr val="tx1"/>
                </a:solidFill>
                <a:latin typeface="Aptos Display" panose="020B0004020202020204" pitchFamily="34" charset="0"/>
              </a:rPr>
              <a:t>                                                </a:t>
            </a:r>
            <a:r>
              <a:rPr lang="pl-PL" altLang="pl-PL" sz="1800" b="1" dirty="0">
                <a:solidFill>
                  <a:schemeClr val="tx1"/>
                </a:solidFill>
                <a:latin typeface="Aptos Display" panose="020B0004020202020204" pitchFamily="34" charset="0"/>
              </a:rPr>
              <a:t>751 303,01 zł</a:t>
            </a:r>
            <a:endParaRPr lang="pl-PL" altLang="pl-PL" sz="18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lang="pl-PL" altLang="pl-PL" sz="1800" b="1" dirty="0">
                <a:solidFill>
                  <a:schemeClr val="tx1"/>
                </a:solidFill>
                <a:latin typeface="Aptos Display" panose="020B0004020202020204" pitchFamily="34" charset="0"/>
              </a:rPr>
              <a:t>Przekształcenie prawa wieczystego </a:t>
            </a:r>
            <a:r>
              <a:rPr lang="pl-PL" altLang="pl-PL" sz="1800" dirty="0">
                <a:solidFill>
                  <a:schemeClr val="tx1"/>
                </a:solidFill>
                <a:latin typeface="Aptos Display" panose="020B0004020202020204" pitchFamily="34" charset="0"/>
              </a:rPr>
              <a:t>użytkowania gruntów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  <a:defRPr/>
            </a:pPr>
            <a:r>
              <a:rPr lang="pl-PL" altLang="pl-PL" sz="1800" dirty="0">
                <a:solidFill>
                  <a:schemeClr val="tx1"/>
                </a:solidFill>
                <a:latin typeface="Aptos Display" panose="020B0004020202020204" pitchFamily="34" charset="0"/>
              </a:rPr>
              <a:t>     w prawo własności                                                                                                                  </a:t>
            </a:r>
            <a:r>
              <a:rPr lang="pl-PL" altLang="pl-PL" sz="1800" b="1" dirty="0">
                <a:solidFill>
                  <a:schemeClr val="tx1"/>
                </a:solidFill>
                <a:latin typeface="Aptos Display" panose="020B0004020202020204" pitchFamily="34" charset="0"/>
              </a:rPr>
              <a:t>14 193,12 zł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lang="pl-PL" altLang="pl-PL" sz="1800" dirty="0">
                <a:solidFill>
                  <a:schemeClr val="tx1"/>
                </a:solidFill>
                <a:latin typeface="Aptos Display" panose="020B0004020202020204" pitchFamily="34" charset="0"/>
              </a:rPr>
              <a:t>Dochody ze </a:t>
            </a:r>
            <a:r>
              <a:rPr lang="pl-PL" altLang="pl-PL" sz="1800" b="1" dirty="0">
                <a:solidFill>
                  <a:schemeClr val="tx1"/>
                </a:solidFill>
                <a:latin typeface="Aptos Display" panose="020B0004020202020204" pitchFamily="34" charset="0"/>
              </a:rPr>
              <a:t>sprzedaży składników majątkowych                                                    7 040,41 zł</a:t>
            </a:r>
            <a:endParaRPr lang="pl-PL" altLang="pl-PL" sz="18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lang="pl-PL" altLang="pl-PL" sz="1800" dirty="0">
                <a:solidFill>
                  <a:schemeClr val="tx1"/>
                </a:solidFill>
                <a:latin typeface="Aptos Display" panose="020B0004020202020204" pitchFamily="34" charset="0"/>
              </a:rPr>
              <a:t>Wpłata </a:t>
            </a:r>
            <a:r>
              <a:rPr lang="pl-PL" altLang="pl-PL" sz="1800" b="1" dirty="0">
                <a:solidFill>
                  <a:schemeClr val="tx1"/>
                </a:solidFill>
                <a:latin typeface="Aptos Display" panose="020B0004020202020204" pitchFamily="34" charset="0"/>
              </a:rPr>
              <a:t>środków finansowych </a:t>
            </a:r>
            <a:r>
              <a:rPr lang="pl-PL" altLang="pl-PL" sz="1800" dirty="0">
                <a:solidFill>
                  <a:schemeClr val="tx1"/>
                </a:solidFill>
                <a:latin typeface="Aptos Display" panose="020B0004020202020204" pitchFamily="34" charset="0"/>
              </a:rPr>
              <a:t>z niewykorzystanych w terminie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  <a:defRPr/>
            </a:pPr>
            <a:r>
              <a:rPr lang="pl-PL" altLang="pl-PL" sz="1800" dirty="0">
                <a:solidFill>
                  <a:schemeClr val="tx1"/>
                </a:solidFill>
                <a:latin typeface="Aptos Display" panose="020B0004020202020204" pitchFamily="34" charset="0"/>
              </a:rPr>
              <a:t>     wydatków, </a:t>
            </a:r>
            <a:r>
              <a:rPr lang="pl-PL" altLang="pl-PL" sz="1800" b="1" dirty="0">
                <a:solidFill>
                  <a:schemeClr val="tx1"/>
                </a:solidFill>
                <a:latin typeface="Aptos Display" panose="020B0004020202020204" pitchFamily="34" charset="0"/>
              </a:rPr>
              <a:t>które nie wygasają z upływem roku budżetowego                         47 550,30 zł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  <a:defRPr/>
            </a:pPr>
            <a:endParaRPr lang="pl-PL" altLang="pl-PL" sz="1600" dirty="0">
              <a:solidFill>
                <a:schemeClr val="tx1"/>
              </a:solidFill>
              <a:latin typeface="Arial" pitchFamily="34" charset="0"/>
            </a:endParaRPr>
          </a:p>
          <a:p>
            <a:pPr marL="0" indent="0">
              <a:spcBef>
                <a:spcPct val="0"/>
              </a:spcBef>
              <a:buClrTx/>
              <a:buSzTx/>
              <a:buFont typeface="Wingdings" pitchFamily="2" charset="2"/>
              <a:buNone/>
              <a:defRPr/>
            </a:pPr>
            <a:endParaRPr lang="pl-PL" altLang="pl-PL" sz="16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EEBADC1-D0BF-47AF-6CAE-BCBAB77FE790}"/>
              </a:ext>
            </a:extLst>
          </p:cNvPr>
          <p:cNvSpPr/>
          <p:nvPr/>
        </p:nvSpPr>
        <p:spPr>
          <a:xfrm>
            <a:off x="113437" y="1594831"/>
            <a:ext cx="90360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2400" spc="300" dirty="0">
                <a:ln w="13970" cmpd="sng">
                  <a:solidFill>
                    <a:schemeClr val="tx1"/>
                  </a:solidFill>
                  <a:prstDash val="solid"/>
                </a:ln>
                <a:latin typeface="Bahnschrift SemiCondensed" panose="020B0502040204020203" pitchFamily="34" charset="0"/>
                <a:ea typeface="+mj-ea"/>
                <a:cs typeface="Arial" panose="020B0604020202020204" pitchFamily="34" charset="0"/>
              </a:rPr>
              <a:t>GŁÓWNE ŹRÓDŁA DOCHODÓW MAJĄTKOWYCH - WŁASNYCH</a:t>
            </a:r>
            <a:endParaRPr lang="pl-PL" sz="2400" spc="300" dirty="0">
              <a:ln w="13970" cmpd="sng">
                <a:solidFill>
                  <a:schemeClr val="tx1"/>
                </a:solidFill>
                <a:prstDash val="solid"/>
              </a:ln>
              <a:latin typeface="Bahnschrift SemiCondensed" panose="020B0502040204020203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ytuł 2">
            <a:extLst>
              <a:ext uri="{FF2B5EF4-FFF2-40B4-BE49-F238E27FC236}">
                <a16:creationId xmlns:a16="http://schemas.microsoft.com/office/drawing/2014/main" id="{AFB5940E-7F6A-DBC7-36BE-C710F081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DC13-1F22-D65F-0B55-8D287855D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 descr="Kopia jasny Pniewy">
            <a:extLst>
              <a:ext uri="{FF2B5EF4-FFF2-40B4-BE49-F238E27FC236}">
                <a16:creationId xmlns:a16="http://schemas.microsoft.com/office/drawing/2014/main" id="{AEADE7F6-A42A-095B-502D-7CED9BCB6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2">
            <a:extLst>
              <a:ext uri="{FF2B5EF4-FFF2-40B4-BE49-F238E27FC236}">
                <a16:creationId xmlns:a16="http://schemas.microsoft.com/office/drawing/2014/main" id="{BF499876-B4F6-8020-0C04-82D9053C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pl-PL" altLang="pl-PL" sz="18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Dotacje i środki na inwestycje</a:t>
            </a: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3875F09-3F8C-DB05-98F8-3D7112FB4F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918941"/>
              </p:ext>
            </p:extLst>
          </p:nvPr>
        </p:nvGraphicFramePr>
        <p:xfrm>
          <a:off x="89695" y="1120775"/>
          <a:ext cx="8964610" cy="5620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72170779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 descr="Kopia jasny Pniewy">
            <a:extLst>
              <a:ext uri="{FF2B5EF4-FFF2-40B4-BE49-F238E27FC236}">
                <a16:creationId xmlns:a16="http://schemas.microsoft.com/office/drawing/2014/main" id="{B0C640BA-0F51-66E4-A450-B3C17FCDE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2">
            <a:extLst>
              <a:ext uri="{FF2B5EF4-FFF2-40B4-BE49-F238E27FC236}">
                <a16:creationId xmlns:a16="http://schemas.microsoft.com/office/drawing/2014/main" id="{AFB5940E-7F6A-DBC7-36BE-C710F081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pl-PL" altLang="pl-PL" sz="18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Dotacje i środki na inwestycje</a:t>
            </a: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ED95B5F-2665-3619-62D1-125E14A50A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2280601"/>
              </p:ext>
            </p:extLst>
          </p:nvPr>
        </p:nvGraphicFramePr>
        <p:xfrm>
          <a:off x="296565" y="1412720"/>
          <a:ext cx="8550870" cy="5112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99941541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 descr="Kopia jasny Pniewy">
            <a:extLst>
              <a:ext uri="{FF2B5EF4-FFF2-40B4-BE49-F238E27FC236}">
                <a16:creationId xmlns:a16="http://schemas.microsoft.com/office/drawing/2014/main" id="{B0C640BA-0F51-66E4-A450-B3C17FCDE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2">
            <a:extLst>
              <a:ext uri="{FF2B5EF4-FFF2-40B4-BE49-F238E27FC236}">
                <a16:creationId xmlns:a16="http://schemas.microsoft.com/office/drawing/2014/main" id="{AFB5940E-7F6A-DBC7-36BE-C710F081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pl-PL" altLang="pl-PL" sz="18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Dotacje i środki na inwestycje</a:t>
            </a: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5D6DEF7-D2D4-5925-9C44-9F9B0FFBE5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7682481"/>
              </p:ext>
            </p:extLst>
          </p:nvPr>
        </p:nvGraphicFramePr>
        <p:xfrm>
          <a:off x="395420" y="1412720"/>
          <a:ext cx="8353160" cy="5256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19469160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DACAC8C-D28A-3287-CC87-7A113A49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1" name="Picture 11" descr="Kopia jasny Pniewy">
            <a:extLst>
              <a:ext uri="{FF2B5EF4-FFF2-40B4-BE49-F238E27FC236}">
                <a16:creationId xmlns:a16="http://schemas.microsoft.com/office/drawing/2014/main" id="{DC126562-C1F1-6433-59BF-E4625287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F3652A2-DC04-4130-D239-B9624D602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510114"/>
              </p:ext>
            </p:extLst>
          </p:nvPr>
        </p:nvGraphicFramePr>
        <p:xfrm>
          <a:off x="1324150" y="1530704"/>
          <a:ext cx="5904820" cy="3088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Prostokąt 11">
            <a:extLst>
              <a:ext uri="{FF2B5EF4-FFF2-40B4-BE49-F238E27FC236}">
                <a16:creationId xmlns:a16="http://schemas.microsoft.com/office/drawing/2014/main" id="{DC747726-EA6A-2A98-35E5-D956E5F24B07}"/>
              </a:ext>
            </a:extLst>
          </p:cNvPr>
          <p:cNvSpPr/>
          <p:nvPr/>
        </p:nvSpPr>
        <p:spPr>
          <a:xfrm>
            <a:off x="1319530" y="4570923"/>
            <a:ext cx="5904457" cy="552094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A4ACCE5-6743-9A25-21DB-C1153BEE64D3}"/>
              </a:ext>
            </a:extLst>
          </p:cNvPr>
          <p:cNvGrpSpPr/>
          <p:nvPr/>
        </p:nvGrpSpPr>
        <p:grpSpPr>
          <a:xfrm>
            <a:off x="1624207" y="4352282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" name="Prostokąt zaokrąglony 9">
              <a:extLst>
                <a:ext uri="{FF2B5EF4-FFF2-40B4-BE49-F238E27FC236}">
                  <a16:creationId xmlns:a16="http://schemas.microsoft.com/office/drawing/2014/main" id="{8F8E1560-44A3-841E-877B-55355AD146D7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4E3C9D4-6B20-20D4-2B56-969BA6E6AB77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4. Inwestycje </a:t>
              </a:r>
            </a:p>
          </p:txBody>
        </p:sp>
      </p:grpSp>
      <p:sp>
        <p:nvSpPr>
          <p:cNvPr id="7" name="Prostokąt 6">
            <a:extLst>
              <a:ext uri="{FF2B5EF4-FFF2-40B4-BE49-F238E27FC236}">
                <a16:creationId xmlns:a16="http://schemas.microsoft.com/office/drawing/2014/main" id="{9F920060-0A5F-5983-D6B4-4B59E1BDB963}"/>
              </a:ext>
            </a:extLst>
          </p:cNvPr>
          <p:cNvSpPr/>
          <p:nvPr/>
        </p:nvSpPr>
        <p:spPr>
          <a:xfrm>
            <a:off x="1319529" y="5515550"/>
            <a:ext cx="5904457" cy="423965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D6BD01BA-0AC3-E95F-1470-E148DF5FB9EA}"/>
              </a:ext>
            </a:extLst>
          </p:cNvPr>
          <p:cNvGrpSpPr/>
          <p:nvPr/>
        </p:nvGrpSpPr>
        <p:grpSpPr>
          <a:xfrm>
            <a:off x="1624207" y="5191212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5" name="Prostokąt zaokrąglony 9">
              <a:extLst>
                <a:ext uri="{FF2B5EF4-FFF2-40B4-BE49-F238E27FC236}">
                  <a16:creationId xmlns:a16="http://schemas.microsoft.com/office/drawing/2014/main" id="{C0590DDC-2696-CB82-9CB5-D7F86F4C1095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06AF216D-C6C9-EED0-0CCA-A46B015ADB4D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5. Stan mienia gminy</a:t>
              </a: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2CA84718-1F05-6CC3-61D4-3C185C38A93B}"/>
              </a:ext>
            </a:extLst>
          </p:cNvPr>
          <p:cNvSpPr/>
          <p:nvPr/>
        </p:nvSpPr>
        <p:spPr>
          <a:xfrm>
            <a:off x="1313701" y="6324826"/>
            <a:ext cx="5904457" cy="423965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9B523FF9-95DC-DCA8-BC8F-18F8EC914375}"/>
              </a:ext>
            </a:extLst>
          </p:cNvPr>
          <p:cNvGrpSpPr/>
          <p:nvPr/>
        </p:nvGrpSpPr>
        <p:grpSpPr>
          <a:xfrm>
            <a:off x="1624206" y="6019135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3" name="Prostokąt zaokrąglony 9">
              <a:extLst>
                <a:ext uri="{FF2B5EF4-FFF2-40B4-BE49-F238E27FC236}">
                  <a16:creationId xmlns:a16="http://schemas.microsoft.com/office/drawing/2014/main" id="{63FCF326-3E21-8D8F-0BAE-7A855182E51E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95AAFBB2-2295-6924-4998-8DCACDEA74B5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6. Sprawozdanie finansowe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363084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1" descr="Kopia jasny Pniewy">
            <a:extLst>
              <a:ext uri="{FF2B5EF4-FFF2-40B4-BE49-F238E27FC236}">
                <a16:creationId xmlns:a16="http://schemas.microsoft.com/office/drawing/2014/main" id="{E6EE53B5-B210-957B-47AB-E84058B1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74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7">
            <a:extLst>
              <a:ext uri="{FF2B5EF4-FFF2-40B4-BE49-F238E27FC236}">
                <a16:creationId xmlns:a16="http://schemas.microsoft.com/office/drawing/2014/main" id="{1F0F3735-FB83-AB51-2634-B1EE05806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505BE27-DBD3-5742-EACF-20DA035AC6E4}"/>
              </a:ext>
            </a:extLst>
          </p:cNvPr>
          <p:cNvSpPr txBox="1"/>
          <p:nvPr/>
        </p:nvSpPr>
        <p:spPr>
          <a:xfrm>
            <a:off x="702823" y="2060810"/>
            <a:ext cx="7738354" cy="339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1900" dirty="0">
                <a:latin typeface="Aptos Display" panose="020B0004020202020204" pitchFamily="34" charset="0"/>
                <a:cs typeface="Arial" panose="020B0604020202020204" pitchFamily="34" charset="0"/>
              </a:rPr>
              <a:t>Plan wydatków </a:t>
            </a:r>
            <a:r>
              <a:rPr lang="pl-PL" sz="1900" b="1" dirty="0">
                <a:latin typeface="Aptos Display" panose="020B0004020202020204" pitchFamily="34" charset="0"/>
                <a:cs typeface="Arial" panose="020B0604020202020204" pitchFamily="34" charset="0"/>
              </a:rPr>
              <a:t>118 577 847,81 zł </a:t>
            </a:r>
            <a:r>
              <a:rPr lang="pl-PL" sz="1900" dirty="0">
                <a:latin typeface="Aptos Display" panose="020B0004020202020204" pitchFamily="34" charset="0"/>
                <a:cs typeface="Arial" panose="020B0604020202020204" pitchFamily="34" charset="0"/>
              </a:rPr>
              <a:t>w 2024 r. zrealizowano w wysokości </a:t>
            </a:r>
            <a:br>
              <a:rPr lang="pl-PL" sz="1900" dirty="0">
                <a:latin typeface="Aptos Display" panose="020B0004020202020204" pitchFamily="34" charset="0"/>
                <a:cs typeface="Arial" panose="020B0604020202020204" pitchFamily="34" charset="0"/>
              </a:rPr>
            </a:br>
            <a:r>
              <a:rPr lang="pl-PL" sz="1900" b="1" dirty="0">
                <a:latin typeface="Aptos Display" panose="020B0004020202020204" pitchFamily="34" charset="0"/>
                <a:cs typeface="Arial" panose="020B0604020202020204" pitchFamily="34" charset="0"/>
              </a:rPr>
              <a:t>108 633 934,06 zł,</a:t>
            </a:r>
            <a:r>
              <a:rPr lang="pl-PL" sz="1900" b="1" dirty="0">
                <a:solidFill>
                  <a:schemeClr val="accent2">
                    <a:lumMod val="50000"/>
                  </a:schemeClr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ptos Display" panose="020B0004020202020204" pitchFamily="34" charset="0"/>
                <a:cs typeface="Arial" panose="020B0604020202020204" pitchFamily="34" charset="0"/>
              </a:rPr>
              <a:t>w tym: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l-PL" dirty="0">
                <a:latin typeface="Aptos Display" panose="020B0004020202020204" pitchFamily="34" charset="0"/>
                <a:cs typeface="Arial" panose="020B0604020202020204" pitchFamily="34" charset="0"/>
              </a:rPr>
              <a:t>zadania własne             98 489 956,82 zł,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l-PL" dirty="0">
                <a:latin typeface="Aptos Display" panose="020B0004020202020204" pitchFamily="34" charset="0"/>
                <a:cs typeface="Arial" panose="020B0604020202020204" pitchFamily="34" charset="0"/>
              </a:rPr>
              <a:t>zadania zlecone              10 143 977,24 zł.</a:t>
            </a:r>
          </a:p>
          <a:p>
            <a:pPr>
              <a:lnSpc>
                <a:spcPct val="150000"/>
              </a:lnSpc>
              <a:defRPr/>
            </a:pPr>
            <a:endParaRPr lang="pl-PL" dirty="0">
              <a:latin typeface="Aptos Display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l-PL" dirty="0">
                <a:latin typeface="Aptos Display" panose="020B0004020202020204" pitchFamily="34" charset="0"/>
                <a:cs typeface="Arial" panose="020B0604020202020204" pitchFamily="34" charset="0"/>
              </a:rPr>
              <a:t>Z ogólnej kwoty poniesionych wydatków w okresie rozliczeniowym przypada na: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l-PL" dirty="0">
                <a:latin typeface="Aptos Display" panose="020B0004020202020204" pitchFamily="34" charset="0"/>
                <a:cs typeface="Arial" panose="020B0604020202020204" pitchFamily="34" charset="0"/>
              </a:rPr>
              <a:t>wydatki bieżące      94 139 202,25 zł tj. 94,33% planu (99 800 044,44 zł),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l-PL" dirty="0">
                <a:latin typeface="Aptos Display" panose="020B0004020202020204" pitchFamily="34" charset="0"/>
                <a:cs typeface="Arial" panose="020B0604020202020204" pitchFamily="34" charset="0"/>
              </a:rPr>
              <a:t>wydatki majątkowe 14 494 731,81 zł tj. 77,19% planu (18 777 803,37 zł</a:t>
            </a:r>
            <a:r>
              <a:rPr lang="pl-PL" dirty="0">
                <a:cs typeface="Arial" panose="020B0604020202020204" pitchFamily="34" charset="0"/>
              </a:rPr>
              <a:t>).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22AEF8B-0440-19E3-78CB-B700F188BC56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Wydatki Gminy Pniewy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1" descr="Kopia jasny Pniewy">
            <a:extLst>
              <a:ext uri="{FF2B5EF4-FFF2-40B4-BE49-F238E27FC236}">
                <a16:creationId xmlns:a16="http://schemas.microsoft.com/office/drawing/2014/main" id="{FC4DB811-C5EC-2A45-2D66-D4568C551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6313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7">
            <a:extLst>
              <a:ext uri="{FF2B5EF4-FFF2-40B4-BE49-F238E27FC236}">
                <a16:creationId xmlns:a16="http://schemas.microsoft.com/office/drawing/2014/main" id="{3F8729E2-BE8D-B717-1BD7-C2C7FE8E3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366FB2D-BCBF-1025-702A-28F504B5EDDD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Wydatki Gminy Pniewy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C5C76E9-F91E-86F7-A9FC-5C4FEFA38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" y="1340710"/>
            <a:ext cx="9112878" cy="527529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1" descr="Kopia jasny Pniewy">
            <a:extLst>
              <a:ext uri="{FF2B5EF4-FFF2-40B4-BE49-F238E27FC236}">
                <a16:creationId xmlns:a16="http://schemas.microsoft.com/office/drawing/2014/main" id="{A28C591B-3857-F605-711A-AC30707B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7">
            <a:extLst>
              <a:ext uri="{FF2B5EF4-FFF2-40B4-BE49-F238E27FC236}">
                <a16:creationId xmlns:a16="http://schemas.microsoft.com/office/drawing/2014/main" id="{43DB0BCD-F443-D318-CAEC-8F1B709EC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DF8F1A1C-2220-9CA4-D39B-454CBD3A0E57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A987798-25B7-1B06-093B-E412B12C4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6690"/>
            <a:ext cx="9144000" cy="566130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Kopia jasny Pniewy">
            <a:extLst>
              <a:ext uri="{FF2B5EF4-FFF2-40B4-BE49-F238E27FC236}">
                <a16:creationId xmlns:a16="http://schemas.microsoft.com/office/drawing/2014/main" id="{B4BC060B-CB3B-8A48-C079-06A4C493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667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6">
            <a:extLst>
              <a:ext uri="{FF2B5EF4-FFF2-40B4-BE49-F238E27FC236}">
                <a16:creationId xmlns:a16="http://schemas.microsoft.com/office/drawing/2014/main" id="{0174B28F-449D-5228-1BF1-642F2686B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480" y="6174924"/>
            <a:ext cx="7345362" cy="4327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>
                <a:solidFill>
                  <a:schemeClr val="tx2"/>
                </a:solidFill>
                <a:latin typeface="Franklin Gothic Book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  <a:latin typeface="Franklin Gothic Book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Franklin Gothic Book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9pPr>
          </a:lstStyle>
          <a:p>
            <a:pPr algn="ctr" eaLnBrk="1" hangingPunct="1">
              <a:buClr>
                <a:schemeClr val="tx1"/>
              </a:buClr>
              <a:buSzTx/>
              <a:buFont typeface="Wingdings" pitchFamily="2" charset="2"/>
              <a:buNone/>
              <a:defRPr/>
            </a:pPr>
            <a:r>
              <a:rPr lang="pl-PL" altLang="pl-PL" b="1" dirty="0">
                <a:solidFill>
                  <a:schemeClr val="tx1"/>
                </a:solidFill>
                <a:latin typeface="Arial" pitchFamily="34" charset="0"/>
              </a:rPr>
              <a:t>Wykonanie wydatków wyniosło 96,35% planu. </a:t>
            </a:r>
            <a:endParaRPr lang="pl-PL" altLang="pl-PL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5844" name="Prostokąt 3">
            <a:extLst>
              <a:ext uri="{FF2B5EF4-FFF2-40B4-BE49-F238E27FC236}">
                <a16:creationId xmlns:a16="http://schemas.microsoft.com/office/drawing/2014/main" id="{AB869913-594A-CFE6-2740-CAF397875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770" y="1270001"/>
            <a:ext cx="3325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801 – Oświata i wychowanie </a:t>
            </a:r>
          </a:p>
        </p:txBody>
      </p:sp>
      <p:sp>
        <p:nvSpPr>
          <p:cNvPr id="35845" name="Prostokąt 5">
            <a:extLst>
              <a:ext uri="{FF2B5EF4-FFF2-40B4-BE49-F238E27FC236}">
                <a16:creationId xmlns:a16="http://schemas.microsoft.com/office/drawing/2014/main" id="{B64DDCE7-B07B-EAF9-D466-F50D85683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770" y="1670051"/>
            <a:ext cx="4560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l-PL" alt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854 – Edukacyjna opieka wychowawcza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AD05AA0-1EF0-80A4-77EC-0453093EC8B2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CC638F4-3D1B-610D-5100-21EC79C31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034" y="2177488"/>
            <a:ext cx="5700254" cy="39688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6A7EDF0-AE22-C6B7-C8C2-D903C24D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315" name="Picture 11" descr="Kopia jasny Pniewy">
            <a:extLst>
              <a:ext uri="{FF2B5EF4-FFF2-40B4-BE49-F238E27FC236}">
                <a16:creationId xmlns:a16="http://schemas.microsoft.com/office/drawing/2014/main" id="{9710EB9B-9886-80ED-30B4-8312B442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Prostokąt 6">
            <a:extLst>
              <a:ext uri="{FF2B5EF4-FFF2-40B4-BE49-F238E27FC236}">
                <a16:creationId xmlns:a16="http://schemas.microsoft.com/office/drawing/2014/main" id="{4EFE557F-7C15-90F2-FFE3-4BD0AF35B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4005263"/>
            <a:ext cx="87852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BBB5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endParaRPr lang="pl-PL" altLang="pl-PL" sz="150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endParaRPr lang="pl-PL" altLang="pl-PL" sz="15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3EFFE22-9998-3E13-778C-BDC7D6A6A051}"/>
              </a:ext>
            </a:extLst>
          </p:cNvPr>
          <p:cNvSpPr/>
          <p:nvPr/>
        </p:nvSpPr>
        <p:spPr>
          <a:xfrm>
            <a:off x="334963" y="2204830"/>
            <a:ext cx="858837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 pitchFamily="18" charset="2"/>
              <a:buNone/>
              <a:tabLst>
                <a:tab pos="87313" algn="l"/>
              </a:tabLst>
              <a:defRPr/>
            </a:pPr>
            <a:r>
              <a:rPr lang="pl-PL" altLang="pl-PL" sz="2800" b="1" spc="300" dirty="0">
                <a:latin typeface="Aptos Display" panose="020B0004020202020204" pitchFamily="34" charset="0"/>
                <a:cs typeface="Arial" panose="020B0604020202020204" pitchFamily="34" charset="0"/>
              </a:rPr>
              <a:t>Sprawozdanie z wykonania budżetu za 2024 rok opracowano w układzie danych zawartych w uchwale budżetowej </a:t>
            </a:r>
            <a:br>
              <a:rPr lang="pl-PL" altLang="pl-PL" sz="2800" b="1" spc="300" dirty="0">
                <a:latin typeface="Aptos Display" panose="020B0004020202020204" pitchFamily="34" charset="0"/>
                <a:cs typeface="Arial" panose="020B0604020202020204" pitchFamily="34" charset="0"/>
              </a:rPr>
            </a:br>
            <a:r>
              <a:rPr lang="pl-PL" altLang="pl-PL" sz="2800" b="1" spc="300" dirty="0">
                <a:latin typeface="Aptos Display" panose="020B0004020202020204" pitchFamily="34" charset="0"/>
                <a:cs typeface="Arial" panose="020B0604020202020204" pitchFamily="34" charset="0"/>
              </a:rPr>
              <a:t>nr LXI/487/23 z dnia 20  grudnia  2023 r. </a:t>
            </a:r>
            <a:br>
              <a:rPr lang="pl-PL" altLang="pl-PL" sz="2800" b="1" spc="300" dirty="0">
                <a:latin typeface="Aptos Display" panose="020B0004020202020204" pitchFamily="34" charset="0"/>
                <a:cs typeface="Arial" panose="020B0604020202020204" pitchFamily="34" charset="0"/>
              </a:rPr>
            </a:br>
            <a:r>
              <a:rPr lang="pl-PL" altLang="pl-PL" sz="2800" b="1" spc="300" dirty="0">
                <a:latin typeface="Aptos Display" panose="020B0004020202020204" pitchFamily="34" charset="0"/>
                <a:cs typeface="Arial" panose="020B0604020202020204" pitchFamily="34" charset="0"/>
              </a:rPr>
              <a:t>w  sprawie  budżetu  gminy na 2024 rok ze zmianami.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Kopia jasny Pniewy">
            <a:extLst>
              <a:ext uri="{FF2B5EF4-FFF2-40B4-BE49-F238E27FC236}">
                <a16:creationId xmlns:a16="http://schemas.microsoft.com/office/drawing/2014/main" id="{B4BC060B-CB3B-8A48-C079-06A4C493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667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D05AA0-1EF0-80A4-77EC-0453093EC8B2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5E9D064-16D2-6682-AC1E-BB7A77043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75" y="1484730"/>
            <a:ext cx="8670650" cy="5040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W ramach działów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801 i 854 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realizowane były m. in. następujące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wydatki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Szkoły podstawowe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16 667 374,62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Przedszkola        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6 189 934,77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Technika               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5 516 777,51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Licea ogólnokształcące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 3 839 430,05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Branżowe szkoły                                                  	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3 174 360,09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Internaty i bursy szkolne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2 544 480,93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Realizacja zadań wymagających stosowania specjalnej</a:t>
            </a:r>
            <a:b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organizacji nauki i metod pracy dla dzieci i młodzieży</a:t>
            </a:r>
            <a:b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w szkołach podstawowych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1 412 100,71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Pozostała działalność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1 094 428,47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Oddziały przedszkolne w szkołach podstawowych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                        861 175,92 zł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2000" b="1" dirty="0">
              <a:latin typeface="Aptos Display" panose="020B000402020202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48504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Kopia jasny Pniewy">
            <a:extLst>
              <a:ext uri="{FF2B5EF4-FFF2-40B4-BE49-F238E27FC236}">
                <a16:creationId xmlns:a16="http://schemas.microsoft.com/office/drawing/2014/main" id="{B4BC060B-CB3B-8A48-C079-06A4C493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667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D05AA0-1EF0-80A4-77EC-0453093EC8B2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5E9D064-16D2-6682-AC1E-BB7A77043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23" y="1376573"/>
            <a:ext cx="9012808" cy="548142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W ramach działów </a:t>
            </a:r>
            <a:r>
              <a:rPr lang="pl-PL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801 i 854 </a:t>
            </a: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realizowane były m. in. następujące </a:t>
            </a:r>
            <a:r>
              <a:rPr lang="pl-PL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wydatki</a:t>
            </a: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 Realizacja zadań wymagających stosowania specjalnej</a:t>
            </a:r>
            <a:b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organizacji nauki i metod pracy dla dzieci w liceach, </a:t>
            </a:r>
            <a:b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technikach, branżowych szkołach                                                                  </a:t>
            </a:r>
            <a:r>
              <a:rPr lang="pl-PL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704 273,59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 Dowożenie uczniów do szkół                                                                           </a:t>
            </a:r>
            <a:r>
              <a:rPr lang="pl-PL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666 009,60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 Realizacja zadań wymagających stosowania specjalnej</a:t>
            </a:r>
            <a:b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organizacji nauki i metod pracy dla dzieci w przedszkolach,</a:t>
            </a:r>
            <a:b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oddziałach przedszkolnych w szkołach podstawowych </a:t>
            </a:r>
            <a:b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i innych formach wychowania przedszkolnego                                         </a:t>
            </a:r>
            <a:r>
              <a:rPr lang="pl-PL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525 559,97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 Świetlice szkolne                                                                                                   </a:t>
            </a:r>
            <a:r>
              <a:rPr lang="pl-PL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465 505,50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 Zapewnienie uczniom prawa do bezpłatnego dostępu</a:t>
            </a:r>
            <a:b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 do podręczników                                                                                                   </a:t>
            </a:r>
            <a:r>
              <a:rPr lang="pl-PL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158 296,60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 Dokształcanie i doskonalenie nauczycieli                                                  </a:t>
            </a:r>
            <a:r>
              <a:rPr lang="pl-PL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130 908,85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 Stołówki szkolne i przedszkolne</a:t>
            </a:r>
            <a:r>
              <a:rPr lang="pl-PL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68 515,28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Wczesne wspomaganie rozwoju dziecka                                                      </a:t>
            </a:r>
            <a:r>
              <a:rPr lang="pl-PL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53 292,46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Pomoc materialna dla uczniów                                                                          </a:t>
            </a:r>
            <a:r>
              <a:rPr lang="pl-PL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33 500,00zł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6933719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11" descr="Kopia jasny Pniewy">
            <a:extLst>
              <a:ext uri="{FF2B5EF4-FFF2-40B4-BE49-F238E27FC236}">
                <a16:creationId xmlns:a16="http://schemas.microsoft.com/office/drawing/2014/main" id="{9E423542-BA6B-B025-D42A-26C403ACD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76313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7">
            <a:extLst>
              <a:ext uri="{FF2B5EF4-FFF2-40B4-BE49-F238E27FC236}">
                <a16:creationId xmlns:a16="http://schemas.microsoft.com/office/drawing/2014/main" id="{FAF67D97-718A-D2CA-8CFB-6D965BE38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72041F5-3A13-D00A-B679-B7EEE58810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200" y="0"/>
            <a:ext cx="8153400" cy="9906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A17BCCA-A5DC-31DE-BBB2-0746FE8C1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20" y="1205528"/>
            <a:ext cx="8497180" cy="565247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DCC66B7E-A389-87B0-D871-4936C413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6">
            <a:extLst>
              <a:ext uri="{FF2B5EF4-FFF2-40B4-BE49-F238E27FC236}">
                <a16:creationId xmlns:a16="http://schemas.microsoft.com/office/drawing/2014/main" id="{4ECAF1FC-9CF9-84BB-D710-8FD3469FA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480" y="6117773"/>
            <a:ext cx="7345362" cy="633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>
                <a:solidFill>
                  <a:schemeClr val="tx2"/>
                </a:solidFill>
                <a:latin typeface="Franklin Gothic Book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  <a:latin typeface="Franklin Gothic Book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Franklin Gothic Book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9pPr>
          </a:lstStyle>
          <a:p>
            <a:pPr algn="ctr" eaLnBrk="1" hangingPunct="1">
              <a:buClr>
                <a:schemeClr val="tx1"/>
              </a:buClr>
              <a:buSzTx/>
              <a:buFont typeface="Wingdings" pitchFamily="2" charset="2"/>
              <a:buNone/>
              <a:defRPr/>
            </a:pPr>
            <a:r>
              <a:rPr lang="pl-PL" altLang="pl-PL" b="1" dirty="0">
                <a:solidFill>
                  <a:schemeClr val="tx1"/>
                </a:solidFill>
                <a:latin typeface="Arial" pitchFamily="34" charset="0"/>
              </a:rPr>
              <a:t>Wykonanie wydatków wyniosło 89,91% planu. </a:t>
            </a:r>
            <a:endParaRPr lang="pl-PL" altLang="pl-PL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5063" name="Prostokąt 3">
            <a:extLst>
              <a:ext uri="{FF2B5EF4-FFF2-40B4-BE49-F238E27FC236}">
                <a16:creationId xmlns:a16="http://schemas.microsoft.com/office/drawing/2014/main" id="{1B169A66-5ECD-6412-BDE7-D473B88B2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200" y="1183757"/>
            <a:ext cx="3100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600  – Transport i łączność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DC6938F-16B5-4ACF-4CAD-DD36E0F9E59D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3474287-34E4-BA68-41F4-C89F93AFE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535" y="1682602"/>
            <a:ext cx="6696930" cy="43363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Kopia jasny Pniewy">
            <a:extLst>
              <a:ext uri="{FF2B5EF4-FFF2-40B4-BE49-F238E27FC236}">
                <a16:creationId xmlns:a16="http://schemas.microsoft.com/office/drawing/2014/main" id="{B4BC060B-CB3B-8A48-C079-06A4C493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667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D05AA0-1EF0-80A4-77EC-0453093EC8B2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5E9D064-16D2-6682-AC1E-BB7A77043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22" y="1988800"/>
            <a:ext cx="8317155" cy="3888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W ramach działu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600 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realizowane były następujące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wydatki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pl-PL" sz="2000" dirty="0">
              <a:latin typeface="Aptos Display" panose="020B000402020202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Drogi publiczne gminne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11 646 459,00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Lokalny transport zbiorowy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1 345 402,75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Funkcjonowanie systemu rowerów publicznych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170 000,00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Pozostała działalność 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56 701,32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Infrastruktura kolejowa 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3 229,74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Drogi publiczne wojewódzkie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35,60 zł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5324849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11" descr="Kopia jasny Pniewy">
            <a:extLst>
              <a:ext uri="{FF2B5EF4-FFF2-40B4-BE49-F238E27FC236}">
                <a16:creationId xmlns:a16="http://schemas.microsoft.com/office/drawing/2014/main" id="{9E423542-BA6B-B025-D42A-26C403ACD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76313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7">
            <a:extLst>
              <a:ext uri="{FF2B5EF4-FFF2-40B4-BE49-F238E27FC236}">
                <a16:creationId xmlns:a16="http://schemas.microsoft.com/office/drawing/2014/main" id="{FAF67D97-718A-D2CA-8CFB-6D965BE38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72041F5-3A13-D00A-B679-B7EEE58810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200" y="0"/>
            <a:ext cx="8153400" cy="9906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139E74-98CC-6271-637D-9E52487F9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1110388"/>
            <a:ext cx="7633060" cy="560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2722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1" descr="Kopia jasny Pniewy">
            <a:extLst>
              <a:ext uri="{FF2B5EF4-FFF2-40B4-BE49-F238E27FC236}">
                <a16:creationId xmlns:a16="http://schemas.microsoft.com/office/drawing/2014/main" id="{43D93DB5-5AEE-83E0-C64C-E770358A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4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Prostokąt 6">
            <a:extLst>
              <a:ext uri="{FF2B5EF4-FFF2-40B4-BE49-F238E27FC236}">
                <a16:creationId xmlns:a16="http://schemas.microsoft.com/office/drawing/2014/main" id="{F7D8283A-1857-C8D6-290E-98407A8AD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4005263"/>
            <a:ext cx="87852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altLang="pl-PL" sz="150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altLang="pl-PL" sz="1500">
              <a:solidFill>
                <a:srgbClr val="000000"/>
              </a:solidFill>
            </a:endParaRPr>
          </a:p>
        </p:txBody>
      </p:sp>
      <p:sp>
        <p:nvSpPr>
          <p:cNvPr id="32776" name="Rectangle 6">
            <a:extLst>
              <a:ext uri="{FF2B5EF4-FFF2-40B4-BE49-F238E27FC236}">
                <a16:creationId xmlns:a16="http://schemas.microsoft.com/office/drawing/2014/main" id="{25DC05C6-B243-3AB8-F9CA-B147D6D80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6021388"/>
            <a:ext cx="7345362" cy="633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>
                <a:solidFill>
                  <a:schemeClr val="tx2"/>
                </a:solidFill>
                <a:latin typeface="Franklin Gothic Book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  <a:latin typeface="Franklin Gothic Book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Franklin Gothic Book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9pPr>
          </a:lstStyle>
          <a:p>
            <a:pPr algn="ctr" eaLnBrk="1" hangingPunct="1">
              <a:buClr>
                <a:schemeClr val="tx1"/>
              </a:buClr>
              <a:buSzTx/>
              <a:buFont typeface="Wingdings" pitchFamily="2" charset="2"/>
              <a:buNone/>
              <a:defRPr/>
            </a:pPr>
            <a:r>
              <a:rPr lang="pl-PL" altLang="pl-PL" b="1" dirty="0">
                <a:solidFill>
                  <a:schemeClr val="tx1"/>
                </a:solidFill>
                <a:latin typeface="Arial" pitchFamily="34" charset="0"/>
              </a:rPr>
              <a:t>Wykonanie wydatków wyniosło 94,04% planu. </a:t>
            </a:r>
            <a:endParaRPr lang="pl-PL" altLang="pl-PL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0965" name="Prostokąt 3">
            <a:extLst>
              <a:ext uri="{FF2B5EF4-FFF2-40B4-BE49-F238E27FC236}">
                <a16:creationId xmlns:a16="http://schemas.microsoft.com/office/drawing/2014/main" id="{0F80C87C-BE99-00CC-D83F-8B09F4D80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1" y="1311804"/>
            <a:ext cx="3522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750 – Administracja publiczna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B6477EFE-8DA5-925D-439E-4144625710D6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BD2EBF5-F87A-02F1-5E5F-9282849CD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850" y="1822450"/>
            <a:ext cx="6578299" cy="414284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Kopia jasny Pniewy">
            <a:extLst>
              <a:ext uri="{FF2B5EF4-FFF2-40B4-BE49-F238E27FC236}">
                <a16:creationId xmlns:a16="http://schemas.microsoft.com/office/drawing/2014/main" id="{B4BC060B-CB3B-8A48-C079-06A4C493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667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D05AA0-1EF0-80A4-77EC-0453093EC8B2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5E9D064-16D2-6682-AC1E-BB7A77043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55" y="2060810"/>
            <a:ext cx="8325290" cy="3672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W ramach działu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750 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realizowane były następujące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wydatki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pl-PL" sz="2000" dirty="0">
              <a:latin typeface="Aptos Display" panose="020B000402020202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Urzędy gmin (miast i miast na prawach powiatu)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8 404 856,25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Wspólna obsługa JST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1 032 079,06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Pozostała działalność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901 143,28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Rady gmin (miast i miast na prawach powiatu)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329 833,78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Promocja JST               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322 030,54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Urzędy wojewódzkie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203 058,15 zł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256362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11" descr="Kopia jasny Pniewy">
            <a:extLst>
              <a:ext uri="{FF2B5EF4-FFF2-40B4-BE49-F238E27FC236}">
                <a16:creationId xmlns:a16="http://schemas.microsoft.com/office/drawing/2014/main" id="{9E423542-BA6B-B025-D42A-26C403ACD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76313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7">
            <a:extLst>
              <a:ext uri="{FF2B5EF4-FFF2-40B4-BE49-F238E27FC236}">
                <a16:creationId xmlns:a16="http://schemas.microsoft.com/office/drawing/2014/main" id="{FAF67D97-718A-D2CA-8CFB-6D965BE38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72041F5-3A13-D00A-B679-B7EEE58810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200" y="0"/>
            <a:ext cx="8153400" cy="9906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D871CA9-90BC-600D-769E-8F301216A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41" y="1340710"/>
            <a:ext cx="8051717" cy="529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931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1" descr="Kopia jasny Pniewy">
            <a:extLst>
              <a:ext uri="{FF2B5EF4-FFF2-40B4-BE49-F238E27FC236}">
                <a16:creationId xmlns:a16="http://schemas.microsoft.com/office/drawing/2014/main" id="{C88499D8-D1DF-0BB9-5BB9-C1F15E44D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4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Prostokąt 6">
            <a:extLst>
              <a:ext uri="{FF2B5EF4-FFF2-40B4-BE49-F238E27FC236}">
                <a16:creationId xmlns:a16="http://schemas.microsoft.com/office/drawing/2014/main" id="{6D4EE8AB-8622-EF1E-70DE-32A39C807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4005263"/>
            <a:ext cx="87852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altLang="pl-PL" sz="150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altLang="pl-PL" sz="1500">
              <a:solidFill>
                <a:srgbClr val="000000"/>
              </a:solidFill>
            </a:endParaRPr>
          </a:p>
        </p:txBody>
      </p:sp>
      <p:sp>
        <p:nvSpPr>
          <p:cNvPr id="32776" name="Rectangle 6">
            <a:extLst>
              <a:ext uri="{FF2B5EF4-FFF2-40B4-BE49-F238E27FC236}">
                <a16:creationId xmlns:a16="http://schemas.microsoft.com/office/drawing/2014/main" id="{020BCC6E-EDBD-3F53-F2AD-9659547B8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6021388"/>
            <a:ext cx="7345362" cy="633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>
                <a:solidFill>
                  <a:schemeClr val="tx2"/>
                </a:solidFill>
                <a:latin typeface="Franklin Gothic Book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  <a:latin typeface="Franklin Gothic Book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Franklin Gothic Book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9pPr>
          </a:lstStyle>
          <a:p>
            <a:pPr algn="ctr" eaLnBrk="1" hangingPunct="1">
              <a:buClr>
                <a:schemeClr val="tx1"/>
              </a:buClr>
              <a:buSzTx/>
              <a:buFont typeface="Wingdings" pitchFamily="2" charset="2"/>
              <a:buNone/>
              <a:defRPr/>
            </a:pPr>
            <a:r>
              <a:rPr lang="pl-PL" altLang="pl-PL" b="1" dirty="0">
                <a:solidFill>
                  <a:schemeClr val="tx1"/>
                </a:solidFill>
                <a:latin typeface="Arial" pitchFamily="34" charset="0"/>
              </a:rPr>
              <a:t>Wykonanie wydatków wyniosło 70,17% planu. </a:t>
            </a:r>
            <a:endParaRPr lang="pl-PL" altLang="pl-PL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9941" name="Prostokąt 3">
            <a:extLst>
              <a:ext uri="{FF2B5EF4-FFF2-40B4-BE49-F238E27FC236}">
                <a16:creationId xmlns:a16="http://schemas.microsoft.com/office/drawing/2014/main" id="{B52BC6CF-2645-60D1-F192-A16584CF9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7" y="1229519"/>
            <a:ext cx="5872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900 – Gospodarka komunalna i ochrona środowiska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196DCD5-55E9-E931-F9B2-35EA35CBAF41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4CFDF8B-5314-86D7-6C42-391531B0F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712" y="1735138"/>
            <a:ext cx="6634575" cy="423930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Kopia jasny Pniewy">
            <a:extLst>
              <a:ext uri="{FF2B5EF4-FFF2-40B4-BE49-F238E27FC236}">
                <a16:creationId xmlns:a16="http://schemas.microsoft.com/office/drawing/2014/main" id="{56739247-C2BD-B41B-EFC2-F0B84913E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37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Prostokąt 6">
            <a:extLst>
              <a:ext uri="{FF2B5EF4-FFF2-40B4-BE49-F238E27FC236}">
                <a16:creationId xmlns:a16="http://schemas.microsoft.com/office/drawing/2014/main" id="{442BB3AE-5432-9BD1-21AE-56EE4E898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4005263"/>
            <a:ext cx="87852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altLang="pl-PL" sz="150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altLang="pl-PL" sz="1500">
              <a:solidFill>
                <a:srgbClr val="000000"/>
              </a:solidFill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B5B33FA4-DA40-8E41-62F6-68FCFBA5A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727511"/>
              </p:ext>
            </p:extLst>
          </p:nvPr>
        </p:nvGraphicFramePr>
        <p:xfrm>
          <a:off x="0" y="1507216"/>
          <a:ext cx="9144000" cy="499609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894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4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4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tx1"/>
                          </a:solidFill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Wyszczególnienie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tx1"/>
                          </a:solidFill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Plan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tx1"/>
                          </a:solidFill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Wykonanie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DOCHODY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111 912 021,00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109 562 150,37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Dochody</a:t>
                      </a:r>
                      <a:r>
                        <a:rPr lang="pl-PL" sz="1400" baseline="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bieżące</a:t>
                      </a:r>
                      <a:endParaRPr lang="pl-PL" sz="1400" dirty="0"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97 972 936,20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98 804 060,39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Dochody majątkowe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13 939 084,80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10 758 089,98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WYDATKI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118 577 847,81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108 633 934,06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Wydatki bieżące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99 800 044,44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94 139 202,25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Wydatki</a:t>
                      </a:r>
                      <a:r>
                        <a:rPr lang="pl-PL" sz="1400" baseline="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 majątkowe</a:t>
                      </a:r>
                      <a:endParaRPr lang="pl-PL" sz="1400" dirty="0"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18 777 803,37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14 494 731,81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PRZYCHODY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9 047 226,81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9 310 289,65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r>
                        <a:rPr lang="pl-PL" sz="140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Spłaty </a:t>
                      </a:r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udzielonych pożyczek </a:t>
                      </a:r>
                      <a:r>
                        <a:rPr lang="pl-PL" sz="140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z budżetu JST</a:t>
                      </a:r>
                      <a:endParaRPr lang="pl-PL" sz="1400" dirty="0"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181 227,85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181 227,85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Niewykorzystane środki – szczególne zasady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760 280,87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760 280,87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Wolne środki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8 105 718,09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8 368 780,93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ROZCHODY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2 381 400,00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2 381 400,00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Spłata pożyczki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71 400,00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71 400,00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Wykup obligacji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2 300 000,00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2 300 000,00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2465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Udzielone pożyczki </a:t>
                      </a:r>
                      <a:r>
                        <a:rPr lang="pl-PL" sz="140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z budżetu JST</a:t>
                      </a:r>
                      <a:endParaRPr lang="pl-PL" sz="1400" dirty="0"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10 000,00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10 000,00</a:t>
                      </a:r>
                    </a:p>
                  </a:txBody>
                  <a:tcPr marL="91444" marR="91444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id="{42287158-B10F-F354-E6FF-CAB9251E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</a:rPr>
              <a:t>Wykonanie syntetyczne budżetu w stosunku do planu</a:t>
            </a:r>
            <a:endParaRPr lang="pl-PL" sz="20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Kopia jasny Pniewy">
            <a:extLst>
              <a:ext uri="{FF2B5EF4-FFF2-40B4-BE49-F238E27FC236}">
                <a16:creationId xmlns:a16="http://schemas.microsoft.com/office/drawing/2014/main" id="{B4BC060B-CB3B-8A48-C079-06A4C493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667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D05AA0-1EF0-80A4-77EC-0453093EC8B2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5E9D064-16D2-6682-AC1E-BB7A77043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12720"/>
            <a:ext cx="8469310" cy="5184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W ramach działu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900 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realizowane były następujące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wydatki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pl-PL" sz="2000" dirty="0">
              <a:latin typeface="Aptos Display" panose="020B000402020202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Gospodarka odpadami komunalnymi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5 324 045,79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Oświetlenie ulic, placów i dróg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1 831 532,95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Gospodarka ściekowa i ochrona wód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838 794,84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Utrzymanie zieleni      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649 173,33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Pozostała działalność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505 102,87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Oczyszczanie miast i wsi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347 755,09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Ochrona powietrza atmosferycznego i klimatu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146 541,43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Pozostałe działania związane z gospodarką odpadami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72 813,35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Schroniska dla zwierząt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71 822,60 zł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715074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11" descr="Kopia jasny Pniewy">
            <a:extLst>
              <a:ext uri="{FF2B5EF4-FFF2-40B4-BE49-F238E27FC236}">
                <a16:creationId xmlns:a16="http://schemas.microsoft.com/office/drawing/2014/main" id="{9E423542-BA6B-B025-D42A-26C403ACD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76313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7">
            <a:extLst>
              <a:ext uri="{FF2B5EF4-FFF2-40B4-BE49-F238E27FC236}">
                <a16:creationId xmlns:a16="http://schemas.microsoft.com/office/drawing/2014/main" id="{FAF67D97-718A-D2CA-8CFB-6D965BE38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72041F5-3A13-D00A-B679-B7EEE58810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200" y="0"/>
            <a:ext cx="8153400" cy="990600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FE6D791-9CF5-94E8-7962-BF72F843F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46" y="1268700"/>
            <a:ext cx="8202803" cy="526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95242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Kopia jasny Pniewy">
            <a:extLst>
              <a:ext uri="{FF2B5EF4-FFF2-40B4-BE49-F238E27FC236}">
                <a16:creationId xmlns:a16="http://schemas.microsoft.com/office/drawing/2014/main" id="{CA970FB9-20C2-0FA5-6FEF-41BD3BF6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8266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6">
            <a:extLst>
              <a:ext uri="{FF2B5EF4-FFF2-40B4-BE49-F238E27FC236}">
                <a16:creationId xmlns:a16="http://schemas.microsoft.com/office/drawing/2014/main" id="{5AAF9A0E-9EEC-4CE8-886C-43439E513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6021388"/>
            <a:ext cx="7345362" cy="633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>
                <a:solidFill>
                  <a:schemeClr val="tx2"/>
                </a:solidFill>
                <a:latin typeface="Franklin Gothic Book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  <a:latin typeface="Franklin Gothic Book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Franklin Gothic Book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9pPr>
          </a:lstStyle>
          <a:p>
            <a:pPr algn="ctr" eaLnBrk="1" hangingPunct="1">
              <a:buClr>
                <a:schemeClr val="tx1"/>
              </a:buClr>
              <a:buSzTx/>
              <a:buFont typeface="Wingdings" pitchFamily="2" charset="2"/>
              <a:buNone/>
              <a:defRPr/>
            </a:pPr>
            <a:r>
              <a:rPr lang="pl-PL" altLang="pl-PL" b="1" dirty="0">
                <a:solidFill>
                  <a:schemeClr val="tx1"/>
                </a:solidFill>
                <a:latin typeface="Arial" pitchFamily="34" charset="0"/>
              </a:rPr>
              <a:t>Wykonanie wydatków wyniosło 95,08% planu. </a:t>
            </a:r>
            <a:endParaRPr lang="pl-PL" altLang="pl-PL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1989" name="Prostokąt 3">
            <a:extLst>
              <a:ext uri="{FF2B5EF4-FFF2-40B4-BE49-F238E27FC236}">
                <a16:creationId xmlns:a16="http://schemas.microsoft.com/office/drawing/2014/main" id="{47D1F6CD-6588-6BE3-E13A-1EE3AE305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376" y="1317962"/>
            <a:ext cx="27369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852 – Pomoc społeczna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0F549D9D-72B9-E898-211F-9853930321DA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99EFC31-E8C1-0582-84E5-402C7C505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588" y="1765035"/>
            <a:ext cx="6212362" cy="42370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Kopia jasny Pniewy">
            <a:extLst>
              <a:ext uri="{FF2B5EF4-FFF2-40B4-BE49-F238E27FC236}">
                <a16:creationId xmlns:a16="http://schemas.microsoft.com/office/drawing/2014/main" id="{B4BC060B-CB3B-8A48-C079-06A4C493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667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D05AA0-1EF0-80A4-77EC-0453093EC8B2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5E9D064-16D2-6682-AC1E-BB7A77043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15" y="1484730"/>
            <a:ext cx="8425170" cy="5184720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W ramach działu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852 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realizowane były m.in. następujące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wydatki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pl-PL" sz="2000" dirty="0">
              <a:latin typeface="Aptos Display" panose="020B000402020202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Centrum usług społecznych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3 056 743,33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Ośrodki wsparcia   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1 632 301,94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Domy pomocy społecznej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1 071 694,35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Usługi opiekuńcze i specjalistyczne usługi opiekuńcze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1 016 342,19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Dodatki mieszkaniowe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513 187,85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Centra integracji społecznej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408 192,40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Jednostki specjalistycznego poradnictwa, mieszkania </a:t>
            </a:r>
            <a:b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chronione i ośrodki interwencji kryzysowej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326 364,17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Zasiłki stałe                    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268 415,07 zł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36121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7F7FB-5746-363E-2E27-97679BD04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Kopia jasny Pniewy">
            <a:extLst>
              <a:ext uri="{FF2B5EF4-FFF2-40B4-BE49-F238E27FC236}">
                <a16:creationId xmlns:a16="http://schemas.microsoft.com/office/drawing/2014/main" id="{DD598CB4-8C67-ABDE-6240-F32D76E7C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667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3F66CB4-F469-D7AC-F96C-9034A3CB82B0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C419D4E-5782-CDB0-A6EE-784971CD8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15" y="1988800"/>
            <a:ext cx="8425170" cy="4752660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W ramach działu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852 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realizowane były m.in. następujące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wydatki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pl-PL" sz="2000" dirty="0">
              <a:latin typeface="Aptos Display" panose="020B000402020202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Pozostała działalność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231 278,81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Pomoc w zakresie dożywiania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204 823,60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Pomoc dla cudzoziemców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141 617,40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Zasiłki okresowe, celowe i pomoc w naturze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95 043,89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Składki na ubezpieczenie zdrowotne opłacane </a:t>
            </a:r>
            <a:b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za osoby pobierające świadczenia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43 099,90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Zadania w zakresie przeciwdziałania przemocy domowej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6 000,00 zł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69937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11" descr="Kopia jasny Pniewy">
            <a:extLst>
              <a:ext uri="{FF2B5EF4-FFF2-40B4-BE49-F238E27FC236}">
                <a16:creationId xmlns:a16="http://schemas.microsoft.com/office/drawing/2014/main" id="{CF6591D6-4784-2578-D4F6-7B6EC1720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71500" cy="111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7">
            <a:extLst>
              <a:ext uri="{FF2B5EF4-FFF2-40B4-BE49-F238E27FC236}">
                <a16:creationId xmlns:a16="http://schemas.microsoft.com/office/drawing/2014/main" id="{6BF9258E-7170-8EEA-B8ED-9F0958CA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9EA7E8E-451A-343A-1262-34A52959CDE9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B262A44-3392-F890-EE40-874BFBFB5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95" y="1268700"/>
            <a:ext cx="8497210" cy="55291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1" descr="Kopia jasny Pniewy">
            <a:extLst>
              <a:ext uri="{FF2B5EF4-FFF2-40B4-BE49-F238E27FC236}">
                <a16:creationId xmlns:a16="http://schemas.microsoft.com/office/drawing/2014/main" id="{550990D7-064E-9FFB-A274-0E8E67ABF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4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6">
            <a:extLst>
              <a:ext uri="{FF2B5EF4-FFF2-40B4-BE49-F238E27FC236}">
                <a16:creationId xmlns:a16="http://schemas.microsoft.com/office/drawing/2014/main" id="{C25FAEC1-24A5-D67A-43BA-CBAE39AE2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319" y="6197390"/>
            <a:ext cx="7345362" cy="48110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>
                <a:solidFill>
                  <a:schemeClr val="tx2"/>
                </a:solidFill>
                <a:latin typeface="Franklin Gothic Book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  <a:latin typeface="Franklin Gothic Book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Franklin Gothic Book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9pPr>
          </a:lstStyle>
          <a:p>
            <a:pPr algn="ctr" eaLnBrk="1" hangingPunct="1">
              <a:buClr>
                <a:schemeClr val="tx1"/>
              </a:buClr>
              <a:buSzTx/>
              <a:buFont typeface="Wingdings" pitchFamily="2" charset="2"/>
              <a:buNone/>
              <a:defRPr/>
            </a:pPr>
            <a:r>
              <a:rPr lang="pl-PL" altLang="pl-PL" b="1" dirty="0">
                <a:solidFill>
                  <a:schemeClr val="tx1"/>
                </a:solidFill>
                <a:latin typeface="Arial" pitchFamily="34" charset="0"/>
              </a:rPr>
              <a:t>Wykonanie wydatków wyniosło 97,99% planu. </a:t>
            </a:r>
            <a:endParaRPr lang="pl-PL" altLang="pl-PL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7893" name="Prostokąt 3">
            <a:extLst>
              <a:ext uri="{FF2B5EF4-FFF2-40B4-BE49-F238E27FC236}">
                <a16:creationId xmlns:a16="http://schemas.microsoft.com/office/drawing/2014/main" id="{3ABE0FFD-2C4C-4B27-48E0-CBF24FA33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7" y="1273969"/>
            <a:ext cx="173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855 – Rodzina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17B5307-703A-D347-C8E0-E7FBC9A7E7F8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E96B8E-55CA-EF58-8B99-348D6132D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867" y="1705176"/>
            <a:ext cx="6464265" cy="44602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Kopia jasny Pniewy">
            <a:extLst>
              <a:ext uri="{FF2B5EF4-FFF2-40B4-BE49-F238E27FC236}">
                <a16:creationId xmlns:a16="http://schemas.microsoft.com/office/drawing/2014/main" id="{B4BC060B-CB3B-8A48-C079-06A4C493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667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D05AA0-1EF0-80A4-77EC-0453093EC8B2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5E9D064-16D2-6682-AC1E-BB7A77043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90" y="1268700"/>
            <a:ext cx="8253280" cy="5400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W ramach działu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855 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realizowane były m.in. następujące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wydatki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pl-PL" sz="2000" dirty="0">
              <a:latin typeface="Aptos Display" panose="020B000402020202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Świadczenia rodzinne, świadczenie z funduszu </a:t>
            </a:r>
            <a:b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alimentacyjnego oraz składki na ubezpieczenia </a:t>
            </a:r>
            <a:b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emerytalne i rentowe z ubezpieczenia społecznego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6 651 273,07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Działalność placówek opiekuńczo-wychowawczych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297 528,59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System opieki dla dzieci w wieku do lat 3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240 000,00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Rodziny zastępcze   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154 684,91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Składki na ubezpieczenia zdrowotne opłacane za osoby </a:t>
            </a:r>
            <a:b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pobierające niektóre świadczenia rodzinne oraz za osoby </a:t>
            </a:r>
            <a:b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pobierające zasiłki dla opiekunów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                                                              127 577,85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Wspieranie rodziny     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34 660,34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Pozostała działalność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10 000,00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Karta Dużej Rodziny          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786,00 zł 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979032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1" descr="Kopia jasny Pniewy">
            <a:extLst>
              <a:ext uri="{FF2B5EF4-FFF2-40B4-BE49-F238E27FC236}">
                <a16:creationId xmlns:a16="http://schemas.microsoft.com/office/drawing/2014/main" id="{3A1508F5-ECF6-05B3-F958-83F4F4EC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6678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7">
            <a:extLst>
              <a:ext uri="{FF2B5EF4-FFF2-40B4-BE49-F238E27FC236}">
                <a16:creationId xmlns:a16="http://schemas.microsoft.com/office/drawing/2014/main" id="{94C4C46B-4B60-1EFF-3D31-A26B52653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D7057199-23C0-25AA-C245-52FCFC72C077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4D35695-6D76-C7EF-6350-6B5F94E32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00" y="1484730"/>
            <a:ext cx="8641200" cy="50849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1" descr="Kopia jasny Pniewy">
            <a:extLst>
              <a:ext uri="{FF2B5EF4-FFF2-40B4-BE49-F238E27FC236}">
                <a16:creationId xmlns:a16="http://schemas.microsoft.com/office/drawing/2014/main" id="{550990D7-064E-9FFB-A274-0E8E67ABF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4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6">
            <a:extLst>
              <a:ext uri="{FF2B5EF4-FFF2-40B4-BE49-F238E27FC236}">
                <a16:creationId xmlns:a16="http://schemas.microsoft.com/office/drawing/2014/main" id="{C25FAEC1-24A5-D67A-43BA-CBAE39AE2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6021388"/>
            <a:ext cx="7345362" cy="633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>
                <a:solidFill>
                  <a:schemeClr val="tx2"/>
                </a:solidFill>
                <a:latin typeface="Franklin Gothic Book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  <a:latin typeface="Franklin Gothic Book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Franklin Gothic Book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9pPr>
          </a:lstStyle>
          <a:p>
            <a:pPr algn="ctr" eaLnBrk="1" hangingPunct="1">
              <a:buClr>
                <a:schemeClr val="tx1"/>
              </a:buClr>
              <a:buSzTx/>
              <a:buFont typeface="Wingdings" pitchFamily="2" charset="2"/>
              <a:buNone/>
              <a:defRPr/>
            </a:pP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</a:rPr>
              <a:t>Wykonanie wydatków wyniosło 96,38% planu. </a:t>
            </a:r>
            <a:endParaRPr lang="pl-PL" altLang="pl-PL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3" name="Prostokąt 3">
            <a:extLst>
              <a:ext uri="{FF2B5EF4-FFF2-40B4-BE49-F238E27FC236}">
                <a16:creationId xmlns:a16="http://schemas.microsoft.com/office/drawing/2014/main" id="{3ABE0FFD-2C4C-4B27-48E0-CBF24FA33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6" y="1313973"/>
            <a:ext cx="76882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921 – Kultura i ochrona dziedzictwa narodowego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17B5307-703A-D347-C8E0-E7FBC9A7E7F8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4057630-B46D-7515-2F99-192FA8990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84" y="1714083"/>
            <a:ext cx="7260965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2315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EDF1A98D-2BDC-A226-ED66-2E1C64C78A3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15219" y="111949"/>
            <a:ext cx="3813709" cy="476250"/>
          </a:xfrm>
        </p:spPr>
        <p:txBody>
          <a:bodyPr rtlCol="0">
            <a:normAutofit/>
          </a:bodyPr>
          <a:lstStyle/>
          <a:p>
            <a:pPr marL="320040" indent="-32004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l-PL" altLang="pl-PL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WYNIK BUDŻETU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711D7D8-B63D-BAAB-229C-1B4A331326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6872673"/>
              </p:ext>
            </p:extLst>
          </p:nvPr>
        </p:nvGraphicFramePr>
        <p:xfrm>
          <a:off x="1530495" y="1010569"/>
          <a:ext cx="6047403" cy="3528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364" name="pole tekstowe 1">
            <a:extLst>
              <a:ext uri="{FF2B5EF4-FFF2-40B4-BE49-F238E27FC236}">
                <a16:creationId xmlns:a16="http://schemas.microsoft.com/office/drawing/2014/main" id="{0847A689-8D0C-BE0D-DB57-F810D2F12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219" y="642078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 dirty="0">
                <a:latin typeface="Aptos Display" panose="020B0004020202020204" pitchFamily="34" charset="0"/>
              </a:rPr>
              <a:t>PLAN</a:t>
            </a:r>
            <a:r>
              <a:rPr lang="pl-PL" altLang="pl-PL" dirty="0">
                <a:latin typeface="Aptos Display" panose="020B0004020202020204" pitchFamily="34" charset="0"/>
              </a:rPr>
              <a:t>: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0CB3A12-8974-15B5-63F4-BFC5C266B6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5872946"/>
              </p:ext>
            </p:extLst>
          </p:nvPr>
        </p:nvGraphicFramePr>
        <p:xfrm>
          <a:off x="1566102" y="3901984"/>
          <a:ext cx="6047403" cy="3528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366" name="pole tekstowe 5">
            <a:extLst>
              <a:ext uri="{FF2B5EF4-FFF2-40B4-BE49-F238E27FC236}">
                <a16:creationId xmlns:a16="http://schemas.microsoft.com/office/drawing/2014/main" id="{194C6C6B-374C-CA41-D65D-27ABB7E24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219" y="3717040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 dirty="0">
                <a:latin typeface="Aptos Display" panose="020B0004020202020204" pitchFamily="34" charset="0"/>
              </a:rPr>
              <a:t>WYKONANIE</a:t>
            </a:r>
            <a:r>
              <a:rPr lang="pl-PL" altLang="pl-PL" dirty="0">
                <a:latin typeface="Aptos Display" panose="020B0004020202020204" pitchFamily="34" charset="0"/>
              </a:rPr>
              <a:t>: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675FB44-F832-2A2F-2316-7FF66B223C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062"/>
            <a:ext cx="993734" cy="114005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Kopia jasny Pniewy">
            <a:extLst>
              <a:ext uri="{FF2B5EF4-FFF2-40B4-BE49-F238E27FC236}">
                <a16:creationId xmlns:a16="http://schemas.microsoft.com/office/drawing/2014/main" id="{B4BC060B-CB3B-8A48-C079-06A4C493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667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D05AA0-1EF0-80A4-77EC-0453093EC8B2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5E9D064-16D2-6682-AC1E-BB7A77043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204830"/>
            <a:ext cx="8153400" cy="3456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W ramach działu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921 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realizowane były następujące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wydatki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pl-PL" sz="2000" dirty="0">
              <a:latin typeface="Aptos Display" panose="020B000402020202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Biblioteki                 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1 742 061,95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Ochrona zabytków i opieka nad zabytkami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987 214,06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Domy i ośrodki kultury, świetlice i kluby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850 777,46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Pozostała działalność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67 300,00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Pozostałe zadania w zakresie kultury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4 000,00 zł 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163416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FC0C2-C6E9-C4D1-C489-887DCCBEA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1" descr="Kopia jasny Pniewy">
            <a:extLst>
              <a:ext uri="{FF2B5EF4-FFF2-40B4-BE49-F238E27FC236}">
                <a16:creationId xmlns:a16="http://schemas.microsoft.com/office/drawing/2014/main" id="{35A72589-A866-3C8F-C561-DC44FC2F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6678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7">
            <a:extLst>
              <a:ext uri="{FF2B5EF4-FFF2-40B4-BE49-F238E27FC236}">
                <a16:creationId xmlns:a16="http://schemas.microsoft.com/office/drawing/2014/main" id="{2ED9B9BF-D16F-D90F-E46C-BBE8BE599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87683B8F-9486-6DE2-3CD9-463508870470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92A76F5-4544-FE0E-537B-6BE116D8A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22" y="1412720"/>
            <a:ext cx="8456955" cy="521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72919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160D9-0987-3299-792C-997C147E8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1" descr="Kopia jasny Pniewy">
            <a:extLst>
              <a:ext uri="{FF2B5EF4-FFF2-40B4-BE49-F238E27FC236}">
                <a16:creationId xmlns:a16="http://schemas.microsoft.com/office/drawing/2014/main" id="{CFE980C8-90D6-B62B-5855-20B113EC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74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Prostokąt 6">
            <a:extLst>
              <a:ext uri="{FF2B5EF4-FFF2-40B4-BE49-F238E27FC236}">
                <a16:creationId xmlns:a16="http://schemas.microsoft.com/office/drawing/2014/main" id="{0196E3C7-E2B4-4CDF-69C3-61573D8F3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4005263"/>
            <a:ext cx="87852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altLang="pl-PL" sz="150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altLang="pl-PL" sz="1500">
              <a:solidFill>
                <a:srgbClr val="000000"/>
              </a:solidFill>
            </a:endParaRPr>
          </a:p>
        </p:txBody>
      </p:sp>
      <p:sp>
        <p:nvSpPr>
          <p:cNvPr id="32776" name="Rectangle 6">
            <a:extLst>
              <a:ext uri="{FF2B5EF4-FFF2-40B4-BE49-F238E27FC236}">
                <a16:creationId xmlns:a16="http://schemas.microsoft.com/office/drawing/2014/main" id="{43DF9501-202F-C0DD-E462-D3024D817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6021388"/>
            <a:ext cx="7345362" cy="633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>
                <a:solidFill>
                  <a:schemeClr val="tx2"/>
                </a:solidFill>
                <a:latin typeface="Franklin Gothic Book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  <a:latin typeface="Franklin Gothic Book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Franklin Gothic Book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9pPr>
          </a:lstStyle>
          <a:p>
            <a:pPr algn="ctr" eaLnBrk="1" hangingPunct="1">
              <a:buClr>
                <a:schemeClr val="tx1"/>
              </a:buClr>
              <a:buSzTx/>
              <a:buFont typeface="Wingdings" pitchFamily="2" charset="2"/>
              <a:buNone/>
              <a:defRPr/>
            </a:pPr>
            <a:r>
              <a:rPr lang="pl-PL" altLang="pl-PL" b="1" dirty="0">
                <a:solidFill>
                  <a:srgbClr val="000000"/>
                </a:solidFill>
                <a:latin typeface="Arial" pitchFamily="34" charset="0"/>
              </a:rPr>
              <a:t>Wykonanie wydatków wyniosło 97,71% planu. </a:t>
            </a:r>
            <a:endParaRPr lang="pl-PL" altLang="pl-PL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3" name="Prostokąt 3">
            <a:extLst>
              <a:ext uri="{FF2B5EF4-FFF2-40B4-BE49-F238E27FC236}">
                <a16:creationId xmlns:a16="http://schemas.microsoft.com/office/drawing/2014/main" id="{2845631B-0BC2-C805-F17B-CD9B37970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7" y="1313973"/>
            <a:ext cx="2539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926 – Kultura fizyczna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7F6C09D0-5891-9563-4CD8-40B31E171F5E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50CF1DD-3550-97F4-F0EB-FA4D2BEBE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8" y="1787792"/>
            <a:ext cx="6704123" cy="420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76034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5D25E-1250-5B93-95A9-D3A98AC82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Kopia jasny Pniewy">
            <a:extLst>
              <a:ext uri="{FF2B5EF4-FFF2-40B4-BE49-F238E27FC236}">
                <a16:creationId xmlns:a16="http://schemas.microsoft.com/office/drawing/2014/main" id="{D1AD07C5-2003-53C6-AA42-3A29781D9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667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7DCC760-E6A2-C5C7-CC9B-133037E6F2E1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Realizacja planu wydatków według wybranych działów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18F310B-012A-378C-750F-268E9B218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636890"/>
            <a:ext cx="8153400" cy="20162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W ramach działu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926 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realizowane były następujące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wydatki</a:t>
            </a: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pl-PL" sz="2000" dirty="0">
              <a:latin typeface="Aptos Display" panose="020B000402020202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Obiekty sportowe    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2 075 405,01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Zadania w zakresie kultury fizycznej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676 580,00 zł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  <a:cs typeface="Times New Roman" panose="02020603050405020304" pitchFamily="18" charset="0"/>
              </a:rPr>
              <a:t> Pozostała działalność                                                                                </a:t>
            </a:r>
            <a:r>
              <a:rPr lang="pl-PL" sz="2000" b="1" dirty="0">
                <a:latin typeface="Aptos Display" panose="020B0004020202020204" pitchFamily="34" charset="0"/>
                <a:cs typeface="Times New Roman" panose="02020603050405020304" pitchFamily="18" charset="0"/>
              </a:rPr>
              <a:t>254 986,22 zł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44232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DCC66B7E-A389-87B0-D871-4936C413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7DC6938F-16B5-4ACF-4CAD-DD36E0F9E59D}"/>
              </a:ext>
            </a:extLst>
          </p:cNvPr>
          <p:cNvSpPr txBox="1">
            <a:spLocks/>
          </p:cNvSpPr>
          <p:nvPr/>
        </p:nvSpPr>
        <p:spPr bwMode="auto">
          <a:xfrm>
            <a:off x="991731" y="0"/>
            <a:ext cx="8172500" cy="12687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6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2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Wykonanie dochodów i wydatków na realizację zadań określ. w </a:t>
            </a:r>
            <a:r>
              <a:rPr lang="pl-PL" altLang="pl-PL" sz="2200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progr</a:t>
            </a:r>
            <a:r>
              <a:rPr lang="pl-PL" altLang="pl-PL" sz="22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. profilaktyki i rozwiązania problemów alkoholowych oraz programie </a:t>
            </a:r>
            <a:r>
              <a:rPr lang="pl-PL" altLang="pl-PL" sz="2200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przeciwdz</a:t>
            </a:r>
            <a:r>
              <a:rPr lang="pl-PL" altLang="pl-PL" sz="22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. narkomanii</a:t>
            </a:r>
            <a:endParaRPr lang="pl-PL" sz="22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995F26E-4868-251E-4975-8F6BA2A64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485480"/>
              </p:ext>
            </p:extLst>
          </p:nvPr>
        </p:nvGraphicFramePr>
        <p:xfrm>
          <a:off x="1067720" y="3968780"/>
          <a:ext cx="7008549" cy="12598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36183">
                  <a:extLst>
                    <a:ext uri="{9D8B030D-6E8A-4147-A177-3AD203B41FA5}">
                      <a16:colId xmlns:a16="http://schemas.microsoft.com/office/drawing/2014/main" val="2936774986"/>
                    </a:ext>
                  </a:extLst>
                </a:gridCol>
                <a:gridCol w="2336183">
                  <a:extLst>
                    <a:ext uri="{9D8B030D-6E8A-4147-A177-3AD203B41FA5}">
                      <a16:colId xmlns:a16="http://schemas.microsoft.com/office/drawing/2014/main" val="3653854108"/>
                    </a:ext>
                  </a:extLst>
                </a:gridCol>
                <a:gridCol w="2336183">
                  <a:extLst>
                    <a:ext uri="{9D8B030D-6E8A-4147-A177-3AD203B41FA5}">
                      <a16:colId xmlns:a16="http://schemas.microsoft.com/office/drawing/2014/main" val="1301125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Wydatki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Wykonanie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990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Zwalczanie narkomanii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35 100,00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11 850,00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657779"/>
                  </a:ext>
                </a:extLst>
              </a:tr>
              <a:tr h="317110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Przeciwdziałanie alkoholizmowi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703 486,99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578 071,40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372821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CD0C36B8-CA2B-EB62-6B7E-BE47DACCA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081089"/>
              </p:ext>
            </p:extLst>
          </p:nvPr>
        </p:nvGraphicFramePr>
        <p:xfrm>
          <a:off x="1067721" y="1808480"/>
          <a:ext cx="7008549" cy="16205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36183">
                  <a:extLst>
                    <a:ext uri="{9D8B030D-6E8A-4147-A177-3AD203B41FA5}">
                      <a16:colId xmlns:a16="http://schemas.microsoft.com/office/drawing/2014/main" val="2936774986"/>
                    </a:ext>
                  </a:extLst>
                </a:gridCol>
                <a:gridCol w="2336183">
                  <a:extLst>
                    <a:ext uri="{9D8B030D-6E8A-4147-A177-3AD203B41FA5}">
                      <a16:colId xmlns:a16="http://schemas.microsoft.com/office/drawing/2014/main" val="3653854108"/>
                    </a:ext>
                  </a:extLst>
                </a:gridCol>
                <a:gridCol w="2336183">
                  <a:extLst>
                    <a:ext uri="{9D8B030D-6E8A-4147-A177-3AD203B41FA5}">
                      <a16:colId xmlns:a16="http://schemas.microsoft.com/office/drawing/2014/main" val="1301125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Dochody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Wykonanie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990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Część opłaty za zezwolenie na sprzedaż alkoholu </a:t>
                      </a:r>
                      <a:b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 obrocie hurtowym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135 206,69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135 206,69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657779"/>
                  </a:ext>
                </a:extLst>
              </a:tr>
              <a:tr h="317110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Opłata za zezwolenia na sprzedaż alkoholu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470 000,00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505 678,11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372821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2D135DCF-8207-C331-371C-10D3CA937AA7}"/>
              </a:ext>
            </a:extLst>
          </p:cNvPr>
          <p:cNvSpPr txBox="1"/>
          <p:nvPr/>
        </p:nvSpPr>
        <p:spPr>
          <a:xfrm>
            <a:off x="1067720" y="5517290"/>
            <a:ext cx="7008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Do planu wydatków roku 2025 wprowadzono środki z rozliczenia dochodów i wydatków roku 2024 w wysokości 184 343,70 zł uchwałą </a:t>
            </a:r>
            <a:b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Aptos Display" panose="020B0004020202020204" pitchFamily="34" charset="0"/>
                <a:cs typeface="Times New Roman" panose="02020603050405020304" pitchFamily="18" charset="0"/>
              </a:rPr>
              <a:t>nr XI/85/25 Rady Miejskiej Pniewy z dnia 27 lutego 2025 r.</a:t>
            </a:r>
          </a:p>
        </p:txBody>
      </p:sp>
    </p:spTree>
    <p:extLst>
      <p:ext uri="{BB962C8B-B14F-4D97-AF65-F5344CB8AC3E}">
        <p14:creationId xmlns:p14="http://schemas.microsoft.com/office/powerpoint/2010/main" val="605433178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DCC66B7E-A389-87B0-D871-4936C413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7DC6938F-16B5-4ACF-4CAD-DD36E0F9E59D}"/>
              </a:ext>
            </a:extLst>
          </p:cNvPr>
          <p:cNvSpPr txBox="1">
            <a:spLocks/>
          </p:cNvSpPr>
          <p:nvPr/>
        </p:nvSpPr>
        <p:spPr bwMode="auto">
          <a:xfrm>
            <a:off x="991731" y="0"/>
            <a:ext cx="8172500" cy="12687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6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2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Wykonanie dochodów i wydatków związanych </a:t>
            </a:r>
            <a:br>
              <a:rPr lang="pl-PL" altLang="pl-PL" sz="22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pl-PL" altLang="pl-PL" sz="22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z finansowaniem zadań własnych z zakresu systemu gospodarowania odpadami komunalnymi</a:t>
            </a:r>
            <a:endParaRPr lang="pl-PL" sz="22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CD4ADB9-DB40-7EF6-A90D-2BB4F9F00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391529"/>
              </p:ext>
            </p:extLst>
          </p:nvPr>
        </p:nvGraphicFramePr>
        <p:xfrm>
          <a:off x="1067725" y="1628750"/>
          <a:ext cx="7008549" cy="105879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36183">
                  <a:extLst>
                    <a:ext uri="{9D8B030D-6E8A-4147-A177-3AD203B41FA5}">
                      <a16:colId xmlns:a16="http://schemas.microsoft.com/office/drawing/2014/main" val="2936774986"/>
                    </a:ext>
                  </a:extLst>
                </a:gridCol>
                <a:gridCol w="2336183">
                  <a:extLst>
                    <a:ext uri="{9D8B030D-6E8A-4147-A177-3AD203B41FA5}">
                      <a16:colId xmlns:a16="http://schemas.microsoft.com/office/drawing/2014/main" val="3653854108"/>
                    </a:ext>
                  </a:extLst>
                </a:gridCol>
                <a:gridCol w="2336183">
                  <a:extLst>
                    <a:ext uri="{9D8B030D-6E8A-4147-A177-3AD203B41FA5}">
                      <a16:colId xmlns:a16="http://schemas.microsoft.com/office/drawing/2014/main" val="1301125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l-PL" sz="1400" dirty="0"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Wykonanie</a:t>
                      </a:r>
                      <a:endParaRPr lang="pl-PL" sz="1400" dirty="0"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990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Dochody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5 601 207,00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5 208 006,52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657779"/>
                  </a:ext>
                </a:extLst>
              </a:tr>
              <a:tr h="317110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Wydatki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6 096 709,35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5 324 045,79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372821"/>
                  </a:ext>
                </a:extLst>
              </a:tr>
            </a:tbl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22EE4C55-8FB7-EC79-0E77-D41771C7CC79}"/>
              </a:ext>
            </a:extLst>
          </p:cNvPr>
          <p:cNvSpPr txBox="1"/>
          <p:nvPr/>
        </p:nvSpPr>
        <p:spPr>
          <a:xfrm>
            <a:off x="377734" y="6269723"/>
            <a:ext cx="8388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>
                <a:latin typeface="Aptos Display" panose="020B0004020202020204" pitchFamily="34" charset="0"/>
                <a:cs typeface="Times New Roman" panose="02020603050405020304" pitchFamily="18" charset="0"/>
              </a:rPr>
              <a:t>Do planu wydatków roku 2025 wprowadzono środki z rozliczenia dochodów i wydatków roku 2024 w wysokości 379 463,08 zł uchwałą nr XI/85/25 Rady Miejskiej Pniewy z dnia 27 lutego 2025 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CF229B5-828B-88C1-A209-D29D60445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091" y="2800947"/>
            <a:ext cx="5143815" cy="34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33565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DCC66B7E-A389-87B0-D871-4936C413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7DC6938F-16B5-4ACF-4CAD-DD36E0F9E59D}"/>
              </a:ext>
            </a:extLst>
          </p:cNvPr>
          <p:cNvSpPr txBox="1">
            <a:spLocks/>
          </p:cNvSpPr>
          <p:nvPr/>
        </p:nvSpPr>
        <p:spPr bwMode="auto">
          <a:xfrm>
            <a:off x="991731" y="0"/>
            <a:ext cx="8172500" cy="12687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Wykonanie dochodów i wydatków związanych </a:t>
            </a:r>
            <a:b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z finansowaniem zadań własnych z zakresu ochrony środowiska i gospodarki wodnej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995F26E-4868-251E-4975-8F6BA2A64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016941"/>
              </p:ext>
            </p:extLst>
          </p:nvPr>
        </p:nvGraphicFramePr>
        <p:xfrm>
          <a:off x="1523999" y="1772770"/>
          <a:ext cx="6096000" cy="11125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71921">
                  <a:extLst>
                    <a:ext uri="{9D8B030D-6E8A-4147-A177-3AD203B41FA5}">
                      <a16:colId xmlns:a16="http://schemas.microsoft.com/office/drawing/2014/main" val="2936774986"/>
                    </a:ext>
                  </a:extLst>
                </a:gridCol>
                <a:gridCol w="1800250">
                  <a:extLst>
                    <a:ext uri="{9D8B030D-6E8A-4147-A177-3AD203B41FA5}">
                      <a16:colId xmlns:a16="http://schemas.microsoft.com/office/drawing/2014/main" val="3653854108"/>
                    </a:ext>
                  </a:extLst>
                </a:gridCol>
                <a:gridCol w="1823829">
                  <a:extLst>
                    <a:ext uri="{9D8B030D-6E8A-4147-A177-3AD203B41FA5}">
                      <a16:colId xmlns:a16="http://schemas.microsoft.com/office/drawing/2014/main" val="1301125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l-PL" sz="1400" dirty="0"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Wykonanie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990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Dochody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23 000,00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46 921,91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657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Wydatki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23 000,00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16 242,00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48188"/>
                  </a:ext>
                </a:extLst>
              </a:tr>
            </a:tbl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86FA52AE-A572-510F-A710-742CC7D2D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684" y="2996940"/>
            <a:ext cx="5614631" cy="3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11427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DCC66B7E-A389-87B0-D871-4936C413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7DC6938F-16B5-4ACF-4CAD-DD36E0F9E59D}"/>
              </a:ext>
            </a:extLst>
          </p:cNvPr>
          <p:cNvSpPr txBox="1">
            <a:spLocks/>
          </p:cNvSpPr>
          <p:nvPr/>
        </p:nvSpPr>
        <p:spPr bwMode="auto">
          <a:xfrm>
            <a:off x="988011" y="0"/>
            <a:ext cx="8172500" cy="12687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Wykonanie wydatków z Funduszu Pomocy dla obywateli Ukrainy</a:t>
            </a:r>
            <a:endParaRPr lang="pl-PL" sz="22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995F26E-4868-251E-4975-8F6BA2A64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861297"/>
              </p:ext>
            </p:extLst>
          </p:nvPr>
        </p:nvGraphicFramePr>
        <p:xfrm>
          <a:off x="494052" y="1916790"/>
          <a:ext cx="8172500" cy="404060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241100">
                  <a:extLst>
                    <a:ext uri="{9D8B030D-6E8A-4147-A177-3AD203B41FA5}">
                      <a16:colId xmlns:a16="http://schemas.microsoft.com/office/drawing/2014/main" val="2936774986"/>
                    </a:ext>
                  </a:extLst>
                </a:gridCol>
                <a:gridCol w="1931400">
                  <a:extLst>
                    <a:ext uri="{9D8B030D-6E8A-4147-A177-3AD203B41FA5}">
                      <a16:colId xmlns:a16="http://schemas.microsoft.com/office/drawing/2014/main" val="1301125313"/>
                    </a:ext>
                  </a:extLst>
                </a:gridCol>
              </a:tblGrid>
              <a:tr h="467690">
                <a:tc>
                  <a:txBody>
                    <a:bodyPr/>
                    <a:lstStyle/>
                    <a:p>
                      <a:endParaRPr lang="pl-PL" sz="1400" dirty="0"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Wykonanie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990766"/>
                  </a:ext>
                </a:extLst>
              </a:tr>
              <a:tr h="468440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Nadanie numeru PESEL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2 196,42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657779"/>
                  </a:ext>
                </a:extLst>
              </a:tr>
              <a:tr h="468440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Profil zaufany i RDK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44,31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837149"/>
                  </a:ext>
                </a:extLst>
              </a:tr>
              <a:tr h="399928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Kształcenie, wychowanie i opieka nad dziećmi </a:t>
                      </a:r>
                      <a:b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i uczniami będącymi obywatelami Ukrainy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778 943,09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372821"/>
                  </a:ext>
                </a:extLst>
              </a:tr>
              <a:tr h="399928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Zapewnienie posiłku dla dzieci i młodzieży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39,60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775546"/>
                  </a:ext>
                </a:extLst>
              </a:tr>
              <a:tr h="399928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Świadczenia rodzinne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68 758,27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385883"/>
                  </a:ext>
                </a:extLst>
              </a:tr>
              <a:tr h="399928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Świadczenia 300+ - obsługa zadania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8 322,30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047971"/>
                  </a:ext>
                </a:extLst>
              </a:tr>
              <a:tr h="399928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Składka zdrowotna od świadczeń rodzinnych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3 179,34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432622"/>
                  </a:ext>
                </a:extLst>
              </a:tr>
              <a:tr h="399928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Zapewnienie zakwaterowania i wyżywienia obywatelom Ukrainy (art. 13 ustawy z dnia 12 marca 2022 r.)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60 992,00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27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126922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DCC66B7E-A389-87B0-D871-4936C413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7DC6938F-16B5-4ACF-4CAD-DD36E0F9E59D}"/>
              </a:ext>
            </a:extLst>
          </p:cNvPr>
          <p:cNvSpPr txBox="1">
            <a:spLocks/>
          </p:cNvSpPr>
          <p:nvPr/>
        </p:nvSpPr>
        <p:spPr bwMode="auto">
          <a:xfrm>
            <a:off x="1003045" y="-8730"/>
            <a:ext cx="8172500" cy="12687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Wykonanie wydatków z Funduszu Przeciwdziałania COVID-19</a:t>
            </a:r>
            <a:endParaRPr lang="pl-PL" sz="22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995F26E-4868-251E-4975-8F6BA2A64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155102"/>
              </p:ext>
            </p:extLst>
          </p:nvPr>
        </p:nvGraphicFramePr>
        <p:xfrm>
          <a:off x="947380" y="1814792"/>
          <a:ext cx="7249240" cy="178570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512860">
                  <a:extLst>
                    <a:ext uri="{9D8B030D-6E8A-4147-A177-3AD203B41FA5}">
                      <a16:colId xmlns:a16="http://schemas.microsoft.com/office/drawing/2014/main" val="2936774986"/>
                    </a:ext>
                  </a:extLst>
                </a:gridCol>
                <a:gridCol w="2736380">
                  <a:extLst>
                    <a:ext uri="{9D8B030D-6E8A-4147-A177-3AD203B41FA5}">
                      <a16:colId xmlns:a16="http://schemas.microsoft.com/office/drawing/2014/main" val="1301125313"/>
                    </a:ext>
                  </a:extLst>
                </a:gridCol>
              </a:tblGrid>
              <a:tr h="467690">
                <a:tc>
                  <a:txBody>
                    <a:bodyPr/>
                    <a:lstStyle/>
                    <a:p>
                      <a:endParaRPr lang="pl-PL" sz="1400" dirty="0"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Wykonanie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990766"/>
                  </a:ext>
                </a:extLst>
              </a:tr>
              <a:tr h="3999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Wyrównania dla przedsiębiorstw energetycznych </a:t>
                      </a:r>
                      <a:b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i sprzedawców ciepła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97 993,71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372821"/>
                  </a:ext>
                </a:extLst>
              </a:tr>
              <a:tr h="399928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Dodatek do paliw gazowych – refundacja podatku VAT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26 175,82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1226467"/>
                  </a:ext>
                </a:extLst>
              </a:tr>
              <a:tr h="399928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Zwiększenie efektywności energetycznej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88,76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775546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46AE98B-D9B9-41AA-6175-8DB0A9A3F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280868"/>
              </p:ext>
            </p:extLst>
          </p:nvPr>
        </p:nvGraphicFramePr>
        <p:xfrm>
          <a:off x="947380" y="4302405"/>
          <a:ext cx="7249240" cy="193073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512860">
                  <a:extLst>
                    <a:ext uri="{9D8B030D-6E8A-4147-A177-3AD203B41FA5}">
                      <a16:colId xmlns:a16="http://schemas.microsoft.com/office/drawing/2014/main" val="2936774986"/>
                    </a:ext>
                  </a:extLst>
                </a:gridCol>
                <a:gridCol w="2736380">
                  <a:extLst>
                    <a:ext uri="{9D8B030D-6E8A-4147-A177-3AD203B41FA5}">
                      <a16:colId xmlns:a16="http://schemas.microsoft.com/office/drawing/2014/main" val="1301125313"/>
                    </a:ext>
                  </a:extLst>
                </a:gridCol>
              </a:tblGrid>
              <a:tr h="467690">
                <a:tc>
                  <a:txBody>
                    <a:bodyPr/>
                    <a:lstStyle/>
                    <a:p>
                      <a:endParaRPr lang="pl-PL" sz="1400" dirty="0"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Wykonanie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990766"/>
                  </a:ext>
                </a:extLst>
              </a:tr>
              <a:tr h="3999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Renowacja elewacji kościoła p.w. św. Jana Chrzciciela </a:t>
                      </a:r>
                      <a:b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 Pniewach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479 429,77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372821"/>
                  </a:ext>
                </a:extLst>
              </a:tr>
              <a:tr h="399928">
                <a:tc>
                  <a:txBody>
                    <a:bodyPr/>
                    <a:lstStyle/>
                    <a:p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Zakup materiałów budowalnych w celu wymiany pokrycia dachowego – dachówka karpiówka typu staromiejskiego na kościele p.w. św. Wawrzyńca </a:t>
                      </a:r>
                      <a:b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 Pniewach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488 040,00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1226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320201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6A7EDF0-AE22-C6B7-C8C2-D903C24D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Zadłużenie Gminy Pniewy</a:t>
            </a: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315" name="Picture 11" descr="Kopia jasny Pniewy">
            <a:extLst>
              <a:ext uri="{FF2B5EF4-FFF2-40B4-BE49-F238E27FC236}">
                <a16:creationId xmlns:a16="http://schemas.microsoft.com/office/drawing/2014/main" id="{9710EB9B-9886-80ED-30B4-8312B442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Prostokąt 6">
            <a:extLst>
              <a:ext uri="{FF2B5EF4-FFF2-40B4-BE49-F238E27FC236}">
                <a16:creationId xmlns:a16="http://schemas.microsoft.com/office/drawing/2014/main" id="{4EFE557F-7C15-90F2-FFE3-4BD0AF35B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4005263"/>
            <a:ext cx="87852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BBB5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endParaRPr lang="pl-PL" altLang="pl-PL" sz="150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endParaRPr lang="pl-PL" altLang="pl-PL" sz="15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3EFFE22-9998-3E13-778C-BDC7D6A6A051}"/>
              </a:ext>
            </a:extLst>
          </p:cNvPr>
          <p:cNvSpPr/>
          <p:nvPr/>
        </p:nvSpPr>
        <p:spPr>
          <a:xfrm>
            <a:off x="236537" y="1141413"/>
            <a:ext cx="858837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 pitchFamily="18" charset="2"/>
              <a:buNone/>
              <a:tabLst>
                <a:tab pos="87313" algn="l"/>
              </a:tabLst>
              <a:defRPr/>
            </a:pPr>
            <a:r>
              <a:rPr lang="pl-PL" altLang="pl-PL" sz="2800" dirty="0">
                <a:latin typeface="Aptos Display" panose="020B0004020202020204" pitchFamily="34" charset="0"/>
                <a:cs typeface="Arial" panose="020B0604020202020204" pitchFamily="34" charset="0"/>
              </a:rPr>
              <a:t>Stan na dzień 31 grudnia 2024 r.:</a:t>
            </a:r>
          </a:p>
          <a:p>
            <a:pPr algn="ctr" eaLnBrk="1" fontAlgn="auto" hangingPunct="1">
              <a:spcAft>
                <a:spcPts val="0"/>
              </a:spcAft>
              <a:buFont typeface="Wingdings 2" pitchFamily="18" charset="2"/>
              <a:buNone/>
              <a:tabLst>
                <a:tab pos="87313" algn="l"/>
              </a:tabLst>
              <a:defRPr/>
            </a:pPr>
            <a:r>
              <a:rPr lang="pl-PL" altLang="pl-PL" sz="2800" b="1" dirty="0">
                <a:latin typeface="Aptos Display" panose="020B0004020202020204" pitchFamily="34" charset="0"/>
                <a:cs typeface="Arial" panose="020B0604020202020204" pitchFamily="34" charset="0"/>
              </a:rPr>
              <a:t>18 306 900,00 zł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8FADE9F-F06D-EA03-C702-A42B95D96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800" y="2342380"/>
            <a:ext cx="6876400" cy="421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7886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7B4E7986-76AC-7B71-612C-2D7E6B295F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23803" y="101803"/>
            <a:ext cx="6624638" cy="476250"/>
          </a:xfrm>
        </p:spPr>
        <p:txBody>
          <a:bodyPr rtlCol="0">
            <a:normAutofit/>
          </a:bodyPr>
          <a:lstStyle/>
          <a:p>
            <a:pPr marL="320040" indent="-320040"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pl-PL" altLang="pl-PL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OPERACYJNY WYNIK BUDŻETU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A3B537E-452D-77AB-3848-957790FB6A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0030098"/>
              </p:ext>
            </p:extLst>
          </p:nvPr>
        </p:nvGraphicFramePr>
        <p:xfrm>
          <a:off x="1536046" y="908650"/>
          <a:ext cx="6047403" cy="3528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388" name="pole tekstowe 1">
            <a:extLst>
              <a:ext uri="{FF2B5EF4-FFF2-40B4-BE49-F238E27FC236}">
                <a16:creationId xmlns:a16="http://schemas.microsoft.com/office/drawing/2014/main" id="{06129193-B0C3-24B4-55EA-7957C795B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548" y="617245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 dirty="0">
                <a:latin typeface="Aptos Display" panose="020B0004020202020204" pitchFamily="34" charset="0"/>
              </a:rPr>
              <a:t>PLAN: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72CBFAF-6374-CBCE-2C30-DE97AE467C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568412"/>
              </p:ext>
            </p:extLst>
          </p:nvPr>
        </p:nvGraphicFramePr>
        <p:xfrm>
          <a:off x="1536046" y="3861060"/>
          <a:ext cx="6480901" cy="3528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390" name="pole tekstowe 5">
            <a:extLst>
              <a:ext uri="{FF2B5EF4-FFF2-40B4-BE49-F238E27FC236}">
                <a16:creationId xmlns:a16="http://schemas.microsoft.com/office/drawing/2014/main" id="{4291BC58-19B6-2FC2-CB99-E845D61C7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548" y="3676116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 dirty="0">
                <a:latin typeface="Aptos Display" panose="020B0004020202020204" pitchFamily="34" charset="0"/>
              </a:rPr>
              <a:t>WYKONANIE: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8CC6A3C-4629-E8F2-7E9B-4540E5BD08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93734" cy="114005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6A7EDF0-AE22-C6B7-C8C2-D903C24D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Zadłużenie Gminy Pniewy</a:t>
            </a: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315" name="Picture 11" descr="Kopia jasny Pniewy">
            <a:extLst>
              <a:ext uri="{FF2B5EF4-FFF2-40B4-BE49-F238E27FC236}">
                <a16:creationId xmlns:a16="http://schemas.microsoft.com/office/drawing/2014/main" id="{9710EB9B-9886-80ED-30B4-8312B442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BB10BCA-8889-CF8C-A675-82F6B34E01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0418547"/>
              </p:ext>
            </p:extLst>
          </p:nvPr>
        </p:nvGraphicFramePr>
        <p:xfrm>
          <a:off x="711330" y="1412720"/>
          <a:ext cx="7721339" cy="4464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70239092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DACAC8C-D28A-3287-CC87-7A113A49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1" name="Picture 11" descr="Kopia jasny Pniewy">
            <a:extLst>
              <a:ext uri="{FF2B5EF4-FFF2-40B4-BE49-F238E27FC236}">
                <a16:creationId xmlns:a16="http://schemas.microsoft.com/office/drawing/2014/main" id="{DC126562-C1F1-6433-59BF-E4625287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F3652A2-DC04-4130-D239-B9624D602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1502344"/>
              </p:ext>
            </p:extLst>
          </p:nvPr>
        </p:nvGraphicFramePr>
        <p:xfrm>
          <a:off x="1324150" y="1530704"/>
          <a:ext cx="5904820" cy="3088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Prostokąt 11">
            <a:extLst>
              <a:ext uri="{FF2B5EF4-FFF2-40B4-BE49-F238E27FC236}">
                <a16:creationId xmlns:a16="http://schemas.microsoft.com/office/drawing/2014/main" id="{DC747726-EA6A-2A98-35E5-D956E5F24B07}"/>
              </a:ext>
            </a:extLst>
          </p:cNvPr>
          <p:cNvSpPr/>
          <p:nvPr/>
        </p:nvSpPr>
        <p:spPr>
          <a:xfrm>
            <a:off x="1319530" y="4570923"/>
            <a:ext cx="5904457" cy="552094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Schemat blokowy: proces alternatywny 10">
            <a:extLst>
              <a:ext uri="{FF2B5EF4-FFF2-40B4-BE49-F238E27FC236}">
                <a16:creationId xmlns:a16="http://schemas.microsoft.com/office/drawing/2014/main" id="{04E3C9D4-6B20-20D4-2B56-969BA6E6AB77}"/>
              </a:ext>
            </a:extLst>
          </p:cNvPr>
          <p:cNvSpPr/>
          <p:nvPr/>
        </p:nvSpPr>
        <p:spPr>
          <a:xfrm>
            <a:off x="1660877" y="4402171"/>
            <a:ext cx="5495718" cy="591627"/>
          </a:xfrm>
          <a:prstGeom prst="flowChartAlternateProcess">
            <a:avLst/>
          </a:prstGeom>
          <a:solidFill>
            <a:schemeClr val="accent1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161290" tIns="0" rIns="161290" bIns="0" spcCol="1270" anchor="ctr"/>
          <a:lstStyle/>
          <a:p>
            <a:pPr defTabSz="1155700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Inwestycje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F920060-0A5F-5983-D6B4-4B59E1BDB963}"/>
              </a:ext>
            </a:extLst>
          </p:cNvPr>
          <p:cNvSpPr/>
          <p:nvPr/>
        </p:nvSpPr>
        <p:spPr>
          <a:xfrm>
            <a:off x="1319529" y="5515550"/>
            <a:ext cx="5904457" cy="423965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D6BD01BA-0AC3-E95F-1470-E148DF5FB9EA}"/>
              </a:ext>
            </a:extLst>
          </p:cNvPr>
          <p:cNvGrpSpPr/>
          <p:nvPr/>
        </p:nvGrpSpPr>
        <p:grpSpPr>
          <a:xfrm>
            <a:off x="1624207" y="5221702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5" name="Prostokąt zaokrąglony 9">
              <a:extLst>
                <a:ext uri="{FF2B5EF4-FFF2-40B4-BE49-F238E27FC236}">
                  <a16:creationId xmlns:a16="http://schemas.microsoft.com/office/drawing/2014/main" id="{C0590DDC-2696-CB82-9CB5-D7F86F4C1095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06AF216D-C6C9-EED0-0CCA-A46B015ADB4D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5. Stan mienia gminy</a:t>
              </a: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2CA84718-1F05-6CC3-61D4-3C185C38A93B}"/>
              </a:ext>
            </a:extLst>
          </p:cNvPr>
          <p:cNvSpPr/>
          <p:nvPr/>
        </p:nvSpPr>
        <p:spPr>
          <a:xfrm>
            <a:off x="1313701" y="6324826"/>
            <a:ext cx="5904457" cy="423965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9B523FF9-95DC-DCA8-BC8F-18F8EC914375}"/>
              </a:ext>
            </a:extLst>
          </p:cNvPr>
          <p:cNvGrpSpPr/>
          <p:nvPr/>
        </p:nvGrpSpPr>
        <p:grpSpPr>
          <a:xfrm>
            <a:off x="1624206" y="6019135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3" name="Prostokąt zaokrąglony 9">
              <a:extLst>
                <a:ext uri="{FF2B5EF4-FFF2-40B4-BE49-F238E27FC236}">
                  <a16:creationId xmlns:a16="http://schemas.microsoft.com/office/drawing/2014/main" id="{63FCF326-3E21-8D8F-0BAE-7A855182E51E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95AAFBB2-2295-6924-4998-8DCACDEA74B5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6. Sprawozdanie finansowe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8531781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1" descr="Kopia jasny Pniewy">
            <a:extLst>
              <a:ext uri="{FF2B5EF4-FFF2-40B4-BE49-F238E27FC236}">
                <a16:creationId xmlns:a16="http://schemas.microsoft.com/office/drawing/2014/main" id="{20B793ED-2F1E-DEE4-4A95-28E17253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175"/>
            <a:ext cx="981076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Prostokąt 6">
            <a:extLst>
              <a:ext uri="{FF2B5EF4-FFF2-40B4-BE49-F238E27FC236}">
                <a16:creationId xmlns:a16="http://schemas.microsoft.com/office/drawing/2014/main" id="{7C786F48-1B50-5911-0B9A-8DFB74532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2781300"/>
            <a:ext cx="8639175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>
                <a:solidFill>
                  <a:schemeClr val="tx2"/>
                </a:solidFill>
                <a:latin typeface="Franklin Gothic Book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  <a:latin typeface="Franklin Gothic Book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Franklin Gothic Book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  <a:defRPr/>
            </a:pPr>
            <a:endParaRPr lang="pl-PL" altLang="pl-PL" sz="1600" dirty="0">
              <a:solidFill>
                <a:schemeClr val="tx1"/>
              </a:solidFill>
              <a:latin typeface="Arial" pitchFamily="34" charset="0"/>
            </a:endParaRPr>
          </a:p>
          <a:p>
            <a:pPr marL="0" indent="0">
              <a:spcBef>
                <a:spcPct val="0"/>
              </a:spcBef>
              <a:buClrTx/>
              <a:buSzTx/>
              <a:buFont typeface="Wingdings" pitchFamily="2" charset="2"/>
              <a:buNone/>
              <a:defRPr/>
            </a:pPr>
            <a:endParaRPr lang="pl-PL" altLang="pl-PL" sz="16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7108" name="pole tekstowe 5">
            <a:extLst>
              <a:ext uri="{FF2B5EF4-FFF2-40B4-BE49-F238E27FC236}">
                <a16:creationId xmlns:a16="http://schemas.microsoft.com/office/drawing/2014/main" id="{E25365C7-9AC2-DB21-DD53-78CF3F317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1495"/>
            <a:ext cx="880268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l-PL" sz="2000" b="1" dirty="0">
                <a:latin typeface="Aptos Display" panose="020B0004020202020204" pitchFamily="34" charset="0"/>
              </a:rPr>
              <a:t>Modernizacja układu drogowego w Lubocześnicy poprzez remont dróg gminnych nr 266515P i 266523P – 7 724 637,06 zł, </a:t>
            </a:r>
            <a:r>
              <a:rPr lang="pl-PL" sz="2000" dirty="0">
                <a:latin typeface="Aptos Display" panose="020B0004020202020204" pitchFamily="34" charset="0"/>
              </a:rPr>
              <a:t>w tym: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</a:rPr>
              <a:t>    489 259,35 zł  - środki własne,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</a:rPr>
              <a:t>7 235 377,71 zł  - dofinansowanie ze środków z Rządowego Funduszu Polski Ład.</a:t>
            </a:r>
          </a:p>
        </p:txBody>
      </p:sp>
      <p:sp>
        <p:nvSpPr>
          <p:cNvPr id="4" name="Tytuł 2">
            <a:extLst>
              <a:ext uri="{FF2B5EF4-FFF2-40B4-BE49-F238E27FC236}">
                <a16:creationId xmlns:a16="http://schemas.microsoft.com/office/drawing/2014/main" id="{D5DEF188-7B31-DCF6-54AC-AF34F2CB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D1B9D01-FC64-11F3-8F56-8D38A6C1C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38" y="3611563"/>
            <a:ext cx="4095783" cy="307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CE03205-4687-0C72-EF9B-BD591BBED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30" y="2645559"/>
            <a:ext cx="3839283" cy="2879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3309191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1" descr="Kopia jasny Pniewy">
            <a:extLst>
              <a:ext uri="{FF2B5EF4-FFF2-40B4-BE49-F238E27FC236}">
                <a16:creationId xmlns:a16="http://schemas.microsoft.com/office/drawing/2014/main" id="{20B793ED-2F1E-DEE4-4A95-28E17253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175"/>
            <a:ext cx="981076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2">
            <a:extLst>
              <a:ext uri="{FF2B5EF4-FFF2-40B4-BE49-F238E27FC236}">
                <a16:creationId xmlns:a16="http://schemas.microsoft.com/office/drawing/2014/main" id="{D5DEF188-7B31-DCF6-54AC-AF34F2CB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pole tekstowe 5">
            <a:extLst>
              <a:ext uri="{FF2B5EF4-FFF2-40B4-BE49-F238E27FC236}">
                <a16:creationId xmlns:a16="http://schemas.microsoft.com/office/drawing/2014/main" id="{21708F56-D993-4EFA-580C-81304EE94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5866"/>
            <a:ext cx="88026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l-PL" sz="2000" b="1" dirty="0">
                <a:latin typeface="Aptos Display" panose="020B0004020202020204" pitchFamily="34" charset="0"/>
              </a:rPr>
              <a:t>Przebudowa drogi gminnej od skrzyżowania z drogą krajową nr 92 do skrzyżowania z drogą powiatową nr 1881P w miejscowości Jakubowo – </a:t>
            </a:r>
            <a:br>
              <a:rPr lang="pl-PL" sz="2000" b="1" dirty="0">
                <a:latin typeface="Aptos Display" panose="020B0004020202020204" pitchFamily="34" charset="0"/>
              </a:rPr>
            </a:br>
            <a:r>
              <a:rPr lang="pl-PL" sz="2000" b="1" dirty="0">
                <a:latin typeface="Aptos Display" panose="020B0004020202020204" pitchFamily="34" charset="0"/>
              </a:rPr>
              <a:t>2 575 015,58 zł.</a:t>
            </a:r>
            <a:endParaRPr lang="pl-PL" sz="2000" dirty="0">
              <a:latin typeface="Aptos Display" panose="020B00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923FE95-6A1E-1978-FDCF-D720F99BD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670" y="2193132"/>
            <a:ext cx="3187901" cy="425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F20E6D3-B53D-4366-9140-4E39556B8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787" y="2193131"/>
            <a:ext cx="3187901" cy="425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0177531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1" descr="Kopia jasny Pniewy">
            <a:extLst>
              <a:ext uri="{FF2B5EF4-FFF2-40B4-BE49-F238E27FC236}">
                <a16:creationId xmlns:a16="http://schemas.microsoft.com/office/drawing/2014/main" id="{20B793ED-2F1E-DEE4-4A95-28E17253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175"/>
            <a:ext cx="981076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pole tekstowe 5">
            <a:extLst>
              <a:ext uri="{FF2B5EF4-FFF2-40B4-BE49-F238E27FC236}">
                <a16:creationId xmlns:a16="http://schemas.microsoft.com/office/drawing/2014/main" id="{E25365C7-9AC2-DB21-DD53-78CF3F317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1268700"/>
            <a:ext cx="880268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l-PL" sz="2000" b="1" dirty="0">
                <a:latin typeface="Aptos Display" panose="020B0004020202020204" pitchFamily="34" charset="0"/>
              </a:rPr>
              <a:t>Rozwój i poprawa jakości i dostępności e-usług publicznych Urzędu Miejskiego w Pniewach – 345 261,00 zł, </a:t>
            </a:r>
            <a:r>
              <a:rPr lang="pl-PL" sz="2000" dirty="0">
                <a:latin typeface="Aptos Display" panose="020B0004020202020204" pitchFamily="34" charset="0"/>
              </a:rPr>
              <a:t>w tym: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</a:rPr>
              <a:t>138 222,70 zł - środki własne,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</a:rPr>
              <a:t>207 038,30 zł – dofinansowanie z Funduszy Europejskich dla Wielkopolski 2021-2027.</a:t>
            </a:r>
          </a:p>
        </p:txBody>
      </p:sp>
      <p:sp>
        <p:nvSpPr>
          <p:cNvPr id="4" name="Tytuł 2">
            <a:extLst>
              <a:ext uri="{FF2B5EF4-FFF2-40B4-BE49-F238E27FC236}">
                <a16:creationId xmlns:a16="http://schemas.microsoft.com/office/drawing/2014/main" id="{D5DEF188-7B31-DCF6-54AC-AF34F2CB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E34BB2-E108-FCB3-DD74-6469EED9F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60" y="3210890"/>
            <a:ext cx="4031989" cy="302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CD48EA4-1DAD-68B2-8EC7-9DE2BB7DD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120" y="2708900"/>
            <a:ext cx="2880400" cy="3836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8711869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1" descr="Kopia jasny Pniewy">
            <a:extLst>
              <a:ext uri="{FF2B5EF4-FFF2-40B4-BE49-F238E27FC236}">
                <a16:creationId xmlns:a16="http://schemas.microsoft.com/office/drawing/2014/main" id="{20B793ED-2F1E-DEE4-4A95-28E17253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175"/>
            <a:ext cx="981076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pole tekstowe 5">
            <a:extLst>
              <a:ext uri="{FF2B5EF4-FFF2-40B4-BE49-F238E27FC236}">
                <a16:creationId xmlns:a16="http://schemas.microsoft.com/office/drawing/2014/main" id="{E25365C7-9AC2-DB21-DD53-78CF3F317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354" y="1135063"/>
            <a:ext cx="880268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l-PL" sz="2000" b="1" dirty="0">
                <a:latin typeface="Aptos Display" panose="020B0004020202020204" pitchFamily="34" charset="0"/>
              </a:rPr>
              <a:t>Wyposażenie Centrum Integracji Społecznej „Ostoja” w Pniewach – </a:t>
            </a:r>
            <a:br>
              <a:rPr lang="pl-PL" sz="2000" b="1" dirty="0">
                <a:latin typeface="Aptos Display" panose="020B0004020202020204" pitchFamily="34" charset="0"/>
              </a:rPr>
            </a:br>
            <a:r>
              <a:rPr lang="pl-PL" sz="2000" b="1" dirty="0">
                <a:latin typeface="Aptos Display" panose="020B0004020202020204" pitchFamily="34" charset="0"/>
              </a:rPr>
              <a:t>87 612,40 zł, </a:t>
            </a:r>
            <a:r>
              <a:rPr lang="pl-PL" sz="2000" dirty="0">
                <a:latin typeface="Aptos Display" panose="020B0004020202020204" pitchFamily="34" charset="0"/>
              </a:rPr>
              <a:t>w tym: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</a:rPr>
              <a:t>74 840,00 zł – dotacja ze środków Samorządu Województwa Wielkopolskiego,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</a:rPr>
              <a:t>12 772,40 zł – ze środków własnych.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l-PL" sz="2000" dirty="0">
              <a:latin typeface="Aptos Display" panose="020B00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l-PL" sz="2000" b="1" dirty="0">
              <a:latin typeface="Aptos Display" panose="020B0004020202020204" pitchFamily="34" charset="0"/>
            </a:endParaRPr>
          </a:p>
        </p:txBody>
      </p:sp>
      <p:sp>
        <p:nvSpPr>
          <p:cNvPr id="4" name="Tytuł 2">
            <a:extLst>
              <a:ext uri="{FF2B5EF4-FFF2-40B4-BE49-F238E27FC236}">
                <a16:creationId xmlns:a16="http://schemas.microsoft.com/office/drawing/2014/main" id="{D5DEF188-7B31-DCF6-54AC-AF34F2CB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AEB0277-765A-A283-1178-F010E7764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23" y="2780910"/>
            <a:ext cx="4098791" cy="273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7367384-F368-2EFF-0421-40FDF8A59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459" y="3789050"/>
            <a:ext cx="4247792" cy="2831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0559656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1" descr="Kopia jasny Pniewy">
            <a:extLst>
              <a:ext uri="{FF2B5EF4-FFF2-40B4-BE49-F238E27FC236}">
                <a16:creationId xmlns:a16="http://schemas.microsoft.com/office/drawing/2014/main" id="{20B793ED-2F1E-DEE4-4A95-28E17253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175"/>
            <a:ext cx="981076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pole tekstowe 5">
            <a:extLst>
              <a:ext uri="{FF2B5EF4-FFF2-40B4-BE49-F238E27FC236}">
                <a16:creationId xmlns:a16="http://schemas.microsoft.com/office/drawing/2014/main" id="{E25365C7-9AC2-DB21-DD53-78CF3F317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650" y="1294547"/>
            <a:ext cx="90653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l-PL" altLang="pl-PL" sz="2000" b="1" dirty="0">
                <a:latin typeface="Aptos Display" panose="020B0004020202020204" pitchFamily="34" charset="0"/>
              </a:rPr>
              <a:t>Zakup i montaż oświetlenia LED w hali </a:t>
            </a:r>
            <a:r>
              <a:rPr lang="pl-PL" altLang="pl-PL" sz="2000" b="1" dirty="0" err="1">
                <a:latin typeface="Aptos Display" panose="020B0004020202020204" pitchFamily="34" charset="0"/>
              </a:rPr>
              <a:t>OSiR</a:t>
            </a:r>
            <a:r>
              <a:rPr lang="pl-PL" altLang="pl-PL" sz="2000" b="1" dirty="0">
                <a:latin typeface="Aptos Display" panose="020B0004020202020204" pitchFamily="34" charset="0"/>
              </a:rPr>
              <a:t> oraz utworzenie alei drzew lip miododajnych (</a:t>
            </a:r>
            <a:r>
              <a:rPr lang="pl-PL" altLang="pl-PL" sz="2000" b="1" dirty="0" err="1">
                <a:latin typeface="Aptos Display" panose="020B0004020202020204" pitchFamily="34" charset="0"/>
              </a:rPr>
              <a:t>Tilia</a:t>
            </a:r>
            <a:r>
              <a:rPr lang="pl-PL" altLang="pl-PL" sz="2000" b="1" dirty="0">
                <a:latin typeface="Aptos Display" panose="020B0004020202020204" pitchFamily="34" charset="0"/>
              </a:rPr>
              <a:t> </a:t>
            </a:r>
            <a:r>
              <a:rPr lang="pl-PL" altLang="pl-PL" sz="2000" b="1" dirty="0" err="1">
                <a:latin typeface="Aptos Display" panose="020B0004020202020204" pitchFamily="34" charset="0"/>
              </a:rPr>
              <a:t>cordata</a:t>
            </a:r>
            <a:r>
              <a:rPr lang="pl-PL" altLang="pl-PL" sz="2000" b="1" dirty="0">
                <a:latin typeface="Aptos Display" panose="020B0004020202020204" pitchFamily="34" charset="0"/>
              </a:rPr>
              <a:t>) – 157 395,00 zł, </a:t>
            </a:r>
            <a:r>
              <a:rPr lang="pl-PL" altLang="pl-PL" sz="2000" dirty="0">
                <a:latin typeface="Aptos Display" panose="020B0004020202020204" pitchFamily="34" charset="0"/>
              </a:rPr>
              <a:t>w tym: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ptos Display" panose="020B0004020202020204" pitchFamily="34" charset="0"/>
              </a:rPr>
              <a:t>  57 395,00 zł  - wydano ze środków własnych,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ptos Display" panose="020B0004020202020204" pitchFamily="34" charset="0"/>
              </a:rPr>
              <a:t>100 000,00 zł  - dofinansowanie w ramach programu ”Błękitno-zielone inicjatywy dla Wielkopolski” przez Województwo Wielkopolskie.</a:t>
            </a:r>
          </a:p>
        </p:txBody>
      </p:sp>
      <p:sp>
        <p:nvSpPr>
          <p:cNvPr id="4" name="Tytuł 2">
            <a:extLst>
              <a:ext uri="{FF2B5EF4-FFF2-40B4-BE49-F238E27FC236}">
                <a16:creationId xmlns:a16="http://schemas.microsoft.com/office/drawing/2014/main" id="{D5DEF188-7B31-DCF6-54AC-AF34F2CB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2EC3CAC-1D7D-8D9C-E93F-273DC2495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10" y="3932238"/>
            <a:ext cx="4165634" cy="277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6BF67AD-E91B-EB7F-308F-A054B9E3B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30" y="2931216"/>
            <a:ext cx="3948355" cy="263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1" descr="Kopia jasny Pniewy">
            <a:extLst>
              <a:ext uri="{FF2B5EF4-FFF2-40B4-BE49-F238E27FC236}">
                <a16:creationId xmlns:a16="http://schemas.microsoft.com/office/drawing/2014/main" id="{20B793ED-2F1E-DEE4-4A95-28E17253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175"/>
            <a:ext cx="981076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Prostokąt 6">
            <a:extLst>
              <a:ext uri="{FF2B5EF4-FFF2-40B4-BE49-F238E27FC236}">
                <a16:creationId xmlns:a16="http://schemas.microsoft.com/office/drawing/2014/main" id="{7C786F48-1B50-5911-0B9A-8DFB74532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2781300"/>
            <a:ext cx="8639175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"/>
              <a:defRPr sz="2400">
                <a:solidFill>
                  <a:schemeClr val="tx2"/>
                </a:solidFill>
                <a:latin typeface="Franklin Gothic Book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itchFamily="49" charset="0"/>
              <a:buChar char="o"/>
              <a:defRPr sz="2000">
                <a:solidFill>
                  <a:schemeClr val="tx2"/>
                </a:solidFill>
                <a:latin typeface="Franklin Gothic Book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  <a:latin typeface="Franklin Gothic Book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Franklin Gothic Book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Franklin Gothic Book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ClrTx/>
              <a:buSzTx/>
              <a:buFont typeface="Wingdings" pitchFamily="2" charset="2"/>
              <a:buChar char="§"/>
              <a:defRPr/>
            </a:pPr>
            <a:endParaRPr lang="pl-PL" altLang="pl-PL" sz="1600" dirty="0">
              <a:solidFill>
                <a:schemeClr val="tx1"/>
              </a:solidFill>
              <a:latin typeface="Arial" pitchFamily="34" charset="0"/>
            </a:endParaRPr>
          </a:p>
          <a:p>
            <a:pPr marL="0" indent="0">
              <a:spcBef>
                <a:spcPct val="0"/>
              </a:spcBef>
              <a:buClrTx/>
              <a:buSzTx/>
              <a:buFont typeface="Wingdings" pitchFamily="2" charset="2"/>
              <a:buNone/>
              <a:defRPr/>
            </a:pPr>
            <a:endParaRPr lang="pl-PL" altLang="pl-PL" sz="16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7108" name="pole tekstowe 5">
            <a:extLst>
              <a:ext uri="{FF2B5EF4-FFF2-40B4-BE49-F238E27FC236}">
                <a16:creationId xmlns:a16="http://schemas.microsoft.com/office/drawing/2014/main" id="{E25365C7-9AC2-DB21-DD53-78CF3F317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650" y="1159151"/>
            <a:ext cx="880268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l-PL" sz="2000" b="1" dirty="0">
                <a:latin typeface="Aptos Display" panose="020B0004020202020204" pitchFamily="34" charset="0"/>
              </a:rPr>
              <a:t>„Nasze wiejskie centrum kultury” </a:t>
            </a:r>
            <a:r>
              <a:rPr lang="pl-PL" sz="2000" dirty="0">
                <a:latin typeface="Aptos Display" panose="020B0004020202020204" pitchFamily="34" charset="0"/>
              </a:rPr>
              <a:t>– remont świetlicy wiejskiej w </a:t>
            </a:r>
            <a:r>
              <a:rPr lang="pl-PL" sz="2000" dirty="0" err="1">
                <a:latin typeface="Aptos Display" panose="020B0004020202020204" pitchFamily="34" charset="0"/>
              </a:rPr>
              <a:t>Psarskiem</a:t>
            </a:r>
            <a:r>
              <a:rPr lang="pl-PL" sz="2000" dirty="0">
                <a:latin typeface="Aptos Display" panose="020B0004020202020204" pitchFamily="34" charset="0"/>
              </a:rPr>
              <a:t> –</a:t>
            </a:r>
            <a:r>
              <a:rPr lang="pl-PL" sz="2000" b="1" dirty="0">
                <a:latin typeface="Aptos Display" panose="020B0004020202020204" pitchFamily="34" charset="0"/>
              </a:rPr>
              <a:t> 184 033,09 zł, w tym: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</a:rPr>
              <a:t>   73 774,00 zł – dofinansowanie z Programu Rozwoju Obszarów Wiejskich,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Aptos Display" panose="020B0004020202020204" pitchFamily="34" charset="0"/>
              </a:rPr>
              <a:t>110 259,09 zł – ze środków własnych.</a:t>
            </a:r>
          </a:p>
        </p:txBody>
      </p:sp>
      <p:sp>
        <p:nvSpPr>
          <p:cNvPr id="4" name="Tytuł 2">
            <a:extLst>
              <a:ext uri="{FF2B5EF4-FFF2-40B4-BE49-F238E27FC236}">
                <a16:creationId xmlns:a16="http://schemas.microsoft.com/office/drawing/2014/main" id="{D5DEF188-7B31-DCF6-54AC-AF34F2CB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5842DAF-A224-9B11-CBF3-C5D8A4420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87" y="2781300"/>
            <a:ext cx="4235025" cy="3176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5E41CDA-1C14-C737-3566-E8C971668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458" y="3642236"/>
            <a:ext cx="4087622" cy="3065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5963386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DACAC8C-D28A-3287-CC87-7A113A49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1" name="Picture 11" descr="Kopia jasny Pniewy">
            <a:extLst>
              <a:ext uri="{FF2B5EF4-FFF2-40B4-BE49-F238E27FC236}">
                <a16:creationId xmlns:a16="http://schemas.microsoft.com/office/drawing/2014/main" id="{DC126562-C1F1-6433-59BF-E4625287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F3652A2-DC04-4130-D239-B9624D602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9851616"/>
              </p:ext>
            </p:extLst>
          </p:nvPr>
        </p:nvGraphicFramePr>
        <p:xfrm>
          <a:off x="1324150" y="1530704"/>
          <a:ext cx="5904820" cy="3088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Prostokąt 11">
            <a:extLst>
              <a:ext uri="{FF2B5EF4-FFF2-40B4-BE49-F238E27FC236}">
                <a16:creationId xmlns:a16="http://schemas.microsoft.com/office/drawing/2014/main" id="{DC747726-EA6A-2A98-35E5-D956E5F24B07}"/>
              </a:ext>
            </a:extLst>
          </p:cNvPr>
          <p:cNvSpPr/>
          <p:nvPr/>
        </p:nvSpPr>
        <p:spPr>
          <a:xfrm>
            <a:off x="1319530" y="4570923"/>
            <a:ext cx="5904457" cy="552094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A4ACCE5-6743-9A25-21DB-C1153BEE64D3}"/>
              </a:ext>
            </a:extLst>
          </p:cNvPr>
          <p:cNvGrpSpPr/>
          <p:nvPr/>
        </p:nvGrpSpPr>
        <p:grpSpPr>
          <a:xfrm>
            <a:off x="1624207" y="4352282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" name="Prostokąt zaokrąglony 9">
              <a:extLst>
                <a:ext uri="{FF2B5EF4-FFF2-40B4-BE49-F238E27FC236}">
                  <a16:creationId xmlns:a16="http://schemas.microsoft.com/office/drawing/2014/main" id="{8F8E1560-44A3-841E-877B-55355AD146D7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ln>
              <a:noFill/>
            </a:ln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4E3C9D4-6B20-20D4-2B56-969BA6E6AB77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4. Inwestycje </a:t>
              </a:r>
            </a:p>
          </p:txBody>
        </p:sp>
      </p:grpSp>
      <p:sp>
        <p:nvSpPr>
          <p:cNvPr id="7" name="Prostokąt 6">
            <a:extLst>
              <a:ext uri="{FF2B5EF4-FFF2-40B4-BE49-F238E27FC236}">
                <a16:creationId xmlns:a16="http://schemas.microsoft.com/office/drawing/2014/main" id="{9F920060-0A5F-5983-D6B4-4B59E1BDB963}"/>
              </a:ext>
            </a:extLst>
          </p:cNvPr>
          <p:cNvSpPr/>
          <p:nvPr/>
        </p:nvSpPr>
        <p:spPr>
          <a:xfrm>
            <a:off x="1319529" y="5515550"/>
            <a:ext cx="5904457" cy="423965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D6BD01BA-0AC3-E95F-1470-E148DF5FB9EA}"/>
              </a:ext>
            </a:extLst>
          </p:cNvPr>
          <p:cNvGrpSpPr/>
          <p:nvPr/>
        </p:nvGrpSpPr>
        <p:grpSpPr>
          <a:xfrm>
            <a:off x="1643858" y="5187731"/>
            <a:ext cx="5585111" cy="655638"/>
            <a:chOff x="304800" y="2388120"/>
            <a:chExt cx="4267200" cy="767520"/>
          </a:xfrm>
          <a:solidFill>
            <a:schemeClr val="accent1"/>
          </a:solidFill>
          <a:scene3d>
            <a:camera prst="orthographicFront"/>
            <a:lightRig rig="flat" dir="t"/>
          </a:scene3d>
        </p:grpSpPr>
        <p:sp>
          <p:nvSpPr>
            <p:cNvPr id="5" name="Prostokąt zaokrąglony 9">
              <a:extLst>
                <a:ext uri="{FF2B5EF4-FFF2-40B4-BE49-F238E27FC236}">
                  <a16:creationId xmlns:a16="http://schemas.microsoft.com/office/drawing/2014/main" id="{C0590DDC-2696-CB82-9CB5-D7F86F4C1095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06AF216D-C6C9-EED0-0CCA-A46B015ADB4D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 Stan mienia gminy</a:t>
              </a: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2CA84718-1F05-6CC3-61D4-3C185C38A93B}"/>
              </a:ext>
            </a:extLst>
          </p:cNvPr>
          <p:cNvSpPr/>
          <p:nvPr/>
        </p:nvSpPr>
        <p:spPr>
          <a:xfrm>
            <a:off x="1313701" y="6324826"/>
            <a:ext cx="5904457" cy="423965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9B523FF9-95DC-DCA8-BC8F-18F8EC914375}"/>
              </a:ext>
            </a:extLst>
          </p:cNvPr>
          <p:cNvGrpSpPr/>
          <p:nvPr/>
        </p:nvGrpSpPr>
        <p:grpSpPr>
          <a:xfrm>
            <a:off x="1624206" y="6019135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3" name="Prostokąt zaokrąglony 9">
              <a:extLst>
                <a:ext uri="{FF2B5EF4-FFF2-40B4-BE49-F238E27FC236}">
                  <a16:creationId xmlns:a16="http://schemas.microsoft.com/office/drawing/2014/main" id="{63FCF326-3E21-8D8F-0BAE-7A855182E51E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95AAFBB2-2295-6924-4998-8DCACDEA74B5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6. Sprawozdanie finansowe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0329557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DCC66B7E-A389-87B0-D871-4936C413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Prostokąt 6">
            <a:extLst>
              <a:ext uri="{FF2B5EF4-FFF2-40B4-BE49-F238E27FC236}">
                <a16:creationId xmlns:a16="http://schemas.microsoft.com/office/drawing/2014/main" id="{98C5AC83-BA66-8BFB-A6C1-C5104AE19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4005263"/>
            <a:ext cx="87852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altLang="pl-PL" sz="150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l-PL" altLang="pl-PL" sz="1500">
              <a:solidFill>
                <a:srgbClr val="000000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DC6938F-16B5-4ACF-4CAD-DD36E0F9E59D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AKTYWA TRWAŁE GMINY PNIEWY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7F0475D-DB84-E84C-3372-88E3C3907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39372"/>
            <a:ext cx="9143902" cy="57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1536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DACAC8C-D28A-3287-CC87-7A113A49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1" name="Picture 11" descr="Kopia jasny Pniewy">
            <a:extLst>
              <a:ext uri="{FF2B5EF4-FFF2-40B4-BE49-F238E27FC236}">
                <a16:creationId xmlns:a16="http://schemas.microsoft.com/office/drawing/2014/main" id="{DC126562-C1F1-6433-59BF-E4625287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F3652A2-DC04-4130-D239-B9624D602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2676854"/>
              </p:ext>
            </p:extLst>
          </p:nvPr>
        </p:nvGraphicFramePr>
        <p:xfrm>
          <a:off x="1324150" y="1530704"/>
          <a:ext cx="5904820" cy="3088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Prostokąt 11">
            <a:extLst>
              <a:ext uri="{FF2B5EF4-FFF2-40B4-BE49-F238E27FC236}">
                <a16:creationId xmlns:a16="http://schemas.microsoft.com/office/drawing/2014/main" id="{DC747726-EA6A-2A98-35E5-D956E5F24B07}"/>
              </a:ext>
            </a:extLst>
          </p:cNvPr>
          <p:cNvSpPr/>
          <p:nvPr/>
        </p:nvSpPr>
        <p:spPr>
          <a:xfrm>
            <a:off x="1319530" y="4570923"/>
            <a:ext cx="5904457" cy="552094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A4ACCE5-6743-9A25-21DB-C1153BEE64D3}"/>
              </a:ext>
            </a:extLst>
          </p:cNvPr>
          <p:cNvGrpSpPr/>
          <p:nvPr/>
        </p:nvGrpSpPr>
        <p:grpSpPr>
          <a:xfrm>
            <a:off x="1624207" y="4352282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" name="Prostokąt zaokrąglony 9">
              <a:extLst>
                <a:ext uri="{FF2B5EF4-FFF2-40B4-BE49-F238E27FC236}">
                  <a16:creationId xmlns:a16="http://schemas.microsoft.com/office/drawing/2014/main" id="{8F8E1560-44A3-841E-877B-55355AD146D7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4E3C9D4-6B20-20D4-2B56-969BA6E6AB77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4. Inwestycje </a:t>
              </a:r>
            </a:p>
          </p:txBody>
        </p:sp>
      </p:grpSp>
      <p:sp>
        <p:nvSpPr>
          <p:cNvPr id="7" name="Prostokąt 6">
            <a:extLst>
              <a:ext uri="{FF2B5EF4-FFF2-40B4-BE49-F238E27FC236}">
                <a16:creationId xmlns:a16="http://schemas.microsoft.com/office/drawing/2014/main" id="{9F920060-0A5F-5983-D6B4-4B59E1BDB963}"/>
              </a:ext>
            </a:extLst>
          </p:cNvPr>
          <p:cNvSpPr/>
          <p:nvPr/>
        </p:nvSpPr>
        <p:spPr>
          <a:xfrm>
            <a:off x="1319529" y="5515550"/>
            <a:ext cx="5904457" cy="423965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D6BD01BA-0AC3-E95F-1470-E148DF5FB9EA}"/>
              </a:ext>
            </a:extLst>
          </p:cNvPr>
          <p:cNvGrpSpPr/>
          <p:nvPr/>
        </p:nvGrpSpPr>
        <p:grpSpPr>
          <a:xfrm>
            <a:off x="1624207" y="5191212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5" name="Prostokąt zaokrąglony 9">
              <a:extLst>
                <a:ext uri="{FF2B5EF4-FFF2-40B4-BE49-F238E27FC236}">
                  <a16:creationId xmlns:a16="http://schemas.microsoft.com/office/drawing/2014/main" id="{C0590DDC-2696-CB82-9CB5-D7F86F4C1095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06AF216D-C6C9-EED0-0CCA-A46B015ADB4D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5. Stan mienia gminy</a:t>
              </a: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2CA84718-1F05-6CC3-61D4-3C185C38A93B}"/>
              </a:ext>
            </a:extLst>
          </p:cNvPr>
          <p:cNvSpPr/>
          <p:nvPr/>
        </p:nvSpPr>
        <p:spPr>
          <a:xfrm>
            <a:off x="1313701" y="6324826"/>
            <a:ext cx="5904457" cy="423965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9B523FF9-95DC-DCA8-BC8F-18F8EC914375}"/>
              </a:ext>
            </a:extLst>
          </p:cNvPr>
          <p:cNvGrpSpPr/>
          <p:nvPr/>
        </p:nvGrpSpPr>
        <p:grpSpPr>
          <a:xfrm>
            <a:off x="1624206" y="6019135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3" name="Prostokąt zaokrąglony 9">
              <a:extLst>
                <a:ext uri="{FF2B5EF4-FFF2-40B4-BE49-F238E27FC236}">
                  <a16:creationId xmlns:a16="http://schemas.microsoft.com/office/drawing/2014/main" id="{63FCF326-3E21-8D8F-0BAE-7A855182E51E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95AAFBB2-2295-6924-4998-8DCACDEA74B5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6. Sprawozdanie finansowe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3027572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DCC66B7E-A389-87B0-D871-4936C413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7DC6938F-16B5-4ACF-4CAD-DD36E0F9E59D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AKTYWA TRWAŁE GMINY PNIEWY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Symbol zastępczy zawartości 3">
            <a:extLst>
              <a:ext uri="{FF2B5EF4-FFF2-40B4-BE49-F238E27FC236}">
                <a16:creationId xmlns:a16="http://schemas.microsoft.com/office/drawing/2014/main" id="{5ADF148D-024A-BE9E-5EEA-EE411F57F4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023900"/>
              </p:ext>
            </p:extLst>
          </p:nvPr>
        </p:nvGraphicFramePr>
        <p:xfrm>
          <a:off x="431072" y="1340710"/>
          <a:ext cx="8281855" cy="525673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104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8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8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35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WYSZCZEGÓLNIENIE</a:t>
                      </a:r>
                      <a:endParaRPr lang="en-US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Wartość brutto na 1.01.2024 r.</a:t>
                      </a:r>
                      <a:endParaRPr lang="pl-PL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Wartość brutto na 31.12.2024 r.</a:t>
                      </a:r>
                      <a:endParaRPr lang="pl-PL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Dynamika</a:t>
                      </a:r>
                      <a:endParaRPr lang="en-US" sz="1400" b="1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284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WARTOŚCI NIEMATERIALNE I PRAWNE</a:t>
                      </a:r>
                      <a:endParaRPr kumimoji="0" lang="en-US" sz="14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31" marR="18003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644 441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734 511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113,98%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151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ŚRODKI TRWAŁE OGÓŁEM, W TYM:</a:t>
                      </a:r>
                      <a:endParaRPr kumimoji="0" lang="en-US" sz="14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31" marR="18003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215 482 248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225 957 069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104,86%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151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Grunty</a:t>
                      </a:r>
                      <a:endParaRPr kumimoji="0" lang="en-US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31" marR="18003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26 600 565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26 514 871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99,68%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202306"/>
                  </a:ext>
                </a:extLst>
              </a:tr>
              <a:tr h="546151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Obiekty inżynierii lądowej i wodnej</a:t>
                      </a:r>
                      <a:endParaRPr kumimoji="0" lang="en-US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31" marR="18003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98 118 976 zł 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106 496 509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108,54%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459284"/>
                  </a:ext>
                </a:extLst>
              </a:tr>
              <a:tr h="546151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Urządzenia techniczne</a:t>
                      </a:r>
                      <a:endParaRPr kumimoji="0" lang="en-US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31" marR="18003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1 486 586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1 572 176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105,76%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591488"/>
                  </a:ext>
                </a:extLst>
              </a:tr>
              <a:tr h="546151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Środki transportu</a:t>
                      </a:r>
                      <a:endParaRPr kumimoji="0" lang="en-US" sz="1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31" marR="18003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3 730 717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3 730 717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0,00%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50974"/>
                  </a:ext>
                </a:extLst>
              </a:tr>
              <a:tr h="546151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ŚRODKI TRWAŁE W BUDOWIE</a:t>
                      </a:r>
                      <a:endParaRPr kumimoji="0" lang="en-US" sz="14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31" marR="18003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1 187 713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1 449 113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122,01%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15076"/>
                  </a:ext>
                </a:extLst>
              </a:tr>
              <a:tr h="750986">
                <a:tc>
                  <a:txBody>
                    <a:bodyPr/>
                    <a:lstStyle/>
                    <a:p>
                      <a:pPr marL="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DŁUGOTERMINOWE AKTYWA FINANSOWE</a:t>
                      </a:r>
                      <a:endParaRPr kumimoji="0" lang="en-US" sz="14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 Display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31" marR="180031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32 418 149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32 543 649 zł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latin typeface="Aptos Display" panose="020B0004020202020204" pitchFamily="34" charset="0"/>
                          <a:cs typeface="Times New Roman" panose="02020603050405020304" pitchFamily="18" charset="0"/>
                        </a:rPr>
                        <a:t>100,39%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562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9402373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19467-8625-1DEE-435B-76589F750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C158141F-2B14-C224-C0EF-4B824CFBE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8B0AA54B-6E7D-94CB-1B63-6644AE5CDAFC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 w="13970" cmpd="sng">
                  <a:noFill/>
                  <a:prstDash val="solid"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GRUNTY GMINY PNIEWY</a:t>
            </a:r>
            <a:br>
              <a:rPr kumimoji="0" lang="pl-PL" alt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pl-PL" sz="2000" b="0" i="1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07D497D3-B46C-8AB3-0E9B-94A5FFF6E454}"/>
              </a:ext>
            </a:extLst>
          </p:cNvPr>
          <p:cNvGraphicFramePr>
            <a:graphicFrameLocks noGrp="1"/>
          </p:cNvGraphicFramePr>
          <p:nvPr/>
        </p:nvGraphicFramePr>
        <p:xfrm>
          <a:off x="-23808" y="1138514"/>
          <a:ext cx="9167808" cy="5769262"/>
        </p:xfrm>
        <a:graphic>
          <a:graphicData uri="http://schemas.openxmlformats.org/drawingml/2006/table">
            <a:tbl>
              <a:tblPr/>
              <a:tblGrid>
                <a:gridCol w="671511">
                  <a:extLst>
                    <a:ext uri="{9D8B030D-6E8A-4147-A177-3AD203B41FA5}">
                      <a16:colId xmlns:a16="http://schemas.microsoft.com/office/drawing/2014/main" val="1709387494"/>
                    </a:ext>
                  </a:extLst>
                </a:gridCol>
                <a:gridCol w="2052543">
                  <a:extLst>
                    <a:ext uri="{9D8B030D-6E8A-4147-A177-3AD203B41FA5}">
                      <a16:colId xmlns:a16="http://schemas.microsoft.com/office/drawing/2014/main" val="3504905412"/>
                    </a:ext>
                  </a:extLst>
                </a:gridCol>
                <a:gridCol w="1099577">
                  <a:extLst>
                    <a:ext uri="{9D8B030D-6E8A-4147-A177-3AD203B41FA5}">
                      <a16:colId xmlns:a16="http://schemas.microsoft.com/office/drawing/2014/main" val="1686788537"/>
                    </a:ext>
                  </a:extLst>
                </a:gridCol>
                <a:gridCol w="1203085">
                  <a:extLst>
                    <a:ext uri="{9D8B030D-6E8A-4147-A177-3AD203B41FA5}">
                      <a16:colId xmlns:a16="http://schemas.microsoft.com/office/drawing/2014/main" val="2723374502"/>
                    </a:ext>
                  </a:extLst>
                </a:gridCol>
                <a:gridCol w="1246187">
                  <a:extLst>
                    <a:ext uri="{9D8B030D-6E8A-4147-A177-3AD203B41FA5}">
                      <a16:colId xmlns:a16="http://schemas.microsoft.com/office/drawing/2014/main" val="1133237856"/>
                    </a:ext>
                  </a:extLst>
                </a:gridCol>
                <a:gridCol w="1181826">
                  <a:extLst>
                    <a:ext uri="{9D8B030D-6E8A-4147-A177-3AD203B41FA5}">
                      <a16:colId xmlns:a16="http://schemas.microsoft.com/office/drawing/2014/main" val="2190507606"/>
                    </a:ext>
                  </a:extLst>
                </a:gridCol>
                <a:gridCol w="797412">
                  <a:extLst>
                    <a:ext uri="{9D8B030D-6E8A-4147-A177-3AD203B41FA5}">
                      <a16:colId xmlns:a16="http://schemas.microsoft.com/office/drawing/2014/main" val="1638458314"/>
                    </a:ext>
                  </a:extLst>
                </a:gridCol>
                <a:gridCol w="915667">
                  <a:extLst>
                    <a:ext uri="{9D8B030D-6E8A-4147-A177-3AD203B41FA5}">
                      <a16:colId xmlns:a16="http://schemas.microsoft.com/office/drawing/2014/main" val="3565355610"/>
                    </a:ext>
                  </a:extLst>
                </a:gridCol>
              </a:tblGrid>
              <a:tr h="214344">
                <a:tc rowSpan="3"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GRUPA RODZAJOWA</a:t>
                      </a: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STAN NA 01.01.2024</a:t>
                      </a: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ZMIANA 01.01.- 31.12.2024</a:t>
                      </a: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ZMIANA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STAN NA 31.12.2024</a:t>
                      </a:r>
                    </a:p>
                  </a:txBody>
                  <a:tcPr marL="29734" marR="2973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929728"/>
                  </a:ext>
                </a:extLst>
              </a:tr>
              <a:tr h="428687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ZWIĘKSZENIE</a:t>
                      </a: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ZMNIEJSZENIE</a:t>
                      </a: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 err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uzgodn</a:t>
                      </a: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pl-PL" sz="1400" b="1" dirty="0" err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ewid</a:t>
                      </a: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podział </a:t>
                      </a:r>
                      <a:r>
                        <a:rPr lang="pl-PL" sz="1400" b="1" dirty="0" err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nier</a:t>
                      </a: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29734" marR="29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842722"/>
                  </a:ext>
                </a:extLst>
              </a:tr>
              <a:tr h="643031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ilość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wartość księgowa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tys. zł</a:t>
                      </a: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651545"/>
                  </a:ext>
                </a:extLst>
              </a:tr>
              <a:tr h="210638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własność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22337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orne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80,0519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0,0536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0,5313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-0,2043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79,3699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557722"/>
                  </a:ext>
                </a:extLst>
              </a:tr>
              <a:tr h="2106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Sady, łąki, pastwiska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13,6967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0,0343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13,7310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951887"/>
                  </a:ext>
                </a:extLst>
              </a:tr>
              <a:tr h="2106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rolne zabudowane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4,5387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4,5387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070739"/>
                  </a:ext>
                </a:extLst>
              </a:tr>
              <a:tr h="2106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Lasy, zakrzaczenia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26,3537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26,3537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022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przemysłowe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0,2153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0,2153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72922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6.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zabudowane inne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20,0043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0,3636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+0,2041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-0,0327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19,8121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323436"/>
                  </a:ext>
                </a:extLst>
              </a:tr>
              <a:tr h="2106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mieszkaniowe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4,3556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0,0124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0,0202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+0,0421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4,3899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581464"/>
                  </a:ext>
                </a:extLst>
              </a:tr>
              <a:tr h="42127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8.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Zurbanizowane tereny nie zabudowane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2,0255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2,0255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5816519"/>
                  </a:ext>
                </a:extLst>
              </a:tr>
              <a:tr h="2106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9.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rekreacyjne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20,6061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20,6061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36445"/>
                  </a:ext>
                </a:extLst>
              </a:tr>
              <a:tr h="2106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10.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Użytki kopalne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3,2530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3,2530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515768"/>
                  </a:ext>
                </a:extLst>
              </a:tr>
              <a:tr h="42127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11.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komunikacyjne</a:t>
                      </a: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250,3872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0,0191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5,0483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+0,0804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-0,0228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245,4156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43083"/>
                  </a:ext>
                </a:extLst>
              </a:tr>
              <a:tr h="2106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12.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różne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0,8625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0,8625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872126"/>
                  </a:ext>
                </a:extLst>
              </a:tr>
              <a:tr h="2106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13.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Nieużytki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7,1663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7,1663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609791"/>
                  </a:ext>
                </a:extLst>
              </a:tr>
              <a:tr h="2106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14.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pod wodami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1,5048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1,5048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803195"/>
                  </a:ext>
                </a:extLst>
              </a:tr>
              <a:tr h="42127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Ogółem GRUNTY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435,0216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0,1194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5,9634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+0,3266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-0,2598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429,2444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26 514,9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9734" marR="2973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88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8926778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BC9D1B1-5647-982F-28AB-1C1FEA9CC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01F75519-BF4C-3C1A-BDF9-DEF7028F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25917DEC-D775-9A45-AB8D-F021B9A83CAB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12687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 w="13970" cmpd="sng">
                  <a:noFill/>
                  <a:prstDash val="solid"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KIERUNKI ZAGOSPODAROWANIA GRUNTÓW</a:t>
            </a:r>
            <a:br>
              <a:rPr kumimoji="0" lang="pl-PL" alt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pl-PL" sz="2000" b="0" i="1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B85656AF-7418-8A9D-6254-3500985C95EE}"/>
              </a:ext>
            </a:extLst>
          </p:cNvPr>
          <p:cNvGraphicFramePr>
            <a:graphicFrameLocks noGrp="1"/>
          </p:cNvGraphicFramePr>
          <p:nvPr/>
        </p:nvGraphicFramePr>
        <p:xfrm>
          <a:off x="2081" y="1340710"/>
          <a:ext cx="9153162" cy="5263589"/>
        </p:xfrm>
        <a:graphic>
          <a:graphicData uri="http://schemas.openxmlformats.org/drawingml/2006/table">
            <a:tbl>
              <a:tblPr/>
              <a:tblGrid>
                <a:gridCol w="484789">
                  <a:extLst>
                    <a:ext uri="{9D8B030D-6E8A-4147-A177-3AD203B41FA5}">
                      <a16:colId xmlns:a16="http://schemas.microsoft.com/office/drawing/2014/main" val="2883309587"/>
                    </a:ext>
                  </a:extLst>
                </a:gridCol>
                <a:gridCol w="1728240">
                  <a:extLst>
                    <a:ext uri="{9D8B030D-6E8A-4147-A177-3AD203B41FA5}">
                      <a16:colId xmlns:a16="http://schemas.microsoft.com/office/drawing/2014/main" val="3388235039"/>
                    </a:ext>
                  </a:extLst>
                </a:gridCol>
                <a:gridCol w="1008140">
                  <a:extLst>
                    <a:ext uri="{9D8B030D-6E8A-4147-A177-3AD203B41FA5}">
                      <a16:colId xmlns:a16="http://schemas.microsoft.com/office/drawing/2014/main" val="1213838206"/>
                    </a:ext>
                  </a:extLst>
                </a:gridCol>
                <a:gridCol w="1368190">
                  <a:extLst>
                    <a:ext uri="{9D8B030D-6E8A-4147-A177-3AD203B41FA5}">
                      <a16:colId xmlns:a16="http://schemas.microsoft.com/office/drawing/2014/main" val="1767880230"/>
                    </a:ext>
                  </a:extLst>
                </a:gridCol>
                <a:gridCol w="864120">
                  <a:extLst>
                    <a:ext uri="{9D8B030D-6E8A-4147-A177-3AD203B41FA5}">
                      <a16:colId xmlns:a16="http://schemas.microsoft.com/office/drawing/2014/main" val="1234510095"/>
                    </a:ext>
                  </a:extLst>
                </a:gridCol>
                <a:gridCol w="959992">
                  <a:extLst>
                    <a:ext uri="{9D8B030D-6E8A-4147-A177-3AD203B41FA5}">
                      <a16:colId xmlns:a16="http://schemas.microsoft.com/office/drawing/2014/main" val="2100871631"/>
                    </a:ext>
                  </a:extLst>
                </a:gridCol>
                <a:gridCol w="696238">
                  <a:extLst>
                    <a:ext uri="{9D8B030D-6E8A-4147-A177-3AD203B41FA5}">
                      <a16:colId xmlns:a16="http://schemas.microsoft.com/office/drawing/2014/main" val="2574623754"/>
                    </a:ext>
                  </a:extLst>
                </a:gridCol>
                <a:gridCol w="936130">
                  <a:extLst>
                    <a:ext uri="{9D8B030D-6E8A-4147-A177-3AD203B41FA5}">
                      <a16:colId xmlns:a16="http://schemas.microsoft.com/office/drawing/2014/main" val="610546735"/>
                    </a:ext>
                  </a:extLst>
                </a:gridCol>
                <a:gridCol w="1107323">
                  <a:extLst>
                    <a:ext uri="{9D8B030D-6E8A-4147-A177-3AD203B41FA5}">
                      <a16:colId xmlns:a16="http://schemas.microsoft.com/office/drawing/2014/main" val="1839428505"/>
                    </a:ext>
                  </a:extLst>
                </a:gridCol>
              </a:tblGrid>
              <a:tr h="190115">
                <a:tc rowSpan="3"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GRUPA RODZAJOWA</a:t>
                      </a:r>
                    </a:p>
                  </a:txBody>
                  <a:tcPr marL="35931" marR="35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STAN NA</a:t>
                      </a:r>
                      <a:b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31.12.2024</a:t>
                      </a:r>
                    </a:p>
                  </a:txBody>
                  <a:tcPr marL="35931" marR="35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KIERUNKI ZAGOSPODAROWANIA  w ha</a:t>
                      </a:r>
                    </a:p>
                  </a:txBody>
                  <a:tcPr marL="35931" marR="35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475371"/>
                  </a:ext>
                </a:extLst>
              </a:tr>
              <a:tr h="236623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UŻYTKOWANIE WIECZYSTE</a:t>
                      </a:r>
                    </a:p>
                  </a:txBody>
                  <a:tcPr marL="35931" marR="35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NAJEM</a:t>
                      </a:r>
                    </a:p>
                  </a:txBody>
                  <a:tcPr marL="35931" marR="35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DZIERŻAWA</a:t>
                      </a:r>
                    </a:p>
                  </a:txBody>
                  <a:tcPr marL="35931" marR="35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TRWAŁY</a:t>
                      </a:r>
                      <a:b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ZARZĄD</a:t>
                      </a:r>
                    </a:p>
                  </a:txBody>
                  <a:tcPr marL="35931" marR="35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UŻYCZENIE</a:t>
                      </a:r>
                    </a:p>
                  </a:txBody>
                  <a:tcPr marL="35931" marR="35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UŻYTKOWANIE</a:t>
                      </a:r>
                    </a:p>
                  </a:txBody>
                  <a:tcPr marL="35931" marR="35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494248"/>
                  </a:ext>
                </a:extLst>
              </a:tr>
              <a:tr h="366925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łączna ilość</a:t>
                      </a:r>
                      <a:b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w ha</a:t>
                      </a:r>
                    </a:p>
                  </a:txBody>
                  <a:tcPr marL="35931" marR="35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964083"/>
                  </a:ext>
                </a:extLst>
              </a:tr>
              <a:tr h="190115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GRUNTY własność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563093"/>
                  </a:ext>
                </a:extLst>
              </a:tr>
              <a:tr h="2345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Grunty orne</a:t>
                      </a: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79,3699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0,3186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0,2384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40,5022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0,0138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12,7087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19585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2.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Sady, łąki, pastwiska</a:t>
                      </a: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13,7310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4,2138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45548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3.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Grunty rolne zabudowane</a:t>
                      </a: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4,5387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0,8100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0,0056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66661"/>
                  </a:ext>
                </a:extLst>
              </a:tr>
              <a:tr h="2345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4.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Lasy, zakrzaczenia</a:t>
                      </a: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26,3537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0,0400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0672428"/>
                  </a:ext>
                </a:extLst>
              </a:tr>
              <a:tr h="2345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5.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Tereny przemysłowe</a:t>
                      </a: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0,2153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0,0092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722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6.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Tereny zabudowane inne</a:t>
                      </a: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19,8121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3,8228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0,0567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7,2907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0,1549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07840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7.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Tereny mieszkaniowe</a:t>
                      </a: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4,3899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0,3653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0,0539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85851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8.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Zurbanizowane tereny nie zabudowane</a:t>
                      </a: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2,0255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0,9859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0,0038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0,0282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795799"/>
                  </a:ext>
                </a:extLst>
              </a:tr>
              <a:tr h="2345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9.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Tereny rekreacyjne</a:t>
                      </a: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20,6061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0,8900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3,7163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0,0046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073795"/>
                  </a:ext>
                </a:extLst>
              </a:tr>
              <a:tr h="2345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10.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Użytki kopalne</a:t>
                      </a: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3,2530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70699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11.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Tereny komunikacyjne</a:t>
                      </a: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245,4156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0,0342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0,0124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0,0608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035798"/>
                  </a:ext>
                </a:extLst>
              </a:tr>
              <a:tr h="2345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12.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Tereny różne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0,8625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722545"/>
                  </a:ext>
                </a:extLst>
              </a:tr>
              <a:tr h="2345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13.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Nieużytki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7,1663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0,8293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325579"/>
                  </a:ext>
                </a:extLst>
              </a:tr>
              <a:tr h="2345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14.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Grunty pod wodami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1,5048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0,1002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0,0675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8590369"/>
                  </a:ext>
                </a:extLst>
              </a:tr>
              <a:tr h="38023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Ogółem GRUNTY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429,2444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7,3362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0,3708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45,7136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11,0352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0,1733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+mn-ea"/>
                          <a:cs typeface="Arial" panose="020B0604020202020204" pitchFamily="34" charset="0"/>
                        </a:rPr>
                        <a:t>12,7087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931" marR="3593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649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260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8C554-AEC7-6B99-CEA8-91CC87BE3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37D773BF-B483-E759-D9BD-06043ECDC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D9CDA52-08B4-714C-4727-9DF26813040E}"/>
              </a:ext>
            </a:extLst>
          </p:cNvPr>
          <p:cNvSpPr txBox="1">
            <a:spLocks/>
          </p:cNvSpPr>
          <p:nvPr/>
        </p:nvSpPr>
        <p:spPr bwMode="auto">
          <a:xfrm>
            <a:off x="966788" y="-1"/>
            <a:ext cx="8153400" cy="1260793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 w="13970" cmpd="sng">
                  <a:noFill/>
                  <a:prstDash val="solid"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GRUNTY ODDANE W UŻYTKOWANIE WIECZYSTE</a:t>
            </a:r>
            <a:br>
              <a:rPr kumimoji="0" lang="pl-PL" alt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pl-PL" sz="2000" b="0" i="1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0ED98AF-A8A7-7EC2-DC2A-46F23150B15A}"/>
              </a:ext>
            </a:extLst>
          </p:cNvPr>
          <p:cNvGraphicFramePr>
            <a:graphicFrameLocks noGrp="1"/>
          </p:cNvGraphicFramePr>
          <p:nvPr/>
        </p:nvGraphicFramePr>
        <p:xfrm>
          <a:off x="215397" y="1412720"/>
          <a:ext cx="8713205" cy="4918800"/>
        </p:xfrm>
        <a:graphic>
          <a:graphicData uri="http://schemas.openxmlformats.org/drawingml/2006/table">
            <a:tbl>
              <a:tblPr/>
              <a:tblGrid>
                <a:gridCol w="1238629">
                  <a:extLst>
                    <a:ext uri="{9D8B030D-6E8A-4147-A177-3AD203B41FA5}">
                      <a16:colId xmlns:a16="http://schemas.microsoft.com/office/drawing/2014/main" val="4039729916"/>
                    </a:ext>
                  </a:extLst>
                </a:gridCol>
                <a:gridCol w="2520060">
                  <a:extLst>
                    <a:ext uri="{9D8B030D-6E8A-4147-A177-3AD203B41FA5}">
                      <a16:colId xmlns:a16="http://schemas.microsoft.com/office/drawing/2014/main" val="3493346136"/>
                    </a:ext>
                  </a:extLst>
                </a:gridCol>
                <a:gridCol w="1065981">
                  <a:extLst>
                    <a:ext uri="{9D8B030D-6E8A-4147-A177-3AD203B41FA5}">
                      <a16:colId xmlns:a16="http://schemas.microsoft.com/office/drawing/2014/main" val="643751512"/>
                    </a:ext>
                  </a:extLst>
                </a:gridCol>
                <a:gridCol w="1296180">
                  <a:extLst>
                    <a:ext uri="{9D8B030D-6E8A-4147-A177-3AD203B41FA5}">
                      <a16:colId xmlns:a16="http://schemas.microsoft.com/office/drawing/2014/main" val="580838737"/>
                    </a:ext>
                  </a:extLst>
                </a:gridCol>
                <a:gridCol w="1260173">
                  <a:extLst>
                    <a:ext uri="{9D8B030D-6E8A-4147-A177-3AD203B41FA5}">
                      <a16:colId xmlns:a16="http://schemas.microsoft.com/office/drawing/2014/main" val="4205932451"/>
                    </a:ext>
                  </a:extLst>
                </a:gridCol>
                <a:gridCol w="1332182">
                  <a:extLst>
                    <a:ext uri="{9D8B030D-6E8A-4147-A177-3AD203B41FA5}">
                      <a16:colId xmlns:a16="http://schemas.microsoft.com/office/drawing/2014/main" val="1767637363"/>
                    </a:ext>
                  </a:extLst>
                </a:gridCol>
              </a:tblGrid>
              <a:tr h="288000">
                <a:tc rowSpan="3"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GRUPA RODZAJOWA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STAN NA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01.01.2024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ZMIANA 01.01.- 31.12.2024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pl-PL" sz="1400" b="1" dirty="0">
                        <a:solidFill>
                          <a:schemeClr val="bg1"/>
                        </a:solidFill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STAN NA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31.12.2024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31945"/>
                  </a:ext>
                </a:extLst>
              </a:tr>
              <a:tr h="219075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przekształcenie w prawo własności</a:t>
                      </a:r>
                      <a:endParaRPr lang="pl-PL" dirty="0"/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uzgodnienia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 ewidencją grunt.</a:t>
                      </a:r>
                      <a:endParaRPr lang="pl-PL" dirty="0"/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73762"/>
                  </a:ext>
                </a:extLst>
              </a:tr>
              <a:tr h="213360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766920"/>
                  </a:ext>
                </a:extLst>
              </a:tr>
              <a:tr h="324000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oddane w użytkowanie wieczyste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34352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orne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0,3186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0,3186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12634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rolne zabudowane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0,8100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0,8100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234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przemysłowe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0,0092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0,0092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09147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6.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zabudowane inne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4,1864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-0,3636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3,8228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34079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mieszkaniowe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0,3653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0,3653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6282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8.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Zurbanizowane tereny niezabud.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0,9859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0,9859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7908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9.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rekreacyjne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0,8900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0,8900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48379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11.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komunikacyjne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0,0342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0,0342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1710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14.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pod wodami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0,1002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0,1002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598965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Ogółem GRUNTY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7,6998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-0,3636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7,3362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982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550634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0242-1441-96ED-F90E-6E37BCFCD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3664C36D-6260-8164-A504-AA9C1E31F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6E6E185-29AE-DB7E-6150-38C01B2D3BF5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 w="13970" cmpd="sng">
                  <a:noFill/>
                  <a:prstDash val="solid"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GRUNTY ODDANE W DZIERŻAWĘ</a:t>
            </a:r>
            <a:br>
              <a:rPr kumimoji="0" lang="pl-PL" alt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pl-PL" sz="2000" b="0" i="1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DEF9E2B-9D13-4FCE-8B9D-5CEF2709F48C}"/>
              </a:ext>
            </a:extLst>
          </p:cNvPr>
          <p:cNvGraphicFramePr>
            <a:graphicFrameLocks noGrp="1"/>
          </p:cNvGraphicFramePr>
          <p:nvPr/>
        </p:nvGraphicFramePr>
        <p:xfrm>
          <a:off x="395420" y="1484730"/>
          <a:ext cx="8353160" cy="4814830"/>
        </p:xfrm>
        <a:graphic>
          <a:graphicData uri="http://schemas.openxmlformats.org/drawingml/2006/table">
            <a:tbl>
              <a:tblPr/>
              <a:tblGrid>
                <a:gridCol w="1187447">
                  <a:extLst>
                    <a:ext uri="{9D8B030D-6E8A-4147-A177-3AD203B41FA5}">
                      <a16:colId xmlns:a16="http://schemas.microsoft.com/office/drawing/2014/main" val="4093363309"/>
                    </a:ext>
                  </a:extLst>
                </a:gridCol>
                <a:gridCol w="2415925">
                  <a:extLst>
                    <a:ext uri="{9D8B030D-6E8A-4147-A177-3AD203B41FA5}">
                      <a16:colId xmlns:a16="http://schemas.microsoft.com/office/drawing/2014/main" val="2443813513"/>
                    </a:ext>
                  </a:extLst>
                </a:gridCol>
                <a:gridCol w="1187447">
                  <a:extLst>
                    <a:ext uri="{9D8B030D-6E8A-4147-A177-3AD203B41FA5}">
                      <a16:colId xmlns:a16="http://schemas.microsoft.com/office/drawing/2014/main" val="3263056382"/>
                    </a:ext>
                  </a:extLst>
                </a:gridCol>
                <a:gridCol w="1187447">
                  <a:extLst>
                    <a:ext uri="{9D8B030D-6E8A-4147-A177-3AD203B41FA5}">
                      <a16:colId xmlns:a16="http://schemas.microsoft.com/office/drawing/2014/main" val="3771130472"/>
                    </a:ext>
                  </a:extLst>
                </a:gridCol>
                <a:gridCol w="1294744">
                  <a:extLst>
                    <a:ext uri="{9D8B030D-6E8A-4147-A177-3AD203B41FA5}">
                      <a16:colId xmlns:a16="http://schemas.microsoft.com/office/drawing/2014/main" val="4101416035"/>
                    </a:ext>
                  </a:extLst>
                </a:gridCol>
                <a:gridCol w="1080150">
                  <a:extLst>
                    <a:ext uri="{9D8B030D-6E8A-4147-A177-3AD203B41FA5}">
                      <a16:colId xmlns:a16="http://schemas.microsoft.com/office/drawing/2014/main" val="52458489"/>
                    </a:ext>
                  </a:extLst>
                </a:gridCol>
              </a:tblGrid>
              <a:tr h="334370">
                <a:tc rowSpan="3"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GRUPA RODZAJOWA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STAN NA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01.01.2024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ZMIANA 01.01.- 31.12.2024 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STAN NA</a:t>
                      </a:r>
                      <a:b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31.12.2024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378849"/>
                  </a:ext>
                </a:extLst>
              </a:tr>
              <a:tr h="486356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ZWIĘKSZENIE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ZMNIEJSZENIE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117835"/>
                  </a:ext>
                </a:extLst>
              </a:tr>
              <a:tr h="486356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338664"/>
                  </a:ext>
                </a:extLst>
              </a:tr>
              <a:tr h="421158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oddane w dzierżawę</a:t>
                      </a: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403351"/>
                  </a:ext>
                </a:extLst>
              </a:tr>
              <a:tr h="4306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orne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21,5522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18,9500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40,5022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394773"/>
                  </a:ext>
                </a:extLst>
              </a:tr>
              <a:tr h="4306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Sady, łąki, pastwiska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4,2138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4,2138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872009"/>
                  </a:ext>
                </a:extLst>
              </a:tr>
              <a:tr h="4306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Lasy, zakrzaczenia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0,0100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0,0300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0,0400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1583"/>
                  </a:ext>
                </a:extLst>
              </a:tr>
              <a:tr h="4306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11.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komunikacyjne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0,0608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0,0608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514903"/>
                  </a:ext>
                </a:extLst>
              </a:tr>
              <a:tr h="4306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13.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Nieużytki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0,6193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0,2100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0,8293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701716"/>
                  </a:ext>
                </a:extLst>
              </a:tr>
              <a:tr h="4306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14.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pod wodami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0,0675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0,0675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144420"/>
                  </a:ext>
                </a:extLst>
              </a:tr>
              <a:tr h="502822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Ogółem GRUNTY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26,5236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19,1900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45,7136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888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5727983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1A175-B9E8-1CC0-566A-7D5121798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2AD1898A-0946-1B4A-E91C-B5059D59F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11450380-983E-DB8D-93B5-6EB7CE79570A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 w="13970" cmpd="sng">
                  <a:noFill/>
                  <a:prstDash val="solid"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GRUNTY ODDANE W NAJEM</a:t>
            </a:r>
            <a:br>
              <a:rPr kumimoji="0" lang="pl-PL" alt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pl-PL" sz="2000" b="0" i="1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2FBAC06-2902-BC2B-BF0C-FC69C3BCF575}"/>
              </a:ext>
            </a:extLst>
          </p:cNvPr>
          <p:cNvGraphicFramePr>
            <a:graphicFrameLocks noGrp="1"/>
          </p:cNvGraphicFramePr>
          <p:nvPr/>
        </p:nvGraphicFramePr>
        <p:xfrm>
          <a:off x="179390" y="1484730"/>
          <a:ext cx="8641198" cy="4464622"/>
        </p:xfrm>
        <a:graphic>
          <a:graphicData uri="http://schemas.openxmlformats.org/drawingml/2006/table">
            <a:tbl>
              <a:tblPr/>
              <a:tblGrid>
                <a:gridCol w="1228393">
                  <a:extLst>
                    <a:ext uri="{9D8B030D-6E8A-4147-A177-3AD203B41FA5}">
                      <a16:colId xmlns:a16="http://schemas.microsoft.com/office/drawing/2014/main" val="2234713127"/>
                    </a:ext>
                  </a:extLst>
                </a:gridCol>
                <a:gridCol w="2499233">
                  <a:extLst>
                    <a:ext uri="{9D8B030D-6E8A-4147-A177-3AD203B41FA5}">
                      <a16:colId xmlns:a16="http://schemas.microsoft.com/office/drawing/2014/main" val="3318527043"/>
                    </a:ext>
                  </a:extLst>
                </a:gridCol>
                <a:gridCol w="1228393">
                  <a:extLst>
                    <a:ext uri="{9D8B030D-6E8A-4147-A177-3AD203B41FA5}">
                      <a16:colId xmlns:a16="http://schemas.microsoft.com/office/drawing/2014/main" val="999835106"/>
                    </a:ext>
                  </a:extLst>
                </a:gridCol>
                <a:gridCol w="1228393">
                  <a:extLst>
                    <a:ext uri="{9D8B030D-6E8A-4147-A177-3AD203B41FA5}">
                      <a16:colId xmlns:a16="http://schemas.microsoft.com/office/drawing/2014/main" val="3706530249"/>
                    </a:ext>
                  </a:extLst>
                </a:gridCol>
                <a:gridCol w="1228393">
                  <a:extLst>
                    <a:ext uri="{9D8B030D-6E8A-4147-A177-3AD203B41FA5}">
                      <a16:colId xmlns:a16="http://schemas.microsoft.com/office/drawing/2014/main" val="3447927304"/>
                    </a:ext>
                  </a:extLst>
                </a:gridCol>
                <a:gridCol w="1228393">
                  <a:extLst>
                    <a:ext uri="{9D8B030D-6E8A-4147-A177-3AD203B41FA5}">
                      <a16:colId xmlns:a16="http://schemas.microsoft.com/office/drawing/2014/main" val="2078053636"/>
                    </a:ext>
                  </a:extLst>
                </a:gridCol>
              </a:tblGrid>
              <a:tr h="293565">
                <a:tc rowSpan="3"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GRUPA RODZAJOWA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STAN NA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01.01.2024 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ZMIANA 01.01.- 31.12.2024 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STAN NA</a:t>
                      </a:r>
                      <a:b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31.12.2024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684758"/>
                  </a:ext>
                </a:extLst>
              </a:tr>
              <a:tr h="427002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ZWIĘKSZENIE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ZMNIEJSZENIE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96415"/>
                  </a:ext>
                </a:extLst>
              </a:tr>
              <a:tr h="427002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72874"/>
                  </a:ext>
                </a:extLst>
              </a:tr>
              <a:tr h="504842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oddane w najem</a:t>
                      </a: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3023087"/>
                  </a:ext>
                </a:extLst>
              </a:tr>
              <a:tr h="378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orne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0,2384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0,2384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712507"/>
                  </a:ext>
                </a:extLst>
              </a:tr>
              <a:tr h="378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rolne zabudowane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0,0056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0,0056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068428"/>
                  </a:ext>
                </a:extLst>
              </a:tr>
              <a:tr h="378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6.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zabudowane inne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0,0567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0,0567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047544"/>
                  </a:ext>
                </a:extLst>
              </a:tr>
              <a:tr h="378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mieszkaniowe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0,0539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0,0539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8204359"/>
                  </a:ext>
                </a:extLst>
              </a:tr>
              <a:tr h="48037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8.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Zurbanizowane tereny </a:t>
                      </a:r>
                      <a:r>
                        <a:rPr lang="pl-PL" sz="1400" dirty="0" err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niezabud</a:t>
                      </a: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0,0038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0,0038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55753"/>
                  </a:ext>
                </a:extLst>
              </a:tr>
              <a:tr h="378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11.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komunikacyjne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0,0124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0,0124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17215"/>
                  </a:ext>
                </a:extLst>
              </a:tr>
              <a:tr h="441458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Ogółem GRUNTY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0,1324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0,2384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0,3708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10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500426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65D72-60A1-8768-A620-384659AA4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E01C8C5A-FD0C-8D00-7F74-4E6CA3780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EC5A94-F933-2537-2851-06588561E58F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 w="13970" cmpd="sng">
                  <a:noFill/>
                  <a:prstDash val="solid"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GRUNTY ODDANE W TRWAŁY ZARZĄD</a:t>
            </a:r>
            <a:br>
              <a:rPr kumimoji="0" lang="pl-PL" alt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pl-PL" sz="2000" b="0" i="1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8062D74-6DDC-DCBD-50EF-5741C213C1E5}"/>
              </a:ext>
            </a:extLst>
          </p:cNvPr>
          <p:cNvGraphicFramePr>
            <a:graphicFrameLocks noGrp="1"/>
          </p:cNvGraphicFramePr>
          <p:nvPr/>
        </p:nvGraphicFramePr>
        <p:xfrm>
          <a:off x="251400" y="1700760"/>
          <a:ext cx="8641198" cy="4263018"/>
        </p:xfrm>
        <a:graphic>
          <a:graphicData uri="http://schemas.openxmlformats.org/drawingml/2006/table">
            <a:tbl>
              <a:tblPr/>
              <a:tblGrid>
                <a:gridCol w="1228393">
                  <a:extLst>
                    <a:ext uri="{9D8B030D-6E8A-4147-A177-3AD203B41FA5}">
                      <a16:colId xmlns:a16="http://schemas.microsoft.com/office/drawing/2014/main" val="1810394312"/>
                    </a:ext>
                  </a:extLst>
                </a:gridCol>
                <a:gridCol w="2499233">
                  <a:extLst>
                    <a:ext uri="{9D8B030D-6E8A-4147-A177-3AD203B41FA5}">
                      <a16:colId xmlns:a16="http://schemas.microsoft.com/office/drawing/2014/main" val="742287339"/>
                    </a:ext>
                  </a:extLst>
                </a:gridCol>
                <a:gridCol w="1228393">
                  <a:extLst>
                    <a:ext uri="{9D8B030D-6E8A-4147-A177-3AD203B41FA5}">
                      <a16:colId xmlns:a16="http://schemas.microsoft.com/office/drawing/2014/main" val="2785946897"/>
                    </a:ext>
                  </a:extLst>
                </a:gridCol>
                <a:gridCol w="1228393">
                  <a:extLst>
                    <a:ext uri="{9D8B030D-6E8A-4147-A177-3AD203B41FA5}">
                      <a16:colId xmlns:a16="http://schemas.microsoft.com/office/drawing/2014/main" val="3807148543"/>
                    </a:ext>
                  </a:extLst>
                </a:gridCol>
                <a:gridCol w="1228393">
                  <a:extLst>
                    <a:ext uri="{9D8B030D-6E8A-4147-A177-3AD203B41FA5}">
                      <a16:colId xmlns:a16="http://schemas.microsoft.com/office/drawing/2014/main" val="1663621435"/>
                    </a:ext>
                  </a:extLst>
                </a:gridCol>
                <a:gridCol w="1228393">
                  <a:extLst>
                    <a:ext uri="{9D8B030D-6E8A-4147-A177-3AD203B41FA5}">
                      <a16:colId xmlns:a16="http://schemas.microsoft.com/office/drawing/2014/main" val="3863965079"/>
                    </a:ext>
                  </a:extLst>
                </a:gridCol>
              </a:tblGrid>
              <a:tr h="387195">
                <a:tc rowSpan="3"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GRUPA RODZAJOWA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STAN NA</a:t>
                      </a:r>
                      <a:b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01.01.2024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ZMIANA 01.01.- 31.12.2024 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STAN NA</a:t>
                      </a:r>
                      <a:b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31.12.2024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343953"/>
                  </a:ext>
                </a:extLst>
              </a:tr>
              <a:tr h="563193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ZWIĘKSZENIE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ZMNIEJSZENIE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577003"/>
                  </a:ext>
                </a:extLst>
              </a:tr>
              <a:tr h="563193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łączna ilość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659862"/>
                  </a:ext>
                </a:extLst>
              </a:tr>
              <a:tr h="665858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GRUNTY oddane w trwały zarząd</a:t>
                      </a: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982294"/>
                  </a:ext>
                </a:extLst>
              </a:tr>
              <a:tr h="498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6.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zabudowane inne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7,2907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7,2907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44662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8.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Zurbanizowane tereny </a:t>
                      </a:r>
                      <a:r>
                        <a:rPr lang="pl-PL" sz="1400" dirty="0" err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niezabud</a:t>
                      </a: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0,0282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0,0282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2652164"/>
                  </a:ext>
                </a:extLst>
              </a:tr>
              <a:tr h="498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9.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Tereny rekreacyjne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3,7163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3,7163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25498"/>
                  </a:ext>
                </a:extLst>
              </a:tr>
              <a:tr h="582259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Ogółem GRUNTY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11,0352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11,0352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596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9947771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CCB64-5048-234C-E755-A562377C0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0CCA5268-49DB-1CC4-BBB3-A2160115F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DCDB35B5-CA2C-9BAF-EC7E-2413A4A1D803}"/>
              </a:ext>
            </a:extLst>
          </p:cNvPr>
          <p:cNvSpPr txBox="1">
            <a:spLocks/>
          </p:cNvSpPr>
          <p:nvPr/>
        </p:nvSpPr>
        <p:spPr bwMode="auto">
          <a:xfrm>
            <a:off x="968895" y="0"/>
            <a:ext cx="8153400" cy="113341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 w="13970" cmpd="sng">
                  <a:noFill/>
                  <a:prstDash val="solid"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GRUNTY ODDANE W NIEODPŁATNE UŻYCZENIE</a:t>
            </a:r>
            <a:br>
              <a:rPr kumimoji="0" lang="pl-PL" alt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pl-PL" sz="2000" b="0" i="1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8BB40F0-951E-0D67-46B2-54865A6DE5A8}"/>
              </a:ext>
            </a:extLst>
          </p:cNvPr>
          <p:cNvGraphicFramePr>
            <a:graphicFrameLocks noGrp="1"/>
          </p:cNvGraphicFramePr>
          <p:nvPr/>
        </p:nvGraphicFramePr>
        <p:xfrm>
          <a:off x="451160" y="1628750"/>
          <a:ext cx="8153400" cy="4248589"/>
        </p:xfrm>
        <a:graphic>
          <a:graphicData uri="http://schemas.openxmlformats.org/drawingml/2006/table">
            <a:tbl>
              <a:tblPr firstRow="1" firstCol="1" bandRow="1"/>
              <a:tblGrid>
                <a:gridCol w="457030">
                  <a:extLst>
                    <a:ext uri="{9D8B030D-6E8A-4147-A177-3AD203B41FA5}">
                      <a16:colId xmlns:a16="http://schemas.microsoft.com/office/drawing/2014/main" val="2087212765"/>
                    </a:ext>
                  </a:extLst>
                </a:gridCol>
                <a:gridCol w="2407629">
                  <a:extLst>
                    <a:ext uri="{9D8B030D-6E8A-4147-A177-3AD203B41FA5}">
                      <a16:colId xmlns:a16="http://schemas.microsoft.com/office/drawing/2014/main" val="3462706497"/>
                    </a:ext>
                  </a:extLst>
                </a:gridCol>
                <a:gridCol w="1166339">
                  <a:extLst>
                    <a:ext uri="{9D8B030D-6E8A-4147-A177-3AD203B41FA5}">
                      <a16:colId xmlns:a16="http://schemas.microsoft.com/office/drawing/2014/main" val="1507827454"/>
                    </a:ext>
                  </a:extLst>
                </a:gridCol>
                <a:gridCol w="1042026">
                  <a:extLst>
                    <a:ext uri="{9D8B030D-6E8A-4147-A177-3AD203B41FA5}">
                      <a16:colId xmlns:a16="http://schemas.microsoft.com/office/drawing/2014/main" val="3065199464"/>
                    </a:ext>
                  </a:extLst>
                </a:gridCol>
                <a:gridCol w="1425016">
                  <a:extLst>
                    <a:ext uri="{9D8B030D-6E8A-4147-A177-3AD203B41FA5}">
                      <a16:colId xmlns:a16="http://schemas.microsoft.com/office/drawing/2014/main" val="3350924245"/>
                    </a:ext>
                  </a:extLst>
                </a:gridCol>
                <a:gridCol w="1655360">
                  <a:extLst>
                    <a:ext uri="{9D8B030D-6E8A-4147-A177-3AD203B41FA5}">
                      <a16:colId xmlns:a16="http://schemas.microsoft.com/office/drawing/2014/main" val="1578517608"/>
                    </a:ext>
                  </a:extLst>
                </a:gridCol>
              </a:tblGrid>
              <a:tr h="82679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  LP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PODMIOT – UŻYTKOWNIK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LOKALIZACJA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NR DZIAŁKI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POWIERZCHNIA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CEL UŻYCZENIA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261296"/>
                  </a:ext>
                </a:extLst>
              </a:tr>
              <a:tr h="6403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1.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Klub Sportowy „SOKÓŁ” </a:t>
                      </a:r>
                      <a:b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Pniewach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Pniewy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460/6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0,0114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cel sportowy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811617"/>
                  </a:ext>
                </a:extLst>
              </a:tr>
              <a:tr h="6235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2.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Klub Sportowy „SOKÓŁ”</a:t>
                      </a:r>
                      <a:b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Pniewach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Pniewy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475/4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0,0024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cel sportowy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265300"/>
                  </a:ext>
                </a:extLst>
              </a:tr>
              <a:tr h="65409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3.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Klub Sportowy „SOKÓŁ” </a:t>
                      </a:r>
                      <a:b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Pniewach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Pniewy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476/4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0,0046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cel sportowy 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075747"/>
                  </a:ext>
                </a:extLst>
              </a:tr>
              <a:tr h="5990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4.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Centrum Integracji Społecznej „OSTOJA” w Pniewach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Pniewy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206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0,0399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cel społeczny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560437"/>
                  </a:ext>
                </a:extLst>
              </a:tr>
              <a:tr h="904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5.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Stowarzyszenie na rzecz osób z niepełnosprawnościami „JAWOROWY OGRÓD” Pniewy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Pniewy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206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0,1150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cel terapeutyczny</a:t>
                      </a:r>
                      <a:b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(ogród </a:t>
                      </a:r>
                      <a:r>
                        <a:rPr lang="pl-PL" sz="1400" dirty="0" err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rekreacyjno</a:t>
                      </a: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 -terapeutyczny)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291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951135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30E94-8B7A-1ABA-FF9A-F1A08A605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509B6D28-9BBC-ECC7-AE81-41916A47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56745099-7836-0DC3-9C6A-3AD89CD3C0B0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134071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 w="13970" cmpd="sng">
                  <a:noFill/>
                  <a:prstDash val="solid"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GRUNTY UŻYTKOWANE NIEODPŁATNIE PRZEZ GMINĘ</a:t>
            </a:r>
            <a:br>
              <a:rPr kumimoji="0" lang="pl-PL" alt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pl-PL" sz="2000" b="0" i="1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CC699E5-FDA2-BCB4-E33C-0816D1210660}"/>
              </a:ext>
            </a:extLst>
          </p:cNvPr>
          <p:cNvGraphicFramePr>
            <a:graphicFrameLocks noGrp="1"/>
          </p:cNvGraphicFramePr>
          <p:nvPr/>
        </p:nvGraphicFramePr>
        <p:xfrm>
          <a:off x="-1900" y="1133410"/>
          <a:ext cx="9145900" cy="5717693"/>
        </p:xfrm>
        <a:graphic>
          <a:graphicData uri="http://schemas.openxmlformats.org/drawingml/2006/table">
            <a:tbl>
              <a:tblPr firstRow="1" firstCol="1" bandRow="1"/>
              <a:tblGrid>
                <a:gridCol w="513007">
                  <a:extLst>
                    <a:ext uri="{9D8B030D-6E8A-4147-A177-3AD203B41FA5}">
                      <a16:colId xmlns:a16="http://schemas.microsoft.com/office/drawing/2014/main" val="1328857694"/>
                    </a:ext>
                  </a:extLst>
                </a:gridCol>
                <a:gridCol w="2120774">
                  <a:extLst>
                    <a:ext uri="{9D8B030D-6E8A-4147-A177-3AD203B41FA5}">
                      <a16:colId xmlns:a16="http://schemas.microsoft.com/office/drawing/2014/main" val="2100838940"/>
                    </a:ext>
                  </a:extLst>
                </a:gridCol>
                <a:gridCol w="1239427">
                  <a:extLst>
                    <a:ext uri="{9D8B030D-6E8A-4147-A177-3AD203B41FA5}">
                      <a16:colId xmlns:a16="http://schemas.microsoft.com/office/drawing/2014/main" val="2689546847"/>
                    </a:ext>
                  </a:extLst>
                </a:gridCol>
                <a:gridCol w="1233270">
                  <a:extLst>
                    <a:ext uri="{9D8B030D-6E8A-4147-A177-3AD203B41FA5}">
                      <a16:colId xmlns:a16="http://schemas.microsoft.com/office/drawing/2014/main" val="2130633891"/>
                    </a:ext>
                  </a:extLst>
                </a:gridCol>
                <a:gridCol w="1421031">
                  <a:extLst>
                    <a:ext uri="{9D8B030D-6E8A-4147-A177-3AD203B41FA5}">
                      <a16:colId xmlns:a16="http://schemas.microsoft.com/office/drawing/2014/main" val="3220216002"/>
                    </a:ext>
                  </a:extLst>
                </a:gridCol>
                <a:gridCol w="2618391">
                  <a:extLst>
                    <a:ext uri="{9D8B030D-6E8A-4147-A177-3AD203B41FA5}">
                      <a16:colId xmlns:a16="http://schemas.microsoft.com/office/drawing/2014/main" val="1810133192"/>
                    </a:ext>
                  </a:extLst>
                </a:gridCol>
              </a:tblGrid>
              <a:tr h="4236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LP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WŁAŚCICIEL - UŻYCZAJĄCY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LOKALIZACJA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NR DZIAŁKI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POWIERZCHNIA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ha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PRZEDMIOT UŻYCZENIA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929639"/>
                  </a:ext>
                </a:extLst>
              </a:tr>
              <a:tr h="6471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1.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Kurkowe Bractwo Strzeleckie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Pniewy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66/1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0,8000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grunt wraz z budynkami – cele mieszkaniowe</a:t>
                      </a:r>
                    </a:p>
                    <a:p>
                      <a:pPr>
                        <a:buNone/>
                      </a:pPr>
                      <a:r>
                        <a:rPr lang="pl-PL" sz="10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(umowa zawarta na czas nieokreślony)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7497257"/>
                  </a:ext>
                </a:extLst>
              </a:tr>
              <a:tr h="6451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2.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Dorota i Piotr Włodarczyk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Dębina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5/3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0,0700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teren </a:t>
                      </a:r>
                      <a:r>
                        <a:rPr lang="pl-PL" sz="1400" dirty="0" err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rekreacyjno</a:t>
                      </a: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 –wypoczynkowy - plac zabaw dla dzieci</a:t>
                      </a:r>
                    </a:p>
                    <a:p>
                      <a:pPr>
                        <a:buNone/>
                      </a:pPr>
                      <a:r>
                        <a:rPr lang="pl-PL" sz="10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(umowę zawarto 25.03.2024 r. na okres 5 lat)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5631"/>
                  </a:ext>
                </a:extLst>
              </a:tr>
              <a:tr h="9265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3.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Państwowe Gospodarstwo Wodne Wody Polskie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Zajączkowo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119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0,1320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kąpielisko z pomostem</a:t>
                      </a:r>
                    </a:p>
                    <a:p>
                      <a:pPr>
                        <a:buNone/>
                      </a:pPr>
                      <a:r>
                        <a:rPr lang="pl-PL" sz="10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(umowę zawarto 03.07.2023 i 13.11.2023 na okres 10 lat w celu udostępnienia mieszkańcom zagospodarowanego kąpieliska z pomostem - jezioro w Zajączkowie)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640773"/>
                  </a:ext>
                </a:extLst>
              </a:tr>
              <a:tr h="93049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4.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Państwowe Gospodarstwo Wodne Wody Polskie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Pniewy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2111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0,1200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kąpielisko z pomostem</a:t>
                      </a:r>
                    </a:p>
                    <a:p>
                      <a:pPr>
                        <a:buNone/>
                      </a:pPr>
                      <a:r>
                        <a:rPr lang="pl-PL" sz="10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(umowę zawarto 03.07.2023 i umowa z 19.06.2024 na okres 3 lat w celu udostępnienia mieszkańcom zagospodarowanego kąpieliska  - jezioro w Pniewach,)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822431"/>
                  </a:ext>
                </a:extLst>
              </a:tr>
              <a:tr h="8420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5.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Państwowe Gospodarstwo Wodne Wody Polskie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Pniewy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2111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0,0042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pomost</a:t>
                      </a:r>
                    </a:p>
                    <a:p>
                      <a:pPr>
                        <a:buNone/>
                      </a:pPr>
                      <a:r>
                        <a:rPr lang="pl-PL" sz="10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(umowę zawarto 20.06.2024 r. na okres 3 lat w celu wykonania pomostu – jezioro w Pniewach)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653678"/>
                  </a:ext>
                </a:extLst>
              </a:tr>
              <a:tr h="8420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6.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Państwowe Gospodarstwo Wodne Wody Polskie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Lubosz, gmina Kwilcz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305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0,0858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kąpielisko</a:t>
                      </a:r>
                    </a:p>
                    <a:p>
                      <a:pPr>
                        <a:buNone/>
                      </a:pPr>
                      <a:r>
                        <a:rPr lang="pl-PL" sz="10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(umowę zawarto 17.04.2024 r. na okres 3 lat w celu utworzenia i eksploatacji kąpieliska z pomostem rekreacyjnym wykorzystywanym całorocznie – jezioro </a:t>
                      </a:r>
                      <a:r>
                        <a:rPr lang="pl-PL" sz="1000" dirty="0" err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Dobrzyczno</a:t>
                      </a:r>
                      <a:r>
                        <a:rPr lang="pl-PL" sz="10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348891"/>
                  </a:ext>
                </a:extLst>
              </a:tr>
              <a:tr h="457598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Ogółem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x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x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1,2120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x</a:t>
                      </a:r>
                    </a:p>
                  </a:txBody>
                  <a:tcPr marL="30678" marR="30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227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409106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E9FE5-F026-61BC-CF7D-6B140714A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55A73D3E-9CC1-0CB9-792B-140399D6C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AEA4621E-36D2-D924-8780-B57FEFCC838A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 w="13970" cmpd="sng">
                  <a:noFill/>
                  <a:prstDash val="solid"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BUDYNKI I LOKALE GMINY PNIEWY</a:t>
            </a:r>
            <a:br>
              <a:rPr kumimoji="0" lang="pl-PL" alt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pl-PL" sz="2000" b="0" i="1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248D267-A96E-FE6F-1DE4-0D2E4EDC49E7}"/>
              </a:ext>
            </a:extLst>
          </p:cNvPr>
          <p:cNvGraphicFramePr>
            <a:graphicFrameLocks noGrp="1"/>
          </p:cNvGraphicFramePr>
          <p:nvPr/>
        </p:nvGraphicFramePr>
        <p:xfrm>
          <a:off x="1187530" y="836640"/>
          <a:ext cx="7404227" cy="5909082"/>
        </p:xfrm>
        <a:graphic>
          <a:graphicData uri="http://schemas.openxmlformats.org/drawingml/2006/table">
            <a:tbl>
              <a:tblPr firstRow="1" firstCol="1" bandRow="1"/>
              <a:tblGrid>
                <a:gridCol w="720100">
                  <a:extLst>
                    <a:ext uri="{9D8B030D-6E8A-4147-A177-3AD203B41FA5}">
                      <a16:colId xmlns:a16="http://schemas.microsoft.com/office/drawing/2014/main" val="1462790656"/>
                    </a:ext>
                  </a:extLst>
                </a:gridCol>
                <a:gridCol w="2219508">
                  <a:extLst>
                    <a:ext uri="{9D8B030D-6E8A-4147-A177-3AD203B41FA5}">
                      <a16:colId xmlns:a16="http://schemas.microsoft.com/office/drawing/2014/main" val="2553493713"/>
                    </a:ext>
                  </a:extLst>
                </a:gridCol>
                <a:gridCol w="720100">
                  <a:extLst>
                    <a:ext uri="{9D8B030D-6E8A-4147-A177-3AD203B41FA5}">
                      <a16:colId xmlns:a16="http://schemas.microsoft.com/office/drawing/2014/main" val="211925906"/>
                    </a:ext>
                  </a:extLst>
                </a:gridCol>
                <a:gridCol w="1008140">
                  <a:extLst>
                    <a:ext uri="{9D8B030D-6E8A-4147-A177-3AD203B41FA5}">
                      <a16:colId xmlns:a16="http://schemas.microsoft.com/office/drawing/2014/main" val="936059190"/>
                    </a:ext>
                  </a:extLst>
                </a:gridCol>
                <a:gridCol w="1368190">
                  <a:extLst>
                    <a:ext uri="{9D8B030D-6E8A-4147-A177-3AD203B41FA5}">
                      <a16:colId xmlns:a16="http://schemas.microsoft.com/office/drawing/2014/main" val="2790520755"/>
                    </a:ext>
                  </a:extLst>
                </a:gridCol>
                <a:gridCol w="1368189">
                  <a:extLst>
                    <a:ext uri="{9D8B030D-6E8A-4147-A177-3AD203B41FA5}">
                      <a16:colId xmlns:a16="http://schemas.microsoft.com/office/drawing/2014/main" val="1749616035"/>
                    </a:ext>
                  </a:extLst>
                </a:gridCol>
              </a:tblGrid>
              <a:tr h="193251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LP</a:t>
                      </a:r>
                    </a:p>
                  </a:txBody>
                  <a:tcPr marL="38604" marR="38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GRUPA RODZAJOWA</a:t>
                      </a:r>
                    </a:p>
                  </a:txBody>
                  <a:tcPr marL="38604" marR="38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ILOŚĆ</a:t>
                      </a:r>
                    </a:p>
                  </a:txBody>
                  <a:tcPr marL="38604" marR="38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WARTOŚĆ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tys. zł</a:t>
                      </a:r>
                    </a:p>
                  </a:txBody>
                  <a:tcPr marL="38604" marR="38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NAKŁADY INWESTYCYJNE</a:t>
                      </a:r>
                      <a:b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tys. zł</a:t>
                      </a:r>
                    </a:p>
                  </a:txBody>
                  <a:tcPr marL="38604" marR="38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694003"/>
                  </a:ext>
                </a:extLst>
              </a:tr>
              <a:tr h="52525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ZREALIZOWANE</a:t>
                      </a:r>
                    </a:p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2024</a:t>
                      </a:r>
                    </a:p>
                  </a:txBody>
                  <a:tcPr marL="38604" marR="38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PLANOWANE</a:t>
                      </a:r>
                    </a:p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2025</a:t>
                      </a:r>
                    </a:p>
                  </a:txBody>
                  <a:tcPr marL="38604" marR="38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551500"/>
                  </a:ext>
                </a:extLst>
              </a:tr>
              <a:tr h="324000"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BUDYNKI, LOKALE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414404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Obiekty przedszkolne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1 281,5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501101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Obiekty szkolne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17 899,0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388,6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3 579,0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720730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Obiekty szkół średnich i bursy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11 124,7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11739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Obiekty służby opieki społ.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3 044,5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40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165068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Obiekty sportu i rekreacji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17 875,4                                                                                                           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157,4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342756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6.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Budynek administracyjny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770,0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828640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Świetlice wiejskie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3 834,2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45,5 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009527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8.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Budynki OSP (strażnice)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614,0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87552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9.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Budynki mieszkalne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3 746,4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21,1</a:t>
                      </a:r>
                    </a:p>
                  </a:txBody>
                  <a:tcPr marL="38604" marR="38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38604" marR="38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195676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10.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Lokale mieszkalne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103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3 741,8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623810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11.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Budynki gospodarcze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192,7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558489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12.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Lokale użytkowe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359,6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248,1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97251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13.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Budynek pogrzebowy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191,2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068691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14.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Obiekt służby zdrowia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2 772,5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911245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15.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Budynek usługowy 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1 041,4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21,8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293232"/>
                  </a:ext>
                </a:extLst>
              </a:tr>
              <a:tr h="27381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16.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Pozostałe budynki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21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1 906,4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118,7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476297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Ogółem BUDYNKI, LOKALE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x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70</a:t>
                      </a: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pl-PL" sz="1400" b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396,2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955,7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3 699,5</a:t>
                      </a:r>
                    </a:p>
                  </a:txBody>
                  <a:tcPr marL="38604" marR="3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500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046047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Kopia jasny Pniewy">
            <a:extLst>
              <a:ext uri="{FF2B5EF4-FFF2-40B4-BE49-F238E27FC236}">
                <a16:creationId xmlns:a16="http://schemas.microsoft.com/office/drawing/2014/main" id="{9E148BDC-A14C-9328-B558-3B78B9A93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937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7">
            <a:extLst>
              <a:ext uri="{FF2B5EF4-FFF2-40B4-BE49-F238E27FC236}">
                <a16:creationId xmlns:a16="http://schemas.microsoft.com/office/drawing/2014/main" id="{6919F595-3E58-AEAB-1939-867B8ED54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07F8FB-F8C0-7BC7-240A-DBBDABF1A1A7}"/>
              </a:ext>
            </a:extLst>
          </p:cNvPr>
          <p:cNvSpPr txBox="1">
            <a:spLocks/>
          </p:cNvSpPr>
          <p:nvPr/>
        </p:nvSpPr>
        <p:spPr bwMode="auto">
          <a:xfrm>
            <a:off x="993775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</a:rPr>
              <a:t>Dochody Gminy Pniewy</a:t>
            </a:r>
            <a:endParaRPr lang="pl-PL" sz="20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D922F76-A54A-506A-5838-B09285B43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3272"/>
            <a:ext cx="9144000" cy="540524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DD81A-0CFC-551C-6776-2C99518F1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CDA86AB8-14D4-32D4-356F-33ED17E6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20CFDA8-6FF6-E976-E58A-F340F721F8FC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 w="13970" cmpd="sng">
                  <a:noFill/>
                  <a:prstDash val="solid"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OBIEKTY INŻYNIERII LĄDOWEJ I WODNEJ</a:t>
            </a:r>
            <a:br>
              <a:rPr kumimoji="0" lang="pl-PL" alt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pl-PL" sz="2000" b="0" i="1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261F344-7689-943D-8406-F73CF38B166A}"/>
              </a:ext>
            </a:extLst>
          </p:cNvPr>
          <p:cNvGraphicFramePr>
            <a:graphicFrameLocks noGrp="1"/>
          </p:cNvGraphicFramePr>
          <p:nvPr/>
        </p:nvGraphicFramePr>
        <p:xfrm>
          <a:off x="1115520" y="985995"/>
          <a:ext cx="7849090" cy="5756219"/>
        </p:xfrm>
        <a:graphic>
          <a:graphicData uri="http://schemas.openxmlformats.org/drawingml/2006/table">
            <a:tbl>
              <a:tblPr firstRow="1" firstCol="1" bandRow="1"/>
              <a:tblGrid>
                <a:gridCol w="830192">
                  <a:extLst>
                    <a:ext uri="{9D8B030D-6E8A-4147-A177-3AD203B41FA5}">
                      <a16:colId xmlns:a16="http://schemas.microsoft.com/office/drawing/2014/main" val="4293374134"/>
                    </a:ext>
                  </a:extLst>
                </a:gridCol>
                <a:gridCol w="2188689">
                  <a:extLst>
                    <a:ext uri="{9D8B030D-6E8A-4147-A177-3AD203B41FA5}">
                      <a16:colId xmlns:a16="http://schemas.microsoft.com/office/drawing/2014/main" val="2832798654"/>
                    </a:ext>
                  </a:extLst>
                </a:gridCol>
                <a:gridCol w="1132080">
                  <a:extLst>
                    <a:ext uri="{9D8B030D-6E8A-4147-A177-3AD203B41FA5}">
                      <a16:colId xmlns:a16="http://schemas.microsoft.com/office/drawing/2014/main" val="4043451130"/>
                    </a:ext>
                  </a:extLst>
                </a:gridCol>
                <a:gridCol w="1132080">
                  <a:extLst>
                    <a:ext uri="{9D8B030D-6E8A-4147-A177-3AD203B41FA5}">
                      <a16:colId xmlns:a16="http://schemas.microsoft.com/office/drawing/2014/main" val="2362737829"/>
                    </a:ext>
                  </a:extLst>
                </a:gridCol>
                <a:gridCol w="1392975">
                  <a:extLst>
                    <a:ext uri="{9D8B030D-6E8A-4147-A177-3AD203B41FA5}">
                      <a16:colId xmlns:a16="http://schemas.microsoft.com/office/drawing/2014/main" val="295922432"/>
                    </a:ext>
                  </a:extLst>
                </a:gridCol>
                <a:gridCol w="1173074">
                  <a:extLst>
                    <a:ext uri="{9D8B030D-6E8A-4147-A177-3AD203B41FA5}">
                      <a16:colId xmlns:a16="http://schemas.microsoft.com/office/drawing/2014/main" val="3140918685"/>
                    </a:ext>
                  </a:extLst>
                </a:gridCol>
              </a:tblGrid>
              <a:tr h="368314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LP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GRUPA RODZAJOWA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ILOŚĆ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WARTOŚĆ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tys. zł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NAKŁADY INWESTYCYJNE</a:t>
                      </a:r>
                      <a:b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tys. zł</a:t>
                      </a:r>
                      <a:endParaRPr lang="pl-PL" sz="1400" b="1" dirty="0">
                        <a:solidFill>
                          <a:schemeClr val="bg1"/>
                        </a:solidFill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71221813"/>
                  </a:ext>
                </a:extLst>
              </a:tr>
              <a:tr h="64167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ZREALIZOWANE</a:t>
                      </a:r>
                    </a:p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2024</a:t>
                      </a:r>
                      <a:endParaRPr lang="pl-PL" dirty="0"/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PLANOWANE</a:t>
                      </a:r>
                    </a:p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2025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740823"/>
                  </a:ext>
                </a:extLst>
              </a:tr>
              <a:tr h="474779">
                <a:tc gridSpan="6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OBIEKTY INŻYNIERII LĄDOWEJ I WODNEJ  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03877629"/>
                  </a:ext>
                </a:extLst>
              </a:tr>
              <a:tr h="36831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Punkt Selektywnej Zbiórki Odpadów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953,2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394641"/>
                  </a:ext>
                </a:extLst>
              </a:tr>
              <a:tr h="32611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Gminne składowisko odpadów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90,2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852336"/>
                  </a:ext>
                </a:extLst>
              </a:tr>
              <a:tr h="36831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Zintegrowane Centrum Przesiadkowe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4 679,8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313100"/>
                  </a:ext>
                </a:extLst>
              </a:tr>
              <a:tr h="32611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System mobilności miejskiej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827,2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085320"/>
                  </a:ext>
                </a:extLst>
              </a:tr>
              <a:tr h="32611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Boiska (w tym Orlik)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2 093,2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597,9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656646"/>
                  </a:ext>
                </a:extLst>
              </a:tr>
              <a:tr h="32611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6.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Park „Boisko Sokoła”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4 915,6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4,9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525362"/>
                  </a:ext>
                </a:extLst>
              </a:tr>
              <a:tr h="32611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Park Miejski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1 003,2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highlight>
                            <a:srgbClr val="FFFF00"/>
                          </a:highlight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847439"/>
                  </a:ext>
                </a:extLst>
              </a:tr>
              <a:tr h="32611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8.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Sieć wodociągowa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7813003"/>
                  </a:ext>
                </a:extLst>
              </a:tr>
              <a:tr h="32611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9.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Sieć kanalizacyjna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21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5 379,2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495,0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3 200,0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563650"/>
                  </a:ext>
                </a:extLst>
              </a:tr>
              <a:tr h="32611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10.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Nawierzchnie 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125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81 679,6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10 690,3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1 140,0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282390"/>
                  </a:ext>
                </a:extLst>
              </a:tr>
              <a:tr h="32611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11.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Pozostałe 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4 875,3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123,4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145,0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512987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Ogółem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x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106 496,5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11 313,6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5 082,9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056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467309"/>
      </p:ext>
    </p:extLst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7BD88-28AE-1409-5089-0FF21B1D5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1" descr="Kopia jasny Pniewy">
            <a:extLst>
              <a:ext uri="{FF2B5EF4-FFF2-40B4-BE49-F238E27FC236}">
                <a16:creationId xmlns:a16="http://schemas.microsoft.com/office/drawing/2014/main" id="{31CF3055-BFB0-9090-12E0-DF451F0D2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0"/>
            <a:ext cx="982400" cy="11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4301E9B5-5DA6-8F61-E76B-DC8CAF7E0571}"/>
              </a:ext>
            </a:extLst>
          </p:cNvPr>
          <p:cNvSpPr txBox="1">
            <a:spLocks/>
          </p:cNvSpPr>
          <p:nvPr/>
        </p:nvSpPr>
        <p:spPr bwMode="auto">
          <a:xfrm>
            <a:off x="966788" y="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 w="13970" cmpd="sng">
                  <a:noFill/>
                  <a:prstDash val="solid"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INNE ŚRODKI TRWAŁE</a:t>
            </a:r>
            <a:br>
              <a:rPr kumimoji="0" lang="pl-PL" alt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pl-PL" sz="2000" b="0" i="1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CDEA787-06E0-49F0-C1B4-441A5D76CEDB}"/>
              </a:ext>
            </a:extLst>
          </p:cNvPr>
          <p:cNvGraphicFramePr>
            <a:graphicFrameLocks noGrp="1"/>
          </p:cNvGraphicFramePr>
          <p:nvPr/>
        </p:nvGraphicFramePr>
        <p:xfrm>
          <a:off x="935495" y="2060810"/>
          <a:ext cx="7273009" cy="3284770"/>
        </p:xfrm>
        <a:graphic>
          <a:graphicData uri="http://schemas.openxmlformats.org/drawingml/2006/table">
            <a:tbl>
              <a:tblPr firstRow="1" firstCol="1" bandRow="1"/>
              <a:tblGrid>
                <a:gridCol w="720100">
                  <a:extLst>
                    <a:ext uri="{9D8B030D-6E8A-4147-A177-3AD203B41FA5}">
                      <a16:colId xmlns:a16="http://schemas.microsoft.com/office/drawing/2014/main" val="97385901"/>
                    </a:ext>
                  </a:extLst>
                </a:gridCol>
                <a:gridCol w="2160300">
                  <a:extLst>
                    <a:ext uri="{9D8B030D-6E8A-4147-A177-3AD203B41FA5}">
                      <a16:colId xmlns:a16="http://schemas.microsoft.com/office/drawing/2014/main" val="2776800216"/>
                    </a:ext>
                  </a:extLst>
                </a:gridCol>
                <a:gridCol w="792110">
                  <a:extLst>
                    <a:ext uri="{9D8B030D-6E8A-4147-A177-3AD203B41FA5}">
                      <a16:colId xmlns:a16="http://schemas.microsoft.com/office/drawing/2014/main" val="3071931173"/>
                    </a:ext>
                  </a:extLst>
                </a:gridCol>
                <a:gridCol w="1008140">
                  <a:extLst>
                    <a:ext uri="{9D8B030D-6E8A-4147-A177-3AD203B41FA5}">
                      <a16:colId xmlns:a16="http://schemas.microsoft.com/office/drawing/2014/main" val="3660141582"/>
                    </a:ext>
                  </a:extLst>
                </a:gridCol>
                <a:gridCol w="1368190">
                  <a:extLst>
                    <a:ext uri="{9D8B030D-6E8A-4147-A177-3AD203B41FA5}">
                      <a16:colId xmlns:a16="http://schemas.microsoft.com/office/drawing/2014/main" val="3213987664"/>
                    </a:ext>
                  </a:extLst>
                </a:gridCol>
                <a:gridCol w="1224169">
                  <a:extLst>
                    <a:ext uri="{9D8B030D-6E8A-4147-A177-3AD203B41FA5}">
                      <a16:colId xmlns:a16="http://schemas.microsoft.com/office/drawing/2014/main" val="2874000079"/>
                    </a:ext>
                  </a:extLst>
                </a:gridCol>
              </a:tblGrid>
              <a:tr h="382401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LP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GRUPA RODZAJOWA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ILOŚĆ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WARTOŚĆ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tys. zł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NAKŁADY INWESTYCYJNE</a:t>
                      </a:r>
                      <a:b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w tys. zł</a:t>
                      </a:r>
                      <a:endParaRPr lang="pl-PL" sz="1400" b="1" dirty="0">
                        <a:solidFill>
                          <a:schemeClr val="bg1"/>
                        </a:solidFill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352712"/>
                  </a:ext>
                </a:extLst>
              </a:tr>
              <a:tr h="66621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ZREALIZOWANE</a:t>
                      </a:r>
                    </a:p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2024</a:t>
                      </a:r>
                      <a:endParaRPr lang="pl-PL" dirty="0"/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PLANOWANE</a:t>
                      </a:r>
                    </a:p>
                    <a:p>
                      <a:pPr algn="ctr">
                        <a:buNone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Aptos Display" panose="020B0004020202020204" pitchFamily="34" charset="0"/>
                        </a:rPr>
                        <a:t>2025</a:t>
                      </a:r>
                      <a:endParaRPr lang="pl-PL" dirty="0"/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883189"/>
                  </a:ext>
                </a:extLst>
              </a:tr>
              <a:tr h="492939">
                <a:tc gridSpan="6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INNE (od gr.3 do gr.8) 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065415"/>
                  </a:ext>
                </a:extLst>
              </a:tr>
              <a:tr h="40331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Środki transportu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32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2 864,6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  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147209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2.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Środki transportu</a:t>
                      </a:r>
                      <a:br>
                        <a:rPr lang="pl-PL" sz="1400" i="1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(system rowerów miejskich)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60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866,1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highlight>
                            <a:srgbClr val="FFFF00"/>
                          </a:highlight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l-PL" sz="140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082712"/>
                  </a:ext>
                </a:extLst>
              </a:tr>
              <a:tr h="3385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3.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Pozostałe 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6 754,7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742,5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1 314,8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533356"/>
                  </a:ext>
                </a:extLst>
              </a:tr>
              <a:tr h="478001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Ogółem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x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b="1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10 485,4</a:t>
                      </a:r>
                      <a:endParaRPr lang="pl-PL" sz="1400" dirty="0">
                        <a:effectLst/>
                        <a:latin typeface="Aptos Display" panose="020B00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742,5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400" dirty="0"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</a:rPr>
                        <a:t>1 314,8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231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9018198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DACAC8C-D28A-3287-CC87-7A113A49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1" name="Picture 11" descr="Kopia jasny Pniewy">
            <a:extLst>
              <a:ext uri="{FF2B5EF4-FFF2-40B4-BE49-F238E27FC236}">
                <a16:creationId xmlns:a16="http://schemas.microsoft.com/office/drawing/2014/main" id="{DC126562-C1F1-6433-59BF-E4625287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F3652A2-DC04-4130-D239-B9624D602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7966618"/>
              </p:ext>
            </p:extLst>
          </p:nvPr>
        </p:nvGraphicFramePr>
        <p:xfrm>
          <a:off x="1324150" y="1530704"/>
          <a:ext cx="5904820" cy="3088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Prostokąt 11">
            <a:extLst>
              <a:ext uri="{FF2B5EF4-FFF2-40B4-BE49-F238E27FC236}">
                <a16:creationId xmlns:a16="http://schemas.microsoft.com/office/drawing/2014/main" id="{DC747726-EA6A-2A98-35E5-D956E5F24B07}"/>
              </a:ext>
            </a:extLst>
          </p:cNvPr>
          <p:cNvSpPr/>
          <p:nvPr/>
        </p:nvSpPr>
        <p:spPr>
          <a:xfrm>
            <a:off x="1319530" y="4570923"/>
            <a:ext cx="5904457" cy="552094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A4ACCE5-6743-9A25-21DB-C1153BEE64D3}"/>
              </a:ext>
            </a:extLst>
          </p:cNvPr>
          <p:cNvGrpSpPr/>
          <p:nvPr/>
        </p:nvGrpSpPr>
        <p:grpSpPr>
          <a:xfrm>
            <a:off x="1624207" y="4352282"/>
            <a:ext cx="4176580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" name="Prostokąt zaokrąglony 9">
              <a:extLst>
                <a:ext uri="{FF2B5EF4-FFF2-40B4-BE49-F238E27FC236}">
                  <a16:creationId xmlns:a16="http://schemas.microsoft.com/office/drawing/2014/main" id="{8F8E1560-44A3-841E-877B-55355AD146D7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ln>
              <a:noFill/>
            </a:ln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4E3C9D4-6B20-20D4-2B56-969BA6E6AB77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4. Inwestycje </a:t>
              </a:r>
            </a:p>
          </p:txBody>
        </p:sp>
      </p:grpSp>
      <p:sp>
        <p:nvSpPr>
          <p:cNvPr id="7" name="Prostokąt 6">
            <a:extLst>
              <a:ext uri="{FF2B5EF4-FFF2-40B4-BE49-F238E27FC236}">
                <a16:creationId xmlns:a16="http://schemas.microsoft.com/office/drawing/2014/main" id="{9F920060-0A5F-5983-D6B4-4B59E1BDB963}"/>
              </a:ext>
            </a:extLst>
          </p:cNvPr>
          <p:cNvSpPr/>
          <p:nvPr/>
        </p:nvSpPr>
        <p:spPr>
          <a:xfrm>
            <a:off x="1319529" y="5515550"/>
            <a:ext cx="5904457" cy="423965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D6BD01BA-0AC3-E95F-1470-E148DF5FB9EA}"/>
              </a:ext>
            </a:extLst>
          </p:cNvPr>
          <p:cNvGrpSpPr/>
          <p:nvPr/>
        </p:nvGrpSpPr>
        <p:grpSpPr>
          <a:xfrm>
            <a:off x="1643858" y="5187731"/>
            <a:ext cx="4156929" cy="655638"/>
            <a:chOff x="304800" y="2388120"/>
            <a:chExt cx="4267200" cy="76752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5" name="Prostokąt zaokrąglony 9">
              <a:extLst>
                <a:ext uri="{FF2B5EF4-FFF2-40B4-BE49-F238E27FC236}">
                  <a16:creationId xmlns:a16="http://schemas.microsoft.com/office/drawing/2014/main" id="{C0590DDC-2696-CB82-9CB5-D7F86F4C1095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06AF216D-C6C9-EED0-0CCA-A46B015ADB4D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600" dirty="0"/>
                <a:t>5. Stan mienia gminy</a:t>
              </a: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2CA84718-1F05-6CC3-61D4-3C185C38A93B}"/>
              </a:ext>
            </a:extLst>
          </p:cNvPr>
          <p:cNvSpPr/>
          <p:nvPr/>
        </p:nvSpPr>
        <p:spPr>
          <a:xfrm>
            <a:off x="1313701" y="6324826"/>
            <a:ext cx="5904457" cy="423965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9B523FF9-95DC-DCA8-BC8F-18F8EC914375}"/>
              </a:ext>
            </a:extLst>
          </p:cNvPr>
          <p:cNvGrpSpPr/>
          <p:nvPr/>
        </p:nvGrpSpPr>
        <p:grpSpPr>
          <a:xfrm>
            <a:off x="1624205" y="6019135"/>
            <a:ext cx="5604763" cy="655638"/>
            <a:chOff x="304800" y="2388120"/>
            <a:chExt cx="4267200" cy="767520"/>
          </a:xfrm>
          <a:solidFill>
            <a:schemeClr val="accent1"/>
          </a:solidFill>
          <a:scene3d>
            <a:camera prst="orthographicFront"/>
            <a:lightRig rig="flat" dir="t"/>
          </a:scene3d>
        </p:grpSpPr>
        <p:sp>
          <p:nvSpPr>
            <p:cNvPr id="13" name="Prostokąt zaokrąglony 9">
              <a:extLst>
                <a:ext uri="{FF2B5EF4-FFF2-40B4-BE49-F238E27FC236}">
                  <a16:creationId xmlns:a16="http://schemas.microsoft.com/office/drawing/2014/main" id="{63FCF326-3E21-8D8F-0BAE-7A855182E51E}"/>
                </a:ext>
              </a:extLst>
            </p:cNvPr>
            <p:cNvSpPr/>
            <p:nvPr/>
          </p:nvSpPr>
          <p:spPr>
            <a:xfrm>
              <a:off x="304800" y="2388120"/>
              <a:ext cx="4267200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95AAFBB2-2295-6924-4998-8DCACDEA74B5}"/>
                </a:ext>
              </a:extLst>
            </p:cNvPr>
            <p:cNvSpPr/>
            <p:nvPr/>
          </p:nvSpPr>
          <p:spPr>
            <a:xfrm>
              <a:off x="342267" y="2425587"/>
              <a:ext cx="4192266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161290" tIns="0" rIns="161290" bIns="0" spcCol="1270" anchor="ctr"/>
            <a:lstStyle/>
            <a:p>
              <a:pPr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 Sprawozdanie finansowe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988862"/>
      </p:ext>
    </p:extLst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A6A7EDF0-AE22-C6B7-C8C2-D903C24D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74" y="150813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400" b="1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ROCZNE SPRAWOZDANIE FINANSOWE GMINY PNIEWY ZA 2024 ROK</a:t>
            </a:r>
            <a:br>
              <a:rPr lang="pl-PL" altLang="pl-PL" sz="1800" b="1" dirty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315" name="Picture 11" descr="Kopia jasny Pniewy">
            <a:extLst>
              <a:ext uri="{FF2B5EF4-FFF2-40B4-BE49-F238E27FC236}">
                <a16:creationId xmlns:a16="http://schemas.microsoft.com/office/drawing/2014/main" id="{9710EB9B-9886-80ED-30B4-8312B442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Prostokąt 6">
            <a:extLst>
              <a:ext uri="{FF2B5EF4-FFF2-40B4-BE49-F238E27FC236}">
                <a16:creationId xmlns:a16="http://schemas.microsoft.com/office/drawing/2014/main" id="{4EFE557F-7C15-90F2-FFE3-4BD0AF35B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4005263"/>
            <a:ext cx="87852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BBB5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endParaRPr lang="pl-PL" altLang="pl-PL" sz="150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endParaRPr lang="pl-PL" altLang="pl-PL" sz="15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3EFFE22-9998-3E13-778C-BDC7D6A6A051}"/>
              </a:ext>
            </a:extLst>
          </p:cNvPr>
          <p:cNvSpPr/>
          <p:nvPr/>
        </p:nvSpPr>
        <p:spPr>
          <a:xfrm>
            <a:off x="417512" y="2204830"/>
            <a:ext cx="8588375" cy="29718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l-PL" altLang="pl-PL" sz="2000" b="1" dirty="0">
                <a:latin typeface="Aptos Display" panose="020B0004020202020204" pitchFamily="34" charset="0"/>
              </a:rPr>
              <a:t>Roczne sprawozdanie finansowe Gminy Pniewy za 2024 rok obejmuje: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pl-PL" altLang="pl-PL" sz="2000" dirty="0">
              <a:latin typeface="Aptos Display" panose="020B00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l-PL" altLang="pl-PL" sz="2000" dirty="0">
                <a:latin typeface="Aptos Display" panose="020B0004020202020204" pitchFamily="34" charset="0"/>
              </a:rPr>
              <a:t> Bilans z wykonania budżetu jednostki samorządu terytorialnego,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l-PL" altLang="pl-PL" sz="2000" dirty="0">
                <a:latin typeface="Aptos Display" panose="020B0004020202020204" pitchFamily="34" charset="0"/>
              </a:rPr>
              <a:t> Zbiorczy bilans jednostki budżetowej,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l-PL" altLang="pl-PL" sz="2000" dirty="0">
                <a:latin typeface="Aptos Display" panose="020B0004020202020204" pitchFamily="34" charset="0"/>
              </a:rPr>
              <a:t> Zbiorczy rachunek zysków i strat (wariant porównawczy),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l-PL" altLang="pl-PL" sz="2000" dirty="0">
                <a:latin typeface="Aptos Display" panose="020B0004020202020204" pitchFamily="34" charset="0"/>
              </a:rPr>
              <a:t> Zbiorcze zestawienie zmian w funduszu,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l-PL" altLang="pl-PL" sz="2000" dirty="0">
                <a:latin typeface="Aptos Display" panose="020B0004020202020204" pitchFamily="34" charset="0"/>
              </a:rPr>
              <a:t> Informację dodatkową.</a:t>
            </a:r>
          </a:p>
        </p:txBody>
      </p:sp>
    </p:spTree>
    <p:extLst>
      <p:ext uri="{BB962C8B-B14F-4D97-AF65-F5344CB8AC3E}">
        <p14:creationId xmlns:p14="http://schemas.microsoft.com/office/powerpoint/2010/main" val="2014151344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BB05EBE-9223-BBA1-0537-A7560AD92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3734" cy="114005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091F48D-B57D-86C1-9D87-AA2D663D3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519" y="0"/>
            <a:ext cx="4900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234877A-E7BB-BE34-E236-EC751B3DD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3734" cy="11400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77250EF-5BAD-3915-EE9D-D690357B3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553" y="0"/>
            <a:ext cx="5062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1C2D812-17B3-ECA9-D4CB-FB4792E8E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3734" cy="11400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8E874CE-DA0B-18E3-A750-636209417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194" y="0"/>
            <a:ext cx="4809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2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5282A56-D2C6-F2D0-84AD-9A6D30C80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3734" cy="11400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7C2AAB7-89F0-33AD-982D-CB3181EA4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989" y="0"/>
            <a:ext cx="4794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F7016CC-055B-26DD-A4A2-DC2E5A899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3734" cy="11400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428CDCC-8961-2329-7D11-2F1937404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507" y="0"/>
            <a:ext cx="4876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85D9A74-D12C-4CD4-117A-50BFED628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3734" cy="11400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419A4F0-3539-7149-8427-183F68C6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326" y="0"/>
            <a:ext cx="4787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Kopia jasny Pniewy">
            <a:extLst>
              <a:ext uri="{FF2B5EF4-FFF2-40B4-BE49-F238E27FC236}">
                <a16:creationId xmlns:a16="http://schemas.microsoft.com/office/drawing/2014/main" id="{B16C6BE4-AFD6-AA86-77C1-B5F69CDF7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7">
            <a:extLst>
              <a:ext uri="{FF2B5EF4-FFF2-40B4-BE49-F238E27FC236}">
                <a16:creationId xmlns:a16="http://schemas.microsoft.com/office/drawing/2014/main" id="{DE28F211-00E0-7E2B-DA37-AF72D920B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CEEFDD10-9E44-F48B-3BCA-6E655CC03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600" y="-69565"/>
            <a:ext cx="8356094" cy="1127117"/>
          </a:xfr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pl-PL" altLang="pl-PL" sz="2400" dirty="0">
                <a:ln w="1397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WYKONANIE BUDŻETU ZA 2024 ROK</a:t>
            </a:r>
            <a:br>
              <a:rPr lang="pl-PL" altLang="pl-PL" b="1" dirty="0">
                <a:solidFill>
                  <a:srgbClr val="33CC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Black" panose="020B0A04020102020204" pitchFamily="34" charset="0"/>
                <a:cs typeface="Times New Roman" pitchFamily="18" charset="0"/>
              </a:rPr>
              <a:t>Dochody Gminy Pniewy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6BE8C43-12B4-2942-6995-ACF81BBF1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2227"/>
            <a:ext cx="9144000" cy="540524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3890FE8-FE1D-D137-AE82-112251F5D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3734" cy="11400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A716E0D-E821-D244-DA77-63FF80A09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622" y="0"/>
            <a:ext cx="4804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9DB9AE9-A597-DD98-622F-F294C3A78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0"/>
            <a:ext cx="993734" cy="11400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135FDD3-6549-B8E6-CF39-316DD98D2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065" y="0"/>
            <a:ext cx="4735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17B5AC0-5BA2-DC45-4759-7B1DF7B31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797425"/>
            <a:ext cx="8172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l-PL" altLang="pl-PL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Tytuł 1">
            <a:extLst>
              <a:ext uri="{FF2B5EF4-FFF2-40B4-BE49-F238E27FC236}">
                <a16:creationId xmlns:a16="http://schemas.microsoft.com/office/drawing/2014/main" id="{F652C621-13B2-4B9B-4A7A-25FB0D31F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836613"/>
            <a:ext cx="8153400" cy="990600"/>
          </a:xfrm>
        </p:spPr>
        <p:txBody>
          <a:bodyPr/>
          <a:lstStyle/>
          <a:p>
            <a:pPr algn="ctr"/>
            <a:r>
              <a:rPr lang="pl-PL" altLang="pl-PL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Dziękuję za uwagę</a:t>
            </a:r>
          </a:p>
        </p:txBody>
      </p:sp>
      <p:pic>
        <p:nvPicPr>
          <p:cNvPr id="48132" name="Obraz 2">
            <a:extLst>
              <a:ext uri="{FF2B5EF4-FFF2-40B4-BE49-F238E27FC236}">
                <a16:creationId xmlns:a16="http://schemas.microsoft.com/office/drawing/2014/main" id="{6E96F7D0-5B09-D5A0-024A-2A7F2233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2781300"/>
            <a:ext cx="26955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Wielkomiejski">
  <a:themeElements>
    <a:clrScheme name="Wielkomiejski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Wielkomiejsk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lkomiejs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ielkomiejski">
    <a:dk1>
      <a:sysClr val="windowText" lastClr="000000"/>
    </a:dk1>
    <a:lt1>
      <a:sysClr val="window" lastClr="FFFFFF"/>
    </a:lt1>
    <a:dk2>
      <a:srgbClr val="471101"/>
    </a:dk2>
    <a:lt2>
      <a:srgbClr val="E7E8E2"/>
    </a:lt2>
    <a:accent1>
      <a:srgbClr val="A6B727"/>
    </a:accent1>
    <a:accent2>
      <a:srgbClr val="F04304"/>
    </a:accent2>
    <a:accent3>
      <a:srgbClr val="EF8606"/>
    </a:accent3>
    <a:accent4>
      <a:srgbClr val="F2C100"/>
    </a:accent4>
    <a:accent5>
      <a:srgbClr val="A65001"/>
    </a:accent5>
    <a:accent6>
      <a:srgbClr val="BA9585"/>
    </a:accent6>
    <a:hlink>
      <a:srgbClr val="00B0F0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Wielkomiejski</Template>
  <TotalTime>25551</TotalTime>
  <Words>5242</Words>
  <Application>Microsoft Office PowerPoint</Application>
  <PresentationFormat>Pokaz na ekranie (4:3)</PresentationFormat>
  <Paragraphs>1509</Paragraphs>
  <Slides>92</Slides>
  <Notes>92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92</vt:i4>
      </vt:variant>
    </vt:vector>
  </HeadingPairs>
  <TitlesOfParts>
    <vt:vector size="102" baseType="lpstr">
      <vt:lpstr>Aptos Display</vt:lpstr>
      <vt:lpstr>Arial</vt:lpstr>
      <vt:lpstr>Arial Black</vt:lpstr>
      <vt:lpstr>Bahnschrift SemiCondensed</vt:lpstr>
      <vt:lpstr>Calibri</vt:lpstr>
      <vt:lpstr>Calibri Light</vt:lpstr>
      <vt:lpstr>Times New Roman</vt:lpstr>
      <vt:lpstr>Wingdings</vt:lpstr>
      <vt:lpstr>Wingdings 2</vt:lpstr>
      <vt:lpstr>Wielkomiejski</vt:lpstr>
      <vt:lpstr>Prezentacja programu PowerPoint</vt:lpstr>
      <vt:lpstr>WYKONANIE BUDŻETU ZA 2024 ROK </vt:lpstr>
      <vt:lpstr>WYKONANIE BUDŻETU ZA 2024 ROK </vt:lpstr>
      <vt:lpstr>WYKONANIE BUDŻETU ZA 2024 ROK Wykonanie syntetyczne budżetu w stosunku do planu</vt:lpstr>
      <vt:lpstr>Prezentacja programu PowerPoint</vt:lpstr>
      <vt:lpstr>Prezentacja programu PowerPoint</vt:lpstr>
      <vt:lpstr>WYKONANIE BUDŻETU ZA 2024 ROK </vt:lpstr>
      <vt:lpstr>Prezentacja programu PowerPoint</vt:lpstr>
      <vt:lpstr>WYKONANIE BUDŻETU ZA 2024 ROK Dochody Gminy Pniewy</vt:lpstr>
      <vt:lpstr>WYKONANIE BUDŻETU ZA 2024 ROK Dochody bieżące Gminy Pniewy</vt:lpstr>
      <vt:lpstr>WYKONANIE BUDŻETU ZA 2024 ROK Dochody Gminy Pniewy</vt:lpstr>
      <vt:lpstr>Prezentacja programu PowerPoint</vt:lpstr>
      <vt:lpstr>WYKONANIE BUDŻETU ZA 2024 ROK Dochody Gminy Pniewy</vt:lpstr>
      <vt:lpstr>Prezentacja programu PowerPoint</vt:lpstr>
      <vt:lpstr>WYKONANIE BUDŻETU ZA 2024 ROK Dochody Gminy Pniewy</vt:lpstr>
      <vt:lpstr>WYKONANIE BUDŻETU ZA 2024 ROK Dotacje i dochody celowe – 15 336 590,90 zł</vt:lpstr>
      <vt:lpstr>WYKONANIE BUDŻETU ZA 2024 ROK Dotacje i dochody celowe – 15 336 590,90 zł</vt:lpstr>
      <vt:lpstr>WYKONANIE BUDŻETU ZA 2024 ROK Dochody Gminy Pniewy</vt:lpstr>
      <vt:lpstr>WYKONANIE BUDŻETU ZA 2024 ROK Subwencja ogólna</vt:lpstr>
      <vt:lpstr>WYKONANIE BUDŻETU ZA 2024 ROK Dochody majątkowe</vt:lpstr>
      <vt:lpstr>WYKONANIE BUDŻETU ZA 2024 ROK </vt:lpstr>
      <vt:lpstr>WYKONANIE BUDŻETU ZA 2024 ROK Dotacje i środki na inwestycje</vt:lpstr>
      <vt:lpstr>WYKONANIE BUDŻETU ZA 2024 ROK Dotacje i środki na inwestycje</vt:lpstr>
      <vt:lpstr>WYKONANIE BUDŻETU ZA 2024 ROK Dotacje i środki na inwestycje</vt:lpstr>
      <vt:lpstr>WYKONANIE BUDŻETU ZA 2024 ROK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WYKONANIE BUDŻETU ZA 2024 ROK Realizacja planu wydatków według wybranych działów</vt:lpstr>
      <vt:lpstr>Prezentacja programu PowerPoint</vt:lpstr>
      <vt:lpstr>Prezentacja programu PowerPoint</vt:lpstr>
      <vt:lpstr>WYKONANIE BUDŻETU ZA 2024 ROK Realizacja planu wydatków według wybranych działów</vt:lpstr>
      <vt:lpstr>Prezentacja programu PowerPoint</vt:lpstr>
      <vt:lpstr>Prezentacja programu PowerPoint</vt:lpstr>
      <vt:lpstr>WYKONANIE BUDŻETU ZA 2024 ROK Realizacja planu wydatków według wybranych działów</vt:lpstr>
      <vt:lpstr>Prezentacja programu PowerPoint</vt:lpstr>
      <vt:lpstr>Prezentacja programu PowerPoint</vt:lpstr>
      <vt:lpstr>WYKONANIE BUDŻETU ZA 2024 ROK Realizacja planu wydatków według wybranych działów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WYKONANIE BUDŻETU ZA 2024 ROK Zadłużenie Gminy Pniewy</vt:lpstr>
      <vt:lpstr>WYKONANIE BUDŻETU ZA 2024 ROK Zadłużenie Gminy Pniewy</vt:lpstr>
      <vt:lpstr>WYKONANIE BUDŻETU ZA 2024 ROK </vt:lpstr>
      <vt:lpstr>WYKONANIE BUDŻETU ZA 2024 ROK </vt:lpstr>
      <vt:lpstr>WYKONANIE BUDŻETU ZA 2024 ROK </vt:lpstr>
      <vt:lpstr>WYKONANIE BUDŻETU ZA 2024 ROK </vt:lpstr>
      <vt:lpstr>WYKONANIE BUDŻETU ZA 2024 ROK </vt:lpstr>
      <vt:lpstr>WYKONANIE BUDŻETU ZA 2024 ROK </vt:lpstr>
      <vt:lpstr>WYKONANIE BUDŻETU ZA 2024 ROK </vt:lpstr>
      <vt:lpstr>WYKONANIE BUDŻETU ZA 2024 ROK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WYKONANIE BUDŻETU ZA 2024 ROK </vt:lpstr>
      <vt:lpstr>ROCZNE SPRAWOZDANIE FINANSOWE GMINY PNIEWY ZA 2024 ROK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Company>Urząd Miejski w Mielcu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Wykonanie budżetu Gminy Pniewy za 2024 rok</dc:title>
  <dc:creator>Izabela Paschke</dc:creator>
  <cp:lastModifiedBy>Elżbieta Bandurowicz</cp:lastModifiedBy>
  <cp:revision>1210</cp:revision>
  <cp:lastPrinted>2024-06-07T11:37:13Z</cp:lastPrinted>
  <dcterms:created xsi:type="dcterms:W3CDTF">2001-04-18T07:24:44Z</dcterms:created>
  <dcterms:modified xsi:type="dcterms:W3CDTF">2025-06-26T09:15:11Z</dcterms:modified>
</cp:coreProperties>
</file>