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handoutMasterIdLst>
    <p:handoutMasterId r:id="rId55"/>
  </p:handoutMasterIdLst>
  <p:sldIdLst>
    <p:sldId id="257" r:id="rId2"/>
    <p:sldId id="262" r:id="rId3"/>
    <p:sldId id="832" r:id="rId4"/>
    <p:sldId id="855" r:id="rId5"/>
    <p:sldId id="837" r:id="rId6"/>
    <p:sldId id="258" r:id="rId7"/>
    <p:sldId id="859" r:id="rId8"/>
    <p:sldId id="860" r:id="rId9"/>
    <p:sldId id="897" r:id="rId10"/>
    <p:sldId id="894" r:id="rId11"/>
    <p:sldId id="895" r:id="rId12"/>
    <p:sldId id="896" r:id="rId13"/>
    <p:sldId id="917" r:id="rId14"/>
    <p:sldId id="938" r:id="rId15"/>
    <p:sldId id="261" r:id="rId16"/>
    <p:sldId id="834" r:id="rId17"/>
    <p:sldId id="876" r:id="rId18"/>
    <p:sldId id="939" r:id="rId19"/>
    <p:sldId id="915" r:id="rId20"/>
    <p:sldId id="937" r:id="rId21"/>
    <p:sldId id="854" r:id="rId22"/>
    <p:sldId id="922" r:id="rId23"/>
    <p:sldId id="918" r:id="rId24"/>
    <p:sldId id="936" r:id="rId25"/>
    <p:sldId id="260" r:id="rId26"/>
    <p:sldId id="836" r:id="rId27"/>
    <p:sldId id="835" r:id="rId28"/>
    <p:sldId id="881" r:id="rId29"/>
    <p:sldId id="838" r:id="rId30"/>
    <p:sldId id="923" r:id="rId31"/>
    <p:sldId id="924" r:id="rId32"/>
    <p:sldId id="863" r:id="rId33"/>
    <p:sldId id="925" r:id="rId34"/>
    <p:sldId id="864" r:id="rId35"/>
    <p:sldId id="926" r:id="rId36"/>
    <p:sldId id="865" r:id="rId37"/>
    <p:sldId id="927" r:id="rId38"/>
    <p:sldId id="862" r:id="rId39"/>
    <p:sldId id="928" r:id="rId40"/>
    <p:sldId id="866" r:id="rId41"/>
    <p:sldId id="930" r:id="rId42"/>
    <p:sldId id="870" r:id="rId43"/>
    <p:sldId id="933" r:id="rId44"/>
    <p:sldId id="869" r:id="rId45"/>
    <p:sldId id="929" r:id="rId46"/>
    <p:sldId id="867" r:id="rId47"/>
    <p:sldId id="932" r:id="rId48"/>
    <p:sldId id="931" r:id="rId49"/>
    <p:sldId id="935" r:id="rId50"/>
    <p:sldId id="868" r:id="rId51"/>
    <p:sldId id="934" r:id="rId52"/>
    <p:sldId id="853" r:id="rId53"/>
  </p:sldIdLst>
  <p:sldSz cx="12192000" cy="6858000"/>
  <p:notesSz cx="6797675" cy="9926638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643D68-95E3-689F-22DF-CA82E5EE48EF}" name="UM Pniewy" initials="UP" userId="23a83612b6d15477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.P.H.U ANMAR" initials="PA" lastIdx="1" clrIdx="0">
    <p:extLst>
      <p:ext uri="{19B8F6BF-5375-455C-9EA6-DF929625EA0E}">
        <p15:presenceInfo xmlns:p15="http://schemas.microsoft.com/office/powerpoint/2012/main" userId="S::admin@pphuanmar.onmicrosoft.com::39186a9c-9a18-4cc8-92ff-2345542ed035" providerId="AD"/>
      </p:ext>
    </p:extLst>
  </p:cmAuthor>
  <p:cmAuthor id="2" name="Izabela Paschke" initials="IP" lastIdx="30" clrIdx="1">
    <p:extLst>
      <p:ext uri="{19B8F6BF-5375-455C-9EA6-DF929625EA0E}">
        <p15:presenceInfo xmlns:p15="http://schemas.microsoft.com/office/powerpoint/2012/main" userId="S-1-5-21-53442669-1617114985-2203021293-13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C6C"/>
    <a:srgbClr val="99FF66"/>
    <a:srgbClr val="9999FF"/>
    <a:srgbClr val="FF9900"/>
    <a:srgbClr val="00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4C1A8A3-306A-4EB7-A6B1-4F7E0EB9C5D6}" styleName="Styl pośredni 3 — Ak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60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8/10/relationships/authors" Target="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AE3806-9EE2-4780-B874-9638602C64A3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DFC585C-4762-4EA0-843C-F302CFA6F4E7}">
      <dgm:prSet phldrT="[Tekst]" custT="1"/>
      <dgm:spPr/>
      <dgm:t>
        <a:bodyPr/>
        <a:lstStyle/>
        <a:p>
          <a:r>
            <a:rPr lang="pl-PL" sz="2800" b="1" dirty="0">
              <a:solidFill>
                <a:schemeClr val="accent5">
                  <a:lumMod val="50000"/>
                </a:schemeClr>
              </a:solidFill>
            </a:rPr>
            <a:t>WYKONANIE DOCHODÓW             63 518 453,71 zł</a:t>
          </a:r>
        </a:p>
      </dgm:t>
    </dgm:pt>
    <dgm:pt modelId="{87474F31-1B7A-4A75-A7CB-C1F549754005}" type="parTrans" cxnId="{B7347248-8644-4DFC-901C-2A7D75EF97A8}">
      <dgm:prSet/>
      <dgm:spPr/>
      <dgm:t>
        <a:bodyPr/>
        <a:lstStyle/>
        <a:p>
          <a:endParaRPr lang="pl-PL"/>
        </a:p>
      </dgm:t>
    </dgm:pt>
    <dgm:pt modelId="{437DB494-6402-4555-A4B0-8D9ADFA16E49}" type="sibTrans" cxnId="{B7347248-8644-4DFC-901C-2A7D75EF97A8}">
      <dgm:prSet/>
      <dgm:spPr/>
      <dgm:t>
        <a:bodyPr/>
        <a:lstStyle/>
        <a:p>
          <a:endParaRPr lang="pl-PL"/>
        </a:p>
      </dgm:t>
    </dgm:pt>
    <dgm:pt modelId="{207E0F60-5604-4AAD-A372-78FBDB491438}">
      <dgm:prSet phldrT="[Tekst]" custT="1"/>
      <dgm:spPr/>
      <dgm:t>
        <a:bodyPr/>
        <a:lstStyle/>
        <a:p>
          <a:r>
            <a:rPr lang="pl-PL" sz="2800" b="1" dirty="0">
              <a:solidFill>
                <a:schemeClr val="accent5">
                  <a:lumMod val="50000"/>
                </a:schemeClr>
              </a:solidFill>
            </a:rPr>
            <a:t>WYKONANIE WYDATKÓW                55 615 712,21 zł</a:t>
          </a:r>
        </a:p>
      </dgm:t>
    </dgm:pt>
    <dgm:pt modelId="{FB4DB591-CF62-4674-8AA4-4829BD9CAD85}" type="parTrans" cxnId="{AD1DF8E9-B7CC-4769-B4BD-E1D3A258AA97}">
      <dgm:prSet/>
      <dgm:spPr/>
      <dgm:t>
        <a:bodyPr/>
        <a:lstStyle/>
        <a:p>
          <a:endParaRPr lang="pl-PL"/>
        </a:p>
      </dgm:t>
    </dgm:pt>
    <dgm:pt modelId="{EA00B85B-B74A-42FD-A136-E8900CE9571E}" type="sibTrans" cxnId="{AD1DF8E9-B7CC-4769-B4BD-E1D3A258AA97}">
      <dgm:prSet/>
      <dgm:spPr/>
      <dgm:t>
        <a:bodyPr/>
        <a:lstStyle/>
        <a:p>
          <a:endParaRPr lang="pl-PL"/>
        </a:p>
      </dgm:t>
    </dgm:pt>
    <dgm:pt modelId="{246E9DAA-FC28-4BE4-9CB2-A976691DC8CB}" type="pres">
      <dgm:prSet presAssocID="{49AE3806-9EE2-4780-B874-9638602C64A3}" presName="compositeShape" presStyleCnt="0">
        <dgm:presLayoutVars>
          <dgm:chMax val="2"/>
          <dgm:dir/>
          <dgm:resizeHandles val="exact"/>
        </dgm:presLayoutVars>
      </dgm:prSet>
      <dgm:spPr/>
    </dgm:pt>
    <dgm:pt modelId="{09F7835D-6D12-4042-B583-1FDBF630FEC4}" type="pres">
      <dgm:prSet presAssocID="{49AE3806-9EE2-4780-B874-9638602C64A3}" presName="divider" presStyleLbl="fgShp" presStyleIdx="0" presStyleCnt="1"/>
      <dgm:spPr>
        <a:solidFill>
          <a:schemeClr val="accent3">
            <a:lumMod val="20000"/>
            <a:lumOff val="80000"/>
          </a:schemeClr>
        </a:solidFill>
        <a:ln>
          <a:solidFill>
            <a:srgbClr val="002060"/>
          </a:solidFill>
        </a:ln>
      </dgm:spPr>
    </dgm:pt>
    <dgm:pt modelId="{7C39E3DA-7BEA-487F-8969-99701DC78CA0}" type="pres">
      <dgm:prSet presAssocID="{ADFC585C-4762-4EA0-843C-F302CFA6F4E7}" presName="downArrow" presStyleLbl="node1" presStyleIdx="0" presStyleCnt="2"/>
      <dgm:spPr>
        <a:ln>
          <a:solidFill>
            <a:srgbClr val="002060"/>
          </a:solidFill>
        </a:ln>
      </dgm:spPr>
    </dgm:pt>
    <dgm:pt modelId="{70CAEB33-6251-4AE2-B37B-B23B88D7AA0D}" type="pres">
      <dgm:prSet presAssocID="{ADFC585C-4762-4EA0-843C-F302CFA6F4E7}" presName="downArrowText" presStyleLbl="revTx" presStyleIdx="0" presStyleCnt="2" custScaleX="161801">
        <dgm:presLayoutVars>
          <dgm:bulletEnabled val="1"/>
        </dgm:presLayoutVars>
      </dgm:prSet>
      <dgm:spPr/>
    </dgm:pt>
    <dgm:pt modelId="{53008E13-86FB-4165-AAB2-F53DD75EA95A}" type="pres">
      <dgm:prSet presAssocID="{207E0F60-5604-4AAD-A372-78FBDB491438}" presName="upArrow" presStyleLbl="node1" presStyleIdx="1" presStyleCnt="2"/>
      <dgm:spPr>
        <a:ln>
          <a:solidFill>
            <a:srgbClr val="002060"/>
          </a:solidFill>
        </a:ln>
      </dgm:spPr>
    </dgm:pt>
    <dgm:pt modelId="{940EC4F5-F735-4B6D-9C02-7B84AF462EAE}" type="pres">
      <dgm:prSet presAssocID="{207E0F60-5604-4AAD-A372-78FBDB491438}" presName="upArrowText" presStyleLbl="revTx" presStyleIdx="1" presStyleCnt="2" custScaleX="161801">
        <dgm:presLayoutVars>
          <dgm:bulletEnabled val="1"/>
        </dgm:presLayoutVars>
      </dgm:prSet>
      <dgm:spPr/>
    </dgm:pt>
  </dgm:ptLst>
  <dgm:cxnLst>
    <dgm:cxn modelId="{B7347248-8644-4DFC-901C-2A7D75EF97A8}" srcId="{49AE3806-9EE2-4780-B874-9638602C64A3}" destId="{ADFC585C-4762-4EA0-843C-F302CFA6F4E7}" srcOrd="0" destOrd="0" parTransId="{87474F31-1B7A-4A75-A7CB-C1F549754005}" sibTransId="{437DB494-6402-4555-A4B0-8D9ADFA16E49}"/>
    <dgm:cxn modelId="{33689374-C6F6-43EA-BFBF-3070558491E2}" type="presOf" srcId="{207E0F60-5604-4AAD-A372-78FBDB491438}" destId="{940EC4F5-F735-4B6D-9C02-7B84AF462EAE}" srcOrd="0" destOrd="0" presId="urn:microsoft.com/office/officeart/2005/8/layout/arrow3"/>
    <dgm:cxn modelId="{C71656B8-BDA1-4887-A9D6-5CA0D637B4E4}" type="presOf" srcId="{49AE3806-9EE2-4780-B874-9638602C64A3}" destId="{246E9DAA-FC28-4BE4-9CB2-A976691DC8CB}" srcOrd="0" destOrd="0" presId="urn:microsoft.com/office/officeart/2005/8/layout/arrow3"/>
    <dgm:cxn modelId="{803A1FDC-8E39-4658-BB30-1EAD01453939}" type="presOf" srcId="{ADFC585C-4762-4EA0-843C-F302CFA6F4E7}" destId="{70CAEB33-6251-4AE2-B37B-B23B88D7AA0D}" srcOrd="0" destOrd="0" presId="urn:microsoft.com/office/officeart/2005/8/layout/arrow3"/>
    <dgm:cxn modelId="{AD1DF8E9-B7CC-4769-B4BD-E1D3A258AA97}" srcId="{49AE3806-9EE2-4780-B874-9638602C64A3}" destId="{207E0F60-5604-4AAD-A372-78FBDB491438}" srcOrd="1" destOrd="0" parTransId="{FB4DB591-CF62-4674-8AA4-4829BD9CAD85}" sibTransId="{EA00B85B-B74A-42FD-A136-E8900CE9571E}"/>
    <dgm:cxn modelId="{C02BDDC4-2272-4735-98EE-E093961DF531}" type="presParOf" srcId="{246E9DAA-FC28-4BE4-9CB2-A976691DC8CB}" destId="{09F7835D-6D12-4042-B583-1FDBF630FEC4}" srcOrd="0" destOrd="0" presId="urn:microsoft.com/office/officeart/2005/8/layout/arrow3"/>
    <dgm:cxn modelId="{6CAE6A99-DA5F-470C-9BE2-8A546BCF6A38}" type="presParOf" srcId="{246E9DAA-FC28-4BE4-9CB2-A976691DC8CB}" destId="{7C39E3DA-7BEA-487F-8969-99701DC78CA0}" srcOrd="1" destOrd="0" presId="urn:microsoft.com/office/officeart/2005/8/layout/arrow3"/>
    <dgm:cxn modelId="{62BD1FC0-1D40-4D21-9253-F0175380BB7B}" type="presParOf" srcId="{246E9DAA-FC28-4BE4-9CB2-A976691DC8CB}" destId="{70CAEB33-6251-4AE2-B37B-B23B88D7AA0D}" srcOrd="2" destOrd="0" presId="urn:microsoft.com/office/officeart/2005/8/layout/arrow3"/>
    <dgm:cxn modelId="{689612C6-39B2-4BEF-9D3F-DA608EA45B26}" type="presParOf" srcId="{246E9DAA-FC28-4BE4-9CB2-A976691DC8CB}" destId="{53008E13-86FB-4165-AAB2-F53DD75EA95A}" srcOrd="3" destOrd="0" presId="urn:microsoft.com/office/officeart/2005/8/layout/arrow3"/>
    <dgm:cxn modelId="{2DA33CC0-2ABD-4E50-B96E-2848D7426A63}" type="presParOf" srcId="{246E9DAA-FC28-4BE4-9CB2-A976691DC8CB}" destId="{940EC4F5-F735-4B6D-9C02-7B84AF462EA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1 532 845,76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6 381 167,98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13173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X="111526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1 456 002,56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2 696 129,88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 1 351 718,44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2 970 553,95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927 473,24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2 368 138,33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892 764,96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4 137 659,10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53B3E1-B013-415C-B177-35C8146D23F8}" type="doc">
      <dgm:prSet loTypeId="urn:microsoft.com/office/officeart/2005/8/layout/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CDA56BD-6477-4BBC-8E3F-88BCAC0288A2}">
      <dgm:prSet phldrT="[Tekst]" custT="1"/>
      <dgm:spPr>
        <a:ln>
          <a:solidFill>
            <a:srgbClr val="002060"/>
          </a:solidFill>
        </a:ln>
        <a:effectLst/>
      </dgm:spPr>
      <dgm:t>
        <a:bodyPr/>
        <a:lstStyle/>
        <a:p>
          <a:r>
            <a:rPr lang="pl-PL" sz="2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Dochody</a:t>
          </a:r>
          <a:r>
            <a:rPr lang="pl-PL" sz="25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r>
            <a:rPr lang="pl-PL" sz="25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63 518 453,71 zł</a:t>
          </a:r>
        </a:p>
        <a:p>
          <a:r>
            <a:rPr lang="pl-PL" sz="25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</a:t>
          </a:r>
        </a:p>
        <a:p>
          <a:r>
            <a:rPr lang="pl-PL" sz="2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Wydatki</a:t>
          </a:r>
        </a:p>
        <a:p>
          <a:r>
            <a:rPr lang="pl-PL" sz="25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55 615 712,21 zł</a:t>
          </a:r>
        </a:p>
      </dgm:t>
    </dgm:pt>
    <dgm:pt modelId="{068E81A8-EF94-418E-9A92-93A88A92F14A}" type="parTrans" cxnId="{6271F84F-7954-4231-9700-39E6E6C83F43}">
      <dgm:prSet/>
      <dgm:spPr/>
      <dgm:t>
        <a:bodyPr/>
        <a:lstStyle/>
        <a:p>
          <a:endParaRPr lang="pl-PL"/>
        </a:p>
      </dgm:t>
    </dgm:pt>
    <dgm:pt modelId="{F5CD2955-BEDE-490B-9D83-6B0BE7CB9D8B}" type="sibTrans" cxnId="{6271F84F-7954-4231-9700-39E6E6C83F43}">
      <dgm:prSet/>
      <dgm:spPr>
        <a:solidFill>
          <a:schemeClr val="accent1">
            <a:lumMod val="75000"/>
          </a:schemeClr>
        </a:solidFill>
        <a:ln>
          <a:solidFill>
            <a:srgbClr val="002060"/>
          </a:solidFill>
        </a:ln>
        <a:effectLst/>
      </dgm:spPr>
      <dgm:t>
        <a:bodyPr/>
        <a:lstStyle/>
        <a:p>
          <a:endParaRPr lang="pl-PL"/>
        </a:p>
      </dgm:t>
    </dgm:pt>
    <dgm:pt modelId="{041FD88C-A71B-411B-820A-9045B2092786}">
      <dgm:prSet phldrT="[Tekst]" custT="1"/>
      <dgm:spPr>
        <a:ln>
          <a:solidFill>
            <a:srgbClr val="002060"/>
          </a:solidFill>
        </a:ln>
        <a:effectLst/>
      </dgm:spPr>
      <dgm:t>
        <a:bodyPr/>
        <a:lstStyle/>
        <a:p>
          <a:r>
            <a:rPr lang="pl-PL" sz="2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Przychody </a:t>
          </a:r>
        </a:p>
        <a:p>
          <a:r>
            <a:rPr lang="pl-PL" sz="27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7 861 105,96 zł</a:t>
          </a:r>
        </a:p>
        <a:p>
          <a:r>
            <a:rPr lang="pl-PL" sz="27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</a:t>
          </a:r>
        </a:p>
        <a:p>
          <a:r>
            <a:rPr lang="pl-PL" sz="2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Rozchody</a:t>
          </a:r>
          <a:r>
            <a:rPr lang="pl-PL" sz="27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r>
            <a:rPr lang="pl-PL" sz="27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2 035 700,00 zł</a:t>
          </a:r>
        </a:p>
      </dgm:t>
    </dgm:pt>
    <dgm:pt modelId="{6259EDA0-CF9F-401B-B742-3BB06C892CC6}" type="parTrans" cxnId="{3D4E5955-6D9C-42A2-BB91-60BA20EDD921}">
      <dgm:prSet/>
      <dgm:spPr/>
      <dgm:t>
        <a:bodyPr/>
        <a:lstStyle/>
        <a:p>
          <a:endParaRPr lang="pl-PL"/>
        </a:p>
      </dgm:t>
    </dgm:pt>
    <dgm:pt modelId="{8047A231-7925-46B2-B74B-CEB99BE1984C}" type="sibTrans" cxnId="{3D4E5955-6D9C-42A2-BB91-60BA20EDD921}">
      <dgm:prSet/>
      <dgm:spPr>
        <a:solidFill>
          <a:schemeClr val="accent1">
            <a:lumMod val="75000"/>
          </a:schemeClr>
        </a:solidFill>
        <a:ln>
          <a:solidFill>
            <a:srgbClr val="002060"/>
          </a:solidFill>
        </a:ln>
        <a:effectLst/>
      </dgm:spPr>
      <dgm:t>
        <a:bodyPr/>
        <a:lstStyle/>
        <a:p>
          <a:endParaRPr lang="pl-PL"/>
        </a:p>
      </dgm:t>
    </dgm:pt>
    <dgm:pt modelId="{47DFF0DF-B465-499C-BF5F-3BD53D1A1DA0}">
      <dgm:prSet phldrT="[Tekst]" custT="1"/>
      <dgm:spPr>
        <a:ln>
          <a:solidFill>
            <a:srgbClr val="002060"/>
          </a:solidFill>
        </a:ln>
        <a:effectLst/>
      </dgm:spPr>
      <dgm:t>
        <a:bodyPr/>
        <a:lstStyle/>
        <a:p>
          <a:r>
            <a:rPr lang="pl-PL" sz="3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WYNIK</a:t>
          </a:r>
        </a:p>
        <a:p>
          <a:r>
            <a:rPr lang="pl-PL" sz="3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+ 13 728 147,46 zł</a:t>
          </a:r>
        </a:p>
      </dgm:t>
    </dgm:pt>
    <dgm:pt modelId="{31B37D20-AF10-40EB-B924-6E2E949BBD67}" type="parTrans" cxnId="{E1260576-FB43-4F63-8BD6-F2F3D7E54827}">
      <dgm:prSet/>
      <dgm:spPr/>
      <dgm:t>
        <a:bodyPr/>
        <a:lstStyle/>
        <a:p>
          <a:endParaRPr lang="pl-PL"/>
        </a:p>
      </dgm:t>
    </dgm:pt>
    <dgm:pt modelId="{2D9D821A-3B38-4AFE-B3D7-EA12C0F407C4}" type="sibTrans" cxnId="{E1260576-FB43-4F63-8BD6-F2F3D7E54827}">
      <dgm:prSet/>
      <dgm:spPr/>
      <dgm:t>
        <a:bodyPr/>
        <a:lstStyle/>
        <a:p>
          <a:endParaRPr lang="pl-PL"/>
        </a:p>
      </dgm:t>
    </dgm:pt>
    <dgm:pt modelId="{BF755D64-AC8C-4609-AC0D-25C100095261}" type="pres">
      <dgm:prSet presAssocID="{AC53B3E1-B013-415C-B177-35C8146D23F8}" presName="diagram" presStyleCnt="0">
        <dgm:presLayoutVars>
          <dgm:dir/>
          <dgm:resizeHandles val="exact"/>
        </dgm:presLayoutVars>
      </dgm:prSet>
      <dgm:spPr/>
    </dgm:pt>
    <dgm:pt modelId="{549A7C18-0456-4691-B08B-EF95EFB39767}" type="pres">
      <dgm:prSet presAssocID="{0CDA56BD-6477-4BBC-8E3F-88BCAC0288A2}" presName="node" presStyleLbl="node1" presStyleIdx="0" presStyleCnt="3" custScaleX="132729" custScaleY="165021">
        <dgm:presLayoutVars>
          <dgm:bulletEnabled val="1"/>
        </dgm:presLayoutVars>
      </dgm:prSet>
      <dgm:spPr/>
    </dgm:pt>
    <dgm:pt modelId="{B964B873-B1B5-4450-A59D-E93689DAD439}" type="pres">
      <dgm:prSet presAssocID="{F5CD2955-BEDE-490B-9D83-6B0BE7CB9D8B}" presName="sibTrans" presStyleLbl="sibTrans2D1" presStyleIdx="0" presStyleCnt="2" custAng="3745882" custScaleX="155775" custLinFactX="-34874" custLinFactY="100000" custLinFactNeighborX="-100000" custLinFactNeighborY="179498"/>
      <dgm:spPr/>
    </dgm:pt>
    <dgm:pt modelId="{3EF0AA45-ADDB-42AF-B571-C1A835C2D4B7}" type="pres">
      <dgm:prSet presAssocID="{F5CD2955-BEDE-490B-9D83-6B0BE7CB9D8B}" presName="connectorText" presStyleLbl="sibTrans2D1" presStyleIdx="0" presStyleCnt="2"/>
      <dgm:spPr/>
    </dgm:pt>
    <dgm:pt modelId="{F066C4CC-9986-40BA-BF90-5BEE322F218B}" type="pres">
      <dgm:prSet presAssocID="{041FD88C-A71B-411B-820A-9045B2092786}" presName="node" presStyleLbl="node1" presStyleIdx="1" presStyleCnt="3" custScaleX="142585" custScaleY="162911">
        <dgm:presLayoutVars>
          <dgm:bulletEnabled val="1"/>
        </dgm:presLayoutVars>
      </dgm:prSet>
      <dgm:spPr/>
    </dgm:pt>
    <dgm:pt modelId="{9013CA20-12C4-4B94-9D0D-D5211B037CEA}" type="pres">
      <dgm:prSet presAssocID="{8047A231-7925-46B2-B74B-CEB99BE1984C}" presName="sibTrans" presStyleLbl="sibTrans2D1" presStyleIdx="1" presStyleCnt="2" custScaleX="120924" custLinFactNeighborX="-18071" custLinFactNeighborY="5349"/>
      <dgm:spPr/>
    </dgm:pt>
    <dgm:pt modelId="{16D35161-927D-4479-AD42-4B80A89CDE9E}" type="pres">
      <dgm:prSet presAssocID="{8047A231-7925-46B2-B74B-CEB99BE1984C}" presName="connectorText" presStyleLbl="sibTrans2D1" presStyleIdx="1" presStyleCnt="2"/>
      <dgm:spPr/>
    </dgm:pt>
    <dgm:pt modelId="{94F842F7-6D25-4A98-B3AB-3D01A9C59FAC}" type="pres">
      <dgm:prSet presAssocID="{47DFF0DF-B465-499C-BF5F-3BD53D1A1DA0}" presName="node" presStyleLbl="node1" presStyleIdx="2" presStyleCnt="3" custScaleX="229004" custLinFactNeighborX="-49968" custLinFactNeighborY="-1571">
        <dgm:presLayoutVars>
          <dgm:bulletEnabled val="1"/>
        </dgm:presLayoutVars>
      </dgm:prSet>
      <dgm:spPr/>
    </dgm:pt>
  </dgm:ptLst>
  <dgm:cxnLst>
    <dgm:cxn modelId="{873F4C3F-4056-42B5-BDD8-75BE96A65C6F}" type="presOf" srcId="{F5CD2955-BEDE-490B-9D83-6B0BE7CB9D8B}" destId="{B964B873-B1B5-4450-A59D-E93689DAD439}" srcOrd="0" destOrd="0" presId="urn:microsoft.com/office/officeart/2005/8/layout/process5"/>
    <dgm:cxn modelId="{9A952E43-B22A-485A-8338-B108F8E7A31B}" type="presOf" srcId="{8047A231-7925-46B2-B74B-CEB99BE1984C}" destId="{16D35161-927D-4479-AD42-4B80A89CDE9E}" srcOrd="1" destOrd="0" presId="urn:microsoft.com/office/officeart/2005/8/layout/process5"/>
    <dgm:cxn modelId="{6271F84F-7954-4231-9700-39E6E6C83F43}" srcId="{AC53B3E1-B013-415C-B177-35C8146D23F8}" destId="{0CDA56BD-6477-4BBC-8E3F-88BCAC0288A2}" srcOrd="0" destOrd="0" parTransId="{068E81A8-EF94-418E-9A92-93A88A92F14A}" sibTransId="{F5CD2955-BEDE-490B-9D83-6B0BE7CB9D8B}"/>
    <dgm:cxn modelId="{3D4E5955-6D9C-42A2-BB91-60BA20EDD921}" srcId="{AC53B3E1-B013-415C-B177-35C8146D23F8}" destId="{041FD88C-A71B-411B-820A-9045B2092786}" srcOrd="1" destOrd="0" parTransId="{6259EDA0-CF9F-401B-B742-3BB06C892CC6}" sibTransId="{8047A231-7925-46B2-B74B-CEB99BE1984C}"/>
    <dgm:cxn modelId="{E1260576-FB43-4F63-8BD6-F2F3D7E54827}" srcId="{AC53B3E1-B013-415C-B177-35C8146D23F8}" destId="{47DFF0DF-B465-499C-BF5F-3BD53D1A1DA0}" srcOrd="2" destOrd="0" parTransId="{31B37D20-AF10-40EB-B924-6E2E949BBD67}" sibTransId="{2D9D821A-3B38-4AFE-B3D7-EA12C0F407C4}"/>
    <dgm:cxn modelId="{2315E786-AA91-4C93-8F9A-103EF7DC2801}" type="presOf" srcId="{AC53B3E1-B013-415C-B177-35C8146D23F8}" destId="{BF755D64-AC8C-4609-AC0D-25C100095261}" srcOrd="0" destOrd="0" presId="urn:microsoft.com/office/officeart/2005/8/layout/process5"/>
    <dgm:cxn modelId="{519CF794-22C3-4EED-A3E1-4CB5EAEB4D58}" type="presOf" srcId="{F5CD2955-BEDE-490B-9D83-6B0BE7CB9D8B}" destId="{3EF0AA45-ADDB-42AF-B571-C1A835C2D4B7}" srcOrd="1" destOrd="0" presId="urn:microsoft.com/office/officeart/2005/8/layout/process5"/>
    <dgm:cxn modelId="{1001BEA2-46EA-4696-A664-CA9DA34C9F1E}" type="presOf" srcId="{47DFF0DF-B465-499C-BF5F-3BD53D1A1DA0}" destId="{94F842F7-6D25-4A98-B3AB-3D01A9C59FAC}" srcOrd="0" destOrd="0" presId="urn:microsoft.com/office/officeart/2005/8/layout/process5"/>
    <dgm:cxn modelId="{09FACCB2-85E1-412F-9FA9-02881FBC916A}" type="presOf" srcId="{8047A231-7925-46B2-B74B-CEB99BE1984C}" destId="{9013CA20-12C4-4B94-9D0D-D5211B037CEA}" srcOrd="0" destOrd="0" presId="urn:microsoft.com/office/officeart/2005/8/layout/process5"/>
    <dgm:cxn modelId="{5DA294B7-0227-4733-B3CC-E9D5497AAC93}" type="presOf" srcId="{0CDA56BD-6477-4BBC-8E3F-88BCAC0288A2}" destId="{549A7C18-0456-4691-B08B-EF95EFB39767}" srcOrd="0" destOrd="0" presId="urn:microsoft.com/office/officeart/2005/8/layout/process5"/>
    <dgm:cxn modelId="{B28067F2-508F-4E65-91F4-C74617F02548}" type="presOf" srcId="{041FD88C-A71B-411B-820A-9045B2092786}" destId="{F066C4CC-9986-40BA-BF90-5BEE322F218B}" srcOrd="0" destOrd="0" presId="urn:microsoft.com/office/officeart/2005/8/layout/process5"/>
    <dgm:cxn modelId="{E3D5C2F9-EAC1-4BCA-9FDF-2EFBE2080960}" type="presParOf" srcId="{BF755D64-AC8C-4609-AC0D-25C100095261}" destId="{549A7C18-0456-4691-B08B-EF95EFB39767}" srcOrd="0" destOrd="0" presId="urn:microsoft.com/office/officeart/2005/8/layout/process5"/>
    <dgm:cxn modelId="{86A35310-0220-4296-8B51-993CC680AF03}" type="presParOf" srcId="{BF755D64-AC8C-4609-AC0D-25C100095261}" destId="{B964B873-B1B5-4450-A59D-E93689DAD439}" srcOrd="1" destOrd="0" presId="urn:microsoft.com/office/officeart/2005/8/layout/process5"/>
    <dgm:cxn modelId="{F4CC2B71-AAB8-462B-A4E7-CE9C2C148A49}" type="presParOf" srcId="{B964B873-B1B5-4450-A59D-E93689DAD439}" destId="{3EF0AA45-ADDB-42AF-B571-C1A835C2D4B7}" srcOrd="0" destOrd="0" presId="urn:microsoft.com/office/officeart/2005/8/layout/process5"/>
    <dgm:cxn modelId="{5D1D2925-7474-4A3D-8C2D-186D1F7D1B1F}" type="presParOf" srcId="{BF755D64-AC8C-4609-AC0D-25C100095261}" destId="{F066C4CC-9986-40BA-BF90-5BEE322F218B}" srcOrd="2" destOrd="0" presId="urn:microsoft.com/office/officeart/2005/8/layout/process5"/>
    <dgm:cxn modelId="{9BEDFBE7-699A-40AA-8C31-C4E5115B3405}" type="presParOf" srcId="{BF755D64-AC8C-4609-AC0D-25C100095261}" destId="{9013CA20-12C4-4B94-9D0D-D5211B037CEA}" srcOrd="3" destOrd="0" presId="urn:microsoft.com/office/officeart/2005/8/layout/process5"/>
    <dgm:cxn modelId="{6CC94B85-2BDE-4F2A-BAD0-7B6E4CA9C761}" type="presParOf" srcId="{9013CA20-12C4-4B94-9D0D-D5211B037CEA}" destId="{16D35161-927D-4479-AD42-4B80A89CDE9E}" srcOrd="0" destOrd="0" presId="urn:microsoft.com/office/officeart/2005/8/layout/process5"/>
    <dgm:cxn modelId="{CB49D611-FDAB-4567-B2FC-C0428803C0BD}" type="presParOf" srcId="{BF755D64-AC8C-4609-AC0D-25C100095261}" destId="{94F842F7-6D25-4A98-B3AB-3D01A9C59FAC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442EA2-39BA-4C9A-AD59-755D4917D532}" type="doc">
      <dgm:prSet loTypeId="urn:microsoft.com/office/officeart/2005/8/layout/list1" loCatId="list" qsTypeId="urn:microsoft.com/office/officeart/2005/8/quickstyle/simple2" qsCatId="simple" csTypeId="urn:microsoft.com/office/officeart/2005/8/colors/accent5_1" csCatId="accent5" phldr="1"/>
      <dgm:spPr/>
      <dgm:t>
        <a:bodyPr rtlCol="0"/>
        <a:lstStyle/>
        <a:p>
          <a:pPr rtl="0"/>
          <a:endParaRPr lang="en-US"/>
        </a:p>
      </dgm:t>
    </dgm:pt>
    <dgm:pt modelId="{4DF9FE7B-F642-4898-A360-D4E3814E1A3D}">
      <dgm:prSet phldrT="[Text]"/>
      <dgm:spPr/>
      <dgm:t>
        <a:bodyPr rtlCol="0"/>
        <a:lstStyle/>
        <a:p>
          <a:pPr rtl="0"/>
          <a:r>
            <a:rPr lang="pl-PL" b="1" noProof="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SUBWENCJA OGÓLNA</a:t>
          </a:r>
        </a:p>
      </dgm:t>
      <dgm:extLst>
        <a:ext uri="{E40237B7-FDA0-4F09-8148-C483321AD2D9}">
          <dgm14:cNvPr xmlns:dgm14="http://schemas.microsoft.com/office/drawing/2010/diagram" id="0" name="" title="Group A title"/>
        </a:ext>
      </dgm:extLst>
    </dgm:pt>
    <dgm:pt modelId="{1C10F06D-860A-4604-A7AD-02E614FE3976}" type="parTrans" cxnId="{EBD8BE8D-6018-43E2-B081-034BB5656EB6}">
      <dgm:prSet/>
      <dgm:spPr/>
      <dgm:t>
        <a:bodyPr rtlCol="0"/>
        <a:lstStyle/>
        <a:p>
          <a:pPr rtl="0"/>
          <a:endParaRPr lang="pl-PL" noProof="0" dirty="0"/>
        </a:p>
      </dgm:t>
    </dgm:pt>
    <dgm:pt modelId="{43C18EFF-81FC-4D70-8C6B-E95FF3730413}" type="sibTrans" cxnId="{EBD8BE8D-6018-43E2-B081-034BB5656EB6}">
      <dgm:prSet/>
      <dgm:spPr/>
      <dgm:t>
        <a:bodyPr rtlCol="0"/>
        <a:lstStyle/>
        <a:p>
          <a:pPr rtl="0"/>
          <a:endParaRPr lang="pl-PL" noProof="0" dirty="0"/>
        </a:p>
      </dgm:t>
    </dgm:pt>
    <dgm:pt modelId="{EFF2750D-B4B3-474C-8B62-8B638DC31F7E}">
      <dgm:prSet phldrT="[Text]"/>
      <dgm:spPr/>
      <dgm:t>
        <a:bodyPr rtlCol="0"/>
        <a:lstStyle/>
        <a:p>
          <a:pPr rtl="0"/>
          <a:r>
            <a:rPr lang="pl-PL" b="1" noProof="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UZUPEŁNIENIE SUBWENCJI OGÓLNEJ</a:t>
          </a:r>
        </a:p>
      </dgm:t>
      <dgm:extLst>
        <a:ext uri="{E40237B7-FDA0-4F09-8148-C483321AD2D9}">
          <dgm14:cNvPr xmlns:dgm14="http://schemas.microsoft.com/office/drawing/2010/diagram" id="0" name="" title="Group A tasks"/>
        </a:ext>
      </dgm:extLst>
    </dgm:pt>
    <dgm:pt modelId="{AEBC78E6-CDDC-4C8F-A157-3C51E907FACD}" type="parTrans" cxnId="{A058DDA2-48CA-4E5B-B389-F71A59C262B0}">
      <dgm:prSet/>
      <dgm:spPr/>
      <dgm:t>
        <a:bodyPr rtlCol="0"/>
        <a:lstStyle/>
        <a:p>
          <a:pPr rtl="0"/>
          <a:endParaRPr lang="pl-PL" noProof="0" dirty="0"/>
        </a:p>
      </dgm:t>
    </dgm:pt>
    <dgm:pt modelId="{75C067D7-FCD2-4969-8F27-4BBDA88E75ED}" type="sibTrans" cxnId="{A058DDA2-48CA-4E5B-B389-F71A59C262B0}">
      <dgm:prSet/>
      <dgm:spPr/>
      <dgm:t>
        <a:bodyPr rtlCol="0"/>
        <a:lstStyle/>
        <a:p>
          <a:pPr rtl="0"/>
          <a:endParaRPr lang="pl-PL" noProof="0" dirty="0"/>
        </a:p>
      </dgm:t>
    </dgm:pt>
    <dgm:pt modelId="{789CD6DB-3A68-4A41-90BD-4F0CBB3617D1}">
      <dgm:prSet phldrT="[Text]"/>
      <dgm:spPr/>
      <dgm:t>
        <a:bodyPr rtlCol="0"/>
        <a:lstStyle/>
        <a:p>
          <a:pPr rtl="0"/>
          <a:r>
            <a:rPr lang="pl-PL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PLAN                      1 105 164,68 zł</a:t>
          </a:r>
        </a:p>
      </dgm:t>
    </dgm:pt>
    <dgm:pt modelId="{C0BEB5FF-8DFB-40B9-A228-C0C6097DDDC4}" type="parTrans" cxnId="{62C10234-45D3-426A-8820-4C0D1D8CBA21}">
      <dgm:prSet/>
      <dgm:spPr/>
      <dgm:t>
        <a:bodyPr rtlCol="0"/>
        <a:lstStyle/>
        <a:p>
          <a:pPr rtl="0"/>
          <a:endParaRPr lang="pl-PL" noProof="0" dirty="0"/>
        </a:p>
      </dgm:t>
    </dgm:pt>
    <dgm:pt modelId="{1A702531-A59F-4EE2-8246-E2EB0955D8B1}" type="sibTrans" cxnId="{62C10234-45D3-426A-8820-4C0D1D8CBA21}">
      <dgm:prSet/>
      <dgm:spPr/>
      <dgm:t>
        <a:bodyPr rtlCol="0"/>
        <a:lstStyle/>
        <a:p>
          <a:pPr rtl="0"/>
          <a:endParaRPr lang="pl-PL" noProof="0" dirty="0"/>
        </a:p>
      </dgm:t>
    </dgm:pt>
    <dgm:pt modelId="{DDE44BA1-BF33-4AA6-90E6-C0C25554E2AB}">
      <dgm:prSet phldrT="[Text]"/>
      <dgm:spPr/>
      <dgm:t>
        <a:bodyPr/>
        <a:lstStyle/>
        <a:p>
          <a:r>
            <a:rPr lang="pl-PL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WYKONANIE            566 246,82 zł</a:t>
          </a:r>
        </a:p>
      </dgm:t>
    </dgm:pt>
    <dgm:pt modelId="{C22BE61E-8995-426A-954E-053BC6655272}" type="parTrans" cxnId="{6706A3DC-DD67-42EE-AB06-0D000F92759E}">
      <dgm:prSet/>
      <dgm:spPr/>
      <dgm:t>
        <a:bodyPr/>
        <a:lstStyle/>
        <a:p>
          <a:endParaRPr lang="pl-PL"/>
        </a:p>
      </dgm:t>
    </dgm:pt>
    <dgm:pt modelId="{BEC22A32-25CB-4C22-9DD0-FA8D694720F3}" type="sibTrans" cxnId="{6706A3DC-DD67-42EE-AB06-0D000F92759E}">
      <dgm:prSet/>
      <dgm:spPr/>
      <dgm:t>
        <a:bodyPr/>
        <a:lstStyle/>
        <a:p>
          <a:endParaRPr lang="pl-PL"/>
        </a:p>
      </dgm:t>
    </dgm:pt>
    <dgm:pt modelId="{74B67FA2-CB2E-4AA9-A6F8-3F0458228863}">
      <dgm:prSet/>
      <dgm:spPr/>
      <dgm:t>
        <a:bodyPr/>
        <a:lstStyle/>
        <a:p>
          <a:r>
            <a:rPr lang="pl-PL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PLAN                 11 344 847,83 zł</a:t>
          </a:r>
          <a:endParaRPr lang="pl-PL" dirty="0">
            <a:solidFill>
              <a:schemeClr val="accent5">
                <a:lumMod val="50000"/>
              </a:schemeClr>
            </a:solidFill>
            <a:latin typeface="+mn-lt"/>
          </a:endParaRPr>
        </a:p>
      </dgm:t>
    </dgm:pt>
    <dgm:pt modelId="{0DFC72E4-1651-4A07-AC0E-0560DA59356A}" type="parTrans" cxnId="{B4E7DC84-4B19-4A16-A692-230A695F035B}">
      <dgm:prSet/>
      <dgm:spPr/>
      <dgm:t>
        <a:bodyPr/>
        <a:lstStyle/>
        <a:p>
          <a:endParaRPr lang="pl-PL"/>
        </a:p>
      </dgm:t>
    </dgm:pt>
    <dgm:pt modelId="{67E02112-FA2B-4B5A-BE1D-8D1059A37C29}" type="sibTrans" cxnId="{B4E7DC84-4B19-4A16-A692-230A695F035B}">
      <dgm:prSet/>
      <dgm:spPr/>
      <dgm:t>
        <a:bodyPr/>
        <a:lstStyle/>
        <a:p>
          <a:endParaRPr lang="pl-PL"/>
        </a:p>
      </dgm:t>
    </dgm:pt>
    <dgm:pt modelId="{2C3D01AD-03A0-493B-AFFD-CE13E83F7F5F}">
      <dgm:prSet/>
      <dgm:spPr/>
      <dgm:t>
        <a:bodyPr/>
        <a:lstStyle/>
        <a:p>
          <a:r>
            <a:rPr lang="pl-PL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WYKONANIE      6 981 444,80 zł</a:t>
          </a:r>
        </a:p>
      </dgm:t>
    </dgm:pt>
    <dgm:pt modelId="{C3BBBDC9-2937-4070-807E-1DC2085FF612}" type="parTrans" cxnId="{47C20089-9C06-48F6-BBA5-97657333B89D}">
      <dgm:prSet/>
      <dgm:spPr/>
      <dgm:t>
        <a:bodyPr/>
        <a:lstStyle/>
        <a:p>
          <a:endParaRPr lang="pl-PL"/>
        </a:p>
      </dgm:t>
    </dgm:pt>
    <dgm:pt modelId="{85338073-03ED-4127-889C-DE7E5E3F3533}" type="sibTrans" cxnId="{47C20089-9C06-48F6-BBA5-97657333B89D}">
      <dgm:prSet/>
      <dgm:spPr/>
      <dgm:t>
        <a:bodyPr/>
        <a:lstStyle/>
        <a:p>
          <a:endParaRPr lang="pl-PL"/>
        </a:p>
      </dgm:t>
    </dgm:pt>
    <dgm:pt modelId="{03176BE2-8297-4935-8550-756109B7016B}" type="pres">
      <dgm:prSet presAssocID="{3F442EA2-39BA-4C9A-AD59-755D4917D532}" presName="linear" presStyleCnt="0">
        <dgm:presLayoutVars>
          <dgm:dir/>
          <dgm:animLvl val="lvl"/>
          <dgm:resizeHandles val="exact"/>
        </dgm:presLayoutVars>
      </dgm:prSet>
      <dgm:spPr/>
    </dgm:pt>
    <dgm:pt modelId="{5AE5F49D-059E-4D1B-A9BD-2AB90C5FB2BF}" type="pres">
      <dgm:prSet presAssocID="{4DF9FE7B-F642-4898-A360-D4E3814E1A3D}" presName="parentLin" presStyleCnt="0"/>
      <dgm:spPr/>
    </dgm:pt>
    <dgm:pt modelId="{A3D8F885-F6AC-4460-B9BF-0F39D0988371}" type="pres">
      <dgm:prSet presAssocID="{4DF9FE7B-F642-4898-A360-D4E3814E1A3D}" presName="parentLeftMargin" presStyleLbl="node1" presStyleIdx="0" presStyleCnt="2"/>
      <dgm:spPr/>
    </dgm:pt>
    <dgm:pt modelId="{CFEF39D5-A0E9-44DC-AF38-129E57E40091}" type="pres">
      <dgm:prSet presAssocID="{4DF9FE7B-F642-4898-A360-D4E3814E1A3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C3EC347-0C7F-4460-86D6-41C842D5223E}" type="pres">
      <dgm:prSet presAssocID="{4DF9FE7B-F642-4898-A360-D4E3814E1A3D}" presName="negativeSpace" presStyleCnt="0"/>
      <dgm:spPr/>
    </dgm:pt>
    <dgm:pt modelId="{E62F1BF6-BB96-4B5D-B022-C399824599E9}" type="pres">
      <dgm:prSet presAssocID="{4DF9FE7B-F642-4898-A360-D4E3814E1A3D}" presName="childText" presStyleLbl="conFgAcc1" presStyleIdx="0" presStyleCnt="2" custLinFactY="3083" custLinFactNeighborX="2356" custLinFactNeighborY="100000">
        <dgm:presLayoutVars>
          <dgm:bulletEnabled val="1"/>
        </dgm:presLayoutVars>
      </dgm:prSet>
      <dgm:spPr/>
    </dgm:pt>
    <dgm:pt modelId="{3B490910-2CCA-4548-80A9-64916674B016}" type="pres">
      <dgm:prSet presAssocID="{43C18EFF-81FC-4D70-8C6B-E95FF3730413}" presName="spaceBetweenRectangles" presStyleCnt="0"/>
      <dgm:spPr/>
    </dgm:pt>
    <dgm:pt modelId="{90977514-3024-4250-9B89-2957B33465A2}" type="pres">
      <dgm:prSet presAssocID="{EFF2750D-B4B3-474C-8B62-8B638DC31F7E}" presName="parentLin" presStyleCnt="0"/>
      <dgm:spPr/>
    </dgm:pt>
    <dgm:pt modelId="{98D63698-A76A-4D4B-BAC0-172EE78E6ABC}" type="pres">
      <dgm:prSet presAssocID="{EFF2750D-B4B3-474C-8B62-8B638DC31F7E}" presName="parentLeftMargin" presStyleLbl="node1" presStyleIdx="0" presStyleCnt="2"/>
      <dgm:spPr/>
    </dgm:pt>
    <dgm:pt modelId="{EF1379DD-CFE9-41FF-B381-75BBE00DDA5D}" type="pres">
      <dgm:prSet presAssocID="{EFF2750D-B4B3-474C-8B62-8B638DC31F7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E8208B6-63A6-46BE-803E-3E289078820F}" type="pres">
      <dgm:prSet presAssocID="{EFF2750D-B4B3-474C-8B62-8B638DC31F7E}" presName="negativeSpace" presStyleCnt="0"/>
      <dgm:spPr/>
    </dgm:pt>
    <dgm:pt modelId="{7845D2FB-16C2-4F42-A1D5-99F841C50E34}" type="pres">
      <dgm:prSet presAssocID="{EFF2750D-B4B3-474C-8B62-8B638DC31F7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2C10234-45D3-426A-8820-4C0D1D8CBA21}" srcId="{EFF2750D-B4B3-474C-8B62-8B638DC31F7E}" destId="{789CD6DB-3A68-4A41-90BD-4F0CBB3617D1}" srcOrd="0" destOrd="0" parTransId="{C0BEB5FF-8DFB-40B9-A228-C0C6097DDDC4}" sibTransId="{1A702531-A59F-4EE2-8246-E2EB0955D8B1}"/>
    <dgm:cxn modelId="{10EA8E44-7C05-46F4-ACC7-6FAE0D26070B}" type="presOf" srcId="{74B67FA2-CB2E-4AA9-A6F8-3F0458228863}" destId="{E62F1BF6-BB96-4B5D-B022-C399824599E9}" srcOrd="0" destOrd="0" presId="urn:microsoft.com/office/officeart/2005/8/layout/list1"/>
    <dgm:cxn modelId="{565A597B-5178-495D-970F-1EC6E8EE9055}" type="presOf" srcId="{3F442EA2-39BA-4C9A-AD59-755D4917D532}" destId="{03176BE2-8297-4935-8550-756109B7016B}" srcOrd="0" destOrd="0" presId="urn:microsoft.com/office/officeart/2005/8/layout/list1"/>
    <dgm:cxn modelId="{B4E7DC84-4B19-4A16-A692-230A695F035B}" srcId="{4DF9FE7B-F642-4898-A360-D4E3814E1A3D}" destId="{74B67FA2-CB2E-4AA9-A6F8-3F0458228863}" srcOrd="0" destOrd="0" parTransId="{0DFC72E4-1651-4A07-AC0E-0560DA59356A}" sibTransId="{67E02112-FA2B-4B5A-BE1D-8D1059A37C29}"/>
    <dgm:cxn modelId="{47C20089-9C06-48F6-BBA5-97657333B89D}" srcId="{4DF9FE7B-F642-4898-A360-D4E3814E1A3D}" destId="{2C3D01AD-03A0-493B-AFFD-CE13E83F7F5F}" srcOrd="1" destOrd="0" parTransId="{C3BBBDC9-2937-4070-807E-1DC2085FF612}" sibTransId="{85338073-03ED-4127-889C-DE7E5E3F3533}"/>
    <dgm:cxn modelId="{EBD8BE8D-6018-43E2-B081-034BB5656EB6}" srcId="{3F442EA2-39BA-4C9A-AD59-755D4917D532}" destId="{4DF9FE7B-F642-4898-A360-D4E3814E1A3D}" srcOrd="0" destOrd="0" parTransId="{1C10F06D-860A-4604-A7AD-02E614FE3976}" sibTransId="{43C18EFF-81FC-4D70-8C6B-E95FF3730413}"/>
    <dgm:cxn modelId="{64741BA1-5AC8-4D58-A107-3818C38B4546}" type="presOf" srcId="{EFF2750D-B4B3-474C-8B62-8B638DC31F7E}" destId="{98D63698-A76A-4D4B-BAC0-172EE78E6ABC}" srcOrd="0" destOrd="0" presId="urn:microsoft.com/office/officeart/2005/8/layout/list1"/>
    <dgm:cxn modelId="{A058DDA2-48CA-4E5B-B389-F71A59C262B0}" srcId="{3F442EA2-39BA-4C9A-AD59-755D4917D532}" destId="{EFF2750D-B4B3-474C-8B62-8B638DC31F7E}" srcOrd="1" destOrd="0" parTransId="{AEBC78E6-CDDC-4C8F-A157-3C51E907FACD}" sibTransId="{75C067D7-FCD2-4969-8F27-4BBDA88E75ED}"/>
    <dgm:cxn modelId="{B1D107A9-CF5A-4FD6-B607-E19874F5C50D}" type="presOf" srcId="{EFF2750D-B4B3-474C-8B62-8B638DC31F7E}" destId="{EF1379DD-CFE9-41FF-B381-75BBE00DDA5D}" srcOrd="1" destOrd="0" presId="urn:microsoft.com/office/officeart/2005/8/layout/list1"/>
    <dgm:cxn modelId="{7C2671B2-0ED5-4BEC-9132-0E4BB96778EC}" type="presOf" srcId="{2C3D01AD-03A0-493B-AFFD-CE13E83F7F5F}" destId="{E62F1BF6-BB96-4B5D-B022-C399824599E9}" srcOrd="0" destOrd="1" presId="urn:microsoft.com/office/officeart/2005/8/layout/list1"/>
    <dgm:cxn modelId="{C1BE80D2-E0D5-4663-9025-381ABB663807}" type="presOf" srcId="{4DF9FE7B-F642-4898-A360-D4E3814E1A3D}" destId="{CFEF39D5-A0E9-44DC-AF38-129E57E40091}" srcOrd="1" destOrd="0" presId="urn:microsoft.com/office/officeart/2005/8/layout/list1"/>
    <dgm:cxn modelId="{F61AA6D3-48FB-47A7-8471-646CDC3FD796}" type="presOf" srcId="{789CD6DB-3A68-4A41-90BD-4F0CBB3617D1}" destId="{7845D2FB-16C2-4F42-A1D5-99F841C50E34}" srcOrd="0" destOrd="0" presId="urn:microsoft.com/office/officeart/2005/8/layout/list1"/>
    <dgm:cxn modelId="{6706A3DC-DD67-42EE-AB06-0D000F92759E}" srcId="{EFF2750D-B4B3-474C-8B62-8B638DC31F7E}" destId="{DDE44BA1-BF33-4AA6-90E6-C0C25554E2AB}" srcOrd="1" destOrd="0" parTransId="{C22BE61E-8995-426A-954E-053BC6655272}" sibTransId="{BEC22A32-25CB-4C22-9DD0-FA8D694720F3}"/>
    <dgm:cxn modelId="{4EE12EE4-8721-48BF-9425-28F74C2AFE7E}" type="presOf" srcId="{DDE44BA1-BF33-4AA6-90E6-C0C25554E2AB}" destId="{7845D2FB-16C2-4F42-A1D5-99F841C50E34}" srcOrd="0" destOrd="1" presId="urn:microsoft.com/office/officeart/2005/8/layout/list1"/>
    <dgm:cxn modelId="{099C4FF9-BA62-4A59-95BD-E5532C641FC9}" type="presOf" srcId="{4DF9FE7B-F642-4898-A360-D4E3814E1A3D}" destId="{A3D8F885-F6AC-4460-B9BF-0F39D0988371}" srcOrd="0" destOrd="0" presId="urn:microsoft.com/office/officeart/2005/8/layout/list1"/>
    <dgm:cxn modelId="{E4DB04C9-F0EA-4311-8ACD-8EF87ED8A562}" type="presParOf" srcId="{03176BE2-8297-4935-8550-756109B7016B}" destId="{5AE5F49D-059E-4D1B-A9BD-2AB90C5FB2BF}" srcOrd="0" destOrd="0" presId="urn:microsoft.com/office/officeart/2005/8/layout/list1"/>
    <dgm:cxn modelId="{F8B30914-B58F-4E3A-8C3C-2941EF5444FA}" type="presParOf" srcId="{5AE5F49D-059E-4D1B-A9BD-2AB90C5FB2BF}" destId="{A3D8F885-F6AC-4460-B9BF-0F39D0988371}" srcOrd="0" destOrd="0" presId="urn:microsoft.com/office/officeart/2005/8/layout/list1"/>
    <dgm:cxn modelId="{261F7F6E-6DCB-4956-8984-4B0C95561FC3}" type="presParOf" srcId="{5AE5F49D-059E-4D1B-A9BD-2AB90C5FB2BF}" destId="{CFEF39D5-A0E9-44DC-AF38-129E57E40091}" srcOrd="1" destOrd="0" presId="urn:microsoft.com/office/officeart/2005/8/layout/list1"/>
    <dgm:cxn modelId="{A226F65F-74E4-4C68-B423-270090A81081}" type="presParOf" srcId="{03176BE2-8297-4935-8550-756109B7016B}" destId="{7C3EC347-0C7F-4460-86D6-41C842D5223E}" srcOrd="1" destOrd="0" presId="urn:microsoft.com/office/officeart/2005/8/layout/list1"/>
    <dgm:cxn modelId="{4AAB01D5-0FB2-456A-8265-C02C5A1AC5EB}" type="presParOf" srcId="{03176BE2-8297-4935-8550-756109B7016B}" destId="{E62F1BF6-BB96-4B5D-B022-C399824599E9}" srcOrd="2" destOrd="0" presId="urn:microsoft.com/office/officeart/2005/8/layout/list1"/>
    <dgm:cxn modelId="{75AD5090-8C3D-421C-AE13-F6E853DC00AB}" type="presParOf" srcId="{03176BE2-8297-4935-8550-756109B7016B}" destId="{3B490910-2CCA-4548-80A9-64916674B016}" srcOrd="3" destOrd="0" presId="urn:microsoft.com/office/officeart/2005/8/layout/list1"/>
    <dgm:cxn modelId="{5062032A-DA02-46AF-9115-1553D0C41013}" type="presParOf" srcId="{03176BE2-8297-4935-8550-756109B7016B}" destId="{90977514-3024-4250-9B89-2957B33465A2}" srcOrd="4" destOrd="0" presId="urn:microsoft.com/office/officeart/2005/8/layout/list1"/>
    <dgm:cxn modelId="{484E4B89-9592-4A71-B9A5-8BE795B6B07D}" type="presParOf" srcId="{90977514-3024-4250-9B89-2957B33465A2}" destId="{98D63698-A76A-4D4B-BAC0-172EE78E6ABC}" srcOrd="0" destOrd="0" presId="urn:microsoft.com/office/officeart/2005/8/layout/list1"/>
    <dgm:cxn modelId="{FD1E565C-8A67-4862-96CB-64B4313EBAE8}" type="presParOf" srcId="{90977514-3024-4250-9B89-2957B33465A2}" destId="{EF1379DD-CFE9-41FF-B381-75BBE00DDA5D}" srcOrd="1" destOrd="0" presId="urn:microsoft.com/office/officeart/2005/8/layout/list1"/>
    <dgm:cxn modelId="{5A19F73D-C49B-46D6-A34E-EE3D6CDE7CE6}" type="presParOf" srcId="{03176BE2-8297-4935-8550-756109B7016B}" destId="{0E8208B6-63A6-46BE-803E-3E289078820F}" srcOrd="5" destOrd="0" presId="urn:microsoft.com/office/officeart/2005/8/layout/list1"/>
    <dgm:cxn modelId="{1DDC0DF3-993E-434B-8506-84BA2195E263}" type="presParOf" srcId="{03176BE2-8297-4935-8550-756109B7016B}" destId="{7845D2FB-16C2-4F42-A1D5-99F841C50E3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dirty="0">
              <a:solidFill>
                <a:schemeClr val="accent5">
                  <a:lumMod val="50000"/>
                </a:schemeClr>
              </a:solidFill>
            </a:rPr>
            <a:t>26 150 086,04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>
              <a:solidFill>
                <a:schemeClr val="accent5">
                  <a:lumMod val="50000"/>
                </a:schemeClr>
              </a:solidFill>
            </a:rPr>
            <a:t>51 732 690,90 zł</a:t>
          </a:r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6 011 802,29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11 956 750,13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4 922 931,58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9 403 956,34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4 700 759,61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17 908 445,27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3 697 485,45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5 692 511,00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1655BAD-5C75-45FC-B76E-ED1C3FA6A5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A00DE1F-B266-4246-A1EB-5D54B15F7DBC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PLAN</a:t>
          </a:r>
        </a:p>
      </dgm:t>
    </dgm:pt>
    <dgm:pt modelId="{720316DA-2F3F-41BC-B533-D0C6457E07D6}" type="parTrans" cxnId="{7C3585C1-1FFE-4CD7-B8CC-6C04F9FAC98A}">
      <dgm:prSet/>
      <dgm:spPr/>
      <dgm:t>
        <a:bodyPr/>
        <a:lstStyle/>
        <a:p>
          <a:endParaRPr lang="pl-PL"/>
        </a:p>
      </dgm:t>
    </dgm:pt>
    <dgm:pt modelId="{209D4ED9-5A9C-4D0D-8E0C-F1BB9ECA2D38}" type="sibTrans" cxnId="{7C3585C1-1FFE-4CD7-B8CC-6C04F9FAC98A}">
      <dgm:prSet/>
      <dgm:spPr/>
      <dgm:t>
        <a:bodyPr/>
        <a:lstStyle/>
        <a:p>
          <a:endParaRPr lang="pl-PL"/>
        </a:p>
      </dgm:t>
    </dgm:pt>
    <dgm:pt modelId="{AEB4225B-E5E3-48F9-96DC-8A15FB1D82BD}">
      <dgm:prSet phldrT="[Tekst]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pl-PL" dirty="0"/>
            <a:t>WYKONANIE</a:t>
          </a:r>
        </a:p>
      </dgm:t>
    </dgm:pt>
    <dgm:pt modelId="{BA604A22-F0DF-4FD8-B1E4-95E65E7A2EE7}" type="parTrans" cxnId="{0CFE3356-552C-4058-A282-8CBA4C95B253}">
      <dgm:prSet/>
      <dgm:spPr/>
      <dgm:t>
        <a:bodyPr/>
        <a:lstStyle/>
        <a:p>
          <a:endParaRPr lang="pl-PL"/>
        </a:p>
      </dgm:t>
    </dgm:pt>
    <dgm:pt modelId="{9ED8C825-8D18-46EF-AFAD-B88182D7310A}" type="sibTrans" cxnId="{0CFE3356-552C-4058-A282-8CBA4C95B253}">
      <dgm:prSet/>
      <dgm:spPr/>
      <dgm:t>
        <a:bodyPr/>
        <a:lstStyle/>
        <a:p>
          <a:endParaRPr lang="pl-PL"/>
        </a:p>
      </dgm:t>
    </dgm:pt>
    <dgm:pt modelId="{836CE801-FFB1-4497-A13E-1DA4366B6F49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2 471 910,73 zł</a:t>
          </a:r>
        </a:p>
      </dgm:t>
    </dgm:pt>
    <dgm:pt modelId="{CB3D810A-174E-4ECA-B23C-5C0137C8D07C}" type="parTrans" cxnId="{90683854-8D92-4CB1-A68B-B1349D7F04F8}">
      <dgm:prSet/>
      <dgm:spPr/>
      <dgm:t>
        <a:bodyPr/>
        <a:lstStyle/>
        <a:p>
          <a:endParaRPr lang="pl-PL"/>
        </a:p>
      </dgm:t>
    </dgm:pt>
    <dgm:pt modelId="{0395C6C6-13BD-4160-A28E-D46D163B8B21}" type="sibTrans" cxnId="{90683854-8D92-4CB1-A68B-B1349D7F04F8}">
      <dgm:prSet/>
      <dgm:spPr/>
      <dgm:t>
        <a:bodyPr/>
        <a:lstStyle/>
        <a:p>
          <a:endParaRPr lang="pl-PL"/>
        </a:p>
      </dgm:t>
    </dgm:pt>
    <dgm:pt modelId="{394CA203-CCE9-4461-9BBE-AA93930DE48D}">
      <dgm:prSet phldrT="[Tekst]" custT="1"/>
      <dgm:spPr>
        <a:ln>
          <a:solidFill>
            <a:schemeClr val="accent5">
              <a:lumMod val="50000"/>
              <a:alpha val="90000"/>
            </a:schemeClr>
          </a:solidFill>
        </a:ln>
      </dgm:spPr>
      <dgm:t>
        <a:bodyPr anchor="ctr"/>
        <a:lstStyle/>
        <a:p>
          <a:r>
            <a:rPr lang="pl-PL" sz="4400" dirty="0"/>
            <a:t>4 056 596,17 zł</a:t>
          </a:r>
        </a:p>
      </dgm:t>
    </dgm:pt>
    <dgm:pt modelId="{C0C14827-DBB5-4013-A119-02F575638486}" type="parTrans" cxnId="{49C3D231-2E91-4FF3-9949-DBA04BF37C65}">
      <dgm:prSet/>
      <dgm:spPr/>
      <dgm:t>
        <a:bodyPr/>
        <a:lstStyle/>
        <a:p>
          <a:endParaRPr lang="pl-PL"/>
        </a:p>
      </dgm:t>
    </dgm:pt>
    <dgm:pt modelId="{0EBA4ED9-3E70-4004-894D-4715E900CC95}" type="sibTrans" cxnId="{49C3D231-2E91-4FF3-9949-DBA04BF37C65}">
      <dgm:prSet/>
      <dgm:spPr/>
      <dgm:t>
        <a:bodyPr/>
        <a:lstStyle/>
        <a:p>
          <a:endParaRPr lang="pl-PL"/>
        </a:p>
      </dgm:t>
    </dgm:pt>
    <dgm:pt modelId="{6753811D-811A-4F25-9839-3F82BD497A8F}" type="pres">
      <dgm:prSet presAssocID="{21655BAD-5C75-45FC-B76E-ED1C3FA6A5AB}" presName="Name0" presStyleCnt="0">
        <dgm:presLayoutVars>
          <dgm:dir/>
          <dgm:animLvl val="lvl"/>
          <dgm:resizeHandles/>
        </dgm:presLayoutVars>
      </dgm:prSet>
      <dgm:spPr/>
    </dgm:pt>
    <dgm:pt modelId="{4BA8FF32-5A54-4925-BD9D-CACE6E3CC0D3}" type="pres">
      <dgm:prSet presAssocID="{6A00DE1F-B266-4246-A1EB-5D54B15F7DBC}" presName="linNode" presStyleCnt="0"/>
      <dgm:spPr/>
    </dgm:pt>
    <dgm:pt modelId="{27D2A21C-64E6-4563-9C5D-87498E72B255}" type="pres">
      <dgm:prSet presAssocID="{6A00DE1F-B266-4246-A1EB-5D54B15F7DBC}" presName="parentShp" presStyleLbl="node1" presStyleIdx="0" presStyleCnt="2" custScaleY="35218" custLinFactNeighborX="-1459" custLinFactNeighborY="563">
        <dgm:presLayoutVars>
          <dgm:bulletEnabled val="1"/>
        </dgm:presLayoutVars>
      </dgm:prSet>
      <dgm:spPr/>
    </dgm:pt>
    <dgm:pt modelId="{D275AC5A-5B3F-441F-8279-844F8977B84E}" type="pres">
      <dgm:prSet presAssocID="{6A00DE1F-B266-4246-A1EB-5D54B15F7DBC}" presName="childShp" presStyleLbl="bgAccFollowNode1" presStyleIdx="0" presStyleCnt="2" custScaleX="103755" custScaleY="34593" custLinFactNeighborX="-1758" custLinFactNeighborY="1762">
        <dgm:presLayoutVars>
          <dgm:bulletEnabled val="1"/>
        </dgm:presLayoutVars>
      </dgm:prSet>
      <dgm:spPr/>
    </dgm:pt>
    <dgm:pt modelId="{A331C5FA-E8E3-4F78-8661-A34A691B7F31}" type="pres">
      <dgm:prSet presAssocID="{209D4ED9-5A9C-4D0D-8E0C-F1BB9ECA2D38}" presName="spacing" presStyleCnt="0"/>
      <dgm:spPr/>
    </dgm:pt>
    <dgm:pt modelId="{0907D47A-132A-498B-B01A-4B561293D278}" type="pres">
      <dgm:prSet presAssocID="{AEB4225B-E5E3-48F9-96DC-8A15FB1D82BD}" presName="linNode" presStyleCnt="0"/>
      <dgm:spPr/>
    </dgm:pt>
    <dgm:pt modelId="{7EA7E728-0627-4C81-978E-7F11582BB9D3}" type="pres">
      <dgm:prSet presAssocID="{AEB4225B-E5E3-48F9-96DC-8A15FB1D82BD}" presName="parentShp" presStyleLbl="node1" presStyleIdx="1" presStyleCnt="2" custScaleY="35019">
        <dgm:presLayoutVars>
          <dgm:bulletEnabled val="1"/>
        </dgm:presLayoutVars>
      </dgm:prSet>
      <dgm:spPr/>
    </dgm:pt>
    <dgm:pt modelId="{B9D6424E-F5D6-4817-8B96-02F0C8F2B6B4}" type="pres">
      <dgm:prSet presAssocID="{AEB4225B-E5E3-48F9-96DC-8A15FB1D82BD}" presName="childShp" presStyleLbl="bgAccFollowNode1" presStyleIdx="1" presStyleCnt="2" custScaleY="32502">
        <dgm:presLayoutVars>
          <dgm:bulletEnabled val="1"/>
        </dgm:presLayoutVars>
      </dgm:prSet>
      <dgm:spPr/>
    </dgm:pt>
  </dgm:ptLst>
  <dgm:cxnLst>
    <dgm:cxn modelId="{49C3D231-2E91-4FF3-9949-DBA04BF37C65}" srcId="{6A00DE1F-B266-4246-A1EB-5D54B15F7DBC}" destId="{394CA203-CCE9-4461-9BBE-AA93930DE48D}" srcOrd="0" destOrd="0" parTransId="{C0C14827-DBB5-4013-A119-02F575638486}" sibTransId="{0EBA4ED9-3E70-4004-894D-4715E900CC95}"/>
    <dgm:cxn modelId="{9015C03A-2D8D-4109-BC93-54B8FF025B8E}" type="presOf" srcId="{836CE801-FFB1-4497-A13E-1DA4366B6F49}" destId="{B9D6424E-F5D6-4817-8B96-02F0C8F2B6B4}" srcOrd="0" destOrd="0" presId="urn:microsoft.com/office/officeart/2005/8/layout/vList6"/>
    <dgm:cxn modelId="{2A5EFE69-6C7C-4F1C-BAFE-297EDD49370A}" type="presOf" srcId="{394CA203-CCE9-4461-9BBE-AA93930DE48D}" destId="{D275AC5A-5B3F-441F-8279-844F8977B84E}" srcOrd="0" destOrd="0" presId="urn:microsoft.com/office/officeart/2005/8/layout/vList6"/>
    <dgm:cxn modelId="{90683854-8D92-4CB1-A68B-B1349D7F04F8}" srcId="{AEB4225B-E5E3-48F9-96DC-8A15FB1D82BD}" destId="{836CE801-FFB1-4497-A13E-1DA4366B6F49}" srcOrd="0" destOrd="0" parTransId="{CB3D810A-174E-4ECA-B23C-5C0137C8D07C}" sibTransId="{0395C6C6-13BD-4160-A28E-D46D163B8B21}"/>
    <dgm:cxn modelId="{0CFE3356-552C-4058-A282-8CBA4C95B253}" srcId="{21655BAD-5C75-45FC-B76E-ED1C3FA6A5AB}" destId="{AEB4225B-E5E3-48F9-96DC-8A15FB1D82BD}" srcOrd="1" destOrd="0" parTransId="{BA604A22-F0DF-4FD8-B1E4-95E65E7A2EE7}" sibTransId="{9ED8C825-8D18-46EF-AFAD-B88182D7310A}"/>
    <dgm:cxn modelId="{CD77F57C-7DA3-444C-A9B1-16D6F0163B4F}" type="presOf" srcId="{6A00DE1F-B266-4246-A1EB-5D54B15F7DBC}" destId="{27D2A21C-64E6-4563-9C5D-87498E72B255}" srcOrd="0" destOrd="0" presId="urn:microsoft.com/office/officeart/2005/8/layout/vList6"/>
    <dgm:cxn modelId="{1A79EEA5-7740-48C7-916C-BA1C197B165A}" type="presOf" srcId="{AEB4225B-E5E3-48F9-96DC-8A15FB1D82BD}" destId="{7EA7E728-0627-4C81-978E-7F11582BB9D3}" srcOrd="0" destOrd="0" presId="urn:microsoft.com/office/officeart/2005/8/layout/vList6"/>
    <dgm:cxn modelId="{7C3585C1-1FFE-4CD7-B8CC-6C04F9FAC98A}" srcId="{21655BAD-5C75-45FC-B76E-ED1C3FA6A5AB}" destId="{6A00DE1F-B266-4246-A1EB-5D54B15F7DBC}" srcOrd="0" destOrd="0" parTransId="{720316DA-2F3F-41BC-B533-D0C6457E07D6}" sibTransId="{209D4ED9-5A9C-4D0D-8E0C-F1BB9ECA2D38}"/>
    <dgm:cxn modelId="{1A998CD8-208A-4780-AAE0-E2351854DB78}" type="presOf" srcId="{21655BAD-5C75-45FC-B76E-ED1C3FA6A5AB}" destId="{6753811D-811A-4F25-9839-3F82BD497A8F}" srcOrd="0" destOrd="0" presId="urn:microsoft.com/office/officeart/2005/8/layout/vList6"/>
    <dgm:cxn modelId="{C7ED2D96-B1D0-4AE4-B4A9-53FDA35448BB}" type="presParOf" srcId="{6753811D-811A-4F25-9839-3F82BD497A8F}" destId="{4BA8FF32-5A54-4925-BD9D-CACE6E3CC0D3}" srcOrd="0" destOrd="0" presId="urn:microsoft.com/office/officeart/2005/8/layout/vList6"/>
    <dgm:cxn modelId="{3ED20E5F-E8CE-428D-8297-98EC9CFDEAB1}" type="presParOf" srcId="{4BA8FF32-5A54-4925-BD9D-CACE6E3CC0D3}" destId="{27D2A21C-64E6-4563-9C5D-87498E72B255}" srcOrd="0" destOrd="0" presId="urn:microsoft.com/office/officeart/2005/8/layout/vList6"/>
    <dgm:cxn modelId="{4BA29282-A331-4129-8412-A7FAFCBA62FC}" type="presParOf" srcId="{4BA8FF32-5A54-4925-BD9D-CACE6E3CC0D3}" destId="{D275AC5A-5B3F-441F-8279-844F8977B84E}" srcOrd="1" destOrd="0" presId="urn:microsoft.com/office/officeart/2005/8/layout/vList6"/>
    <dgm:cxn modelId="{1F02DD01-7E20-47BB-86D8-47522859B323}" type="presParOf" srcId="{6753811D-811A-4F25-9839-3F82BD497A8F}" destId="{A331C5FA-E8E3-4F78-8661-A34A691B7F31}" srcOrd="1" destOrd="0" presId="urn:microsoft.com/office/officeart/2005/8/layout/vList6"/>
    <dgm:cxn modelId="{C959B43A-8492-4757-B4AA-427767889444}" type="presParOf" srcId="{6753811D-811A-4F25-9839-3F82BD497A8F}" destId="{0907D47A-132A-498B-B01A-4B561293D278}" srcOrd="2" destOrd="0" presId="urn:microsoft.com/office/officeart/2005/8/layout/vList6"/>
    <dgm:cxn modelId="{A93AB82A-9291-427F-A48B-C46A8B1DCD39}" type="presParOf" srcId="{0907D47A-132A-498B-B01A-4B561293D278}" destId="{7EA7E728-0627-4C81-978E-7F11582BB9D3}" srcOrd="0" destOrd="0" presId="urn:microsoft.com/office/officeart/2005/8/layout/vList6"/>
    <dgm:cxn modelId="{A155906F-AC6D-4F26-8D72-7849AE7CC0C4}" type="presParOf" srcId="{0907D47A-132A-498B-B01A-4B561293D278}" destId="{B9D6424E-F5D6-4817-8B96-02F0C8F2B6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7835D-6D12-4042-B583-1FDBF630FEC4}">
      <dsp:nvSpPr>
        <dsp:cNvPr id="0" name=""/>
        <dsp:cNvSpPr/>
      </dsp:nvSpPr>
      <dsp:spPr>
        <a:xfrm rot="21300000">
          <a:off x="21892" y="1827114"/>
          <a:ext cx="10267833" cy="950680"/>
        </a:xfrm>
        <a:prstGeom prst="mathMinus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9E3DA-7BEA-487F-8969-99701DC78CA0}">
      <dsp:nvSpPr>
        <dsp:cNvPr id="0" name=""/>
        <dsp:cNvSpPr/>
      </dsp:nvSpPr>
      <dsp:spPr>
        <a:xfrm>
          <a:off x="1237394" y="230245"/>
          <a:ext cx="3093485" cy="1841963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AEB33-6251-4AE2-B37B-B23B88D7AA0D}">
      <dsp:nvSpPr>
        <dsp:cNvPr id="0" name=""/>
        <dsp:cNvSpPr/>
      </dsp:nvSpPr>
      <dsp:spPr>
        <a:xfrm>
          <a:off x="4445528" y="0"/>
          <a:ext cx="5338976" cy="193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accent5">
                  <a:lumMod val="50000"/>
                </a:schemeClr>
              </a:solidFill>
            </a:rPr>
            <a:t>WYKONANIE DOCHODÓW             63 518 453,71 zł</a:t>
          </a:r>
        </a:p>
      </dsp:txBody>
      <dsp:txXfrm>
        <a:off x="4445528" y="0"/>
        <a:ext cx="5338976" cy="1934061"/>
      </dsp:txXfrm>
    </dsp:sp>
    <dsp:sp modelId="{53008E13-86FB-4165-AAB2-F53DD75EA95A}">
      <dsp:nvSpPr>
        <dsp:cNvPr id="0" name=""/>
        <dsp:cNvSpPr/>
      </dsp:nvSpPr>
      <dsp:spPr>
        <a:xfrm>
          <a:off x="5980739" y="2532699"/>
          <a:ext cx="3093485" cy="1841963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EC4F5-F735-4B6D-9C02-7B84AF462EAE}">
      <dsp:nvSpPr>
        <dsp:cNvPr id="0" name=""/>
        <dsp:cNvSpPr/>
      </dsp:nvSpPr>
      <dsp:spPr>
        <a:xfrm>
          <a:off x="527113" y="2670847"/>
          <a:ext cx="5338976" cy="193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accent5">
                  <a:lumMod val="50000"/>
                </a:schemeClr>
              </a:solidFill>
            </a:rPr>
            <a:t>WYKONANIE WYDATKÓW                55 615 712,21 zł</a:t>
          </a:r>
        </a:p>
      </dsp:txBody>
      <dsp:txXfrm>
        <a:off x="527113" y="2670847"/>
        <a:ext cx="5338976" cy="193406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2938115" y="632574"/>
          <a:ext cx="5069688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6 381 167,98 zł</a:t>
          </a:r>
        </a:p>
      </dsp:txBody>
      <dsp:txXfrm>
        <a:off x="2938115" y="861357"/>
        <a:ext cx="4383338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2986394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900" kern="1200" dirty="0"/>
            <a:t>PLAN</a:t>
          </a:r>
        </a:p>
      </dsp:txBody>
      <dsp:txXfrm>
        <a:off x="90960" y="643563"/>
        <a:ext cx="2804474" cy="1681414"/>
      </dsp:txXfrm>
    </dsp:sp>
    <dsp:sp modelId="{B9D6424E-F5D6-4817-8B96-02F0C8F2B6B4}">
      <dsp:nvSpPr>
        <dsp:cNvPr id="0" name=""/>
        <dsp:cNvSpPr/>
      </dsp:nvSpPr>
      <dsp:spPr>
        <a:xfrm>
          <a:off x="3017966" y="2981821"/>
          <a:ext cx="5043339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1 532 845,76 zł</a:t>
          </a:r>
        </a:p>
      </dsp:txBody>
      <dsp:txXfrm>
        <a:off x="3017966" y="3196775"/>
        <a:ext cx="4398476" cy="1289726"/>
      </dsp:txXfrm>
    </dsp:sp>
    <dsp:sp modelId="{7EA7E728-0627-4C81-978E-7F11582BB9D3}">
      <dsp:nvSpPr>
        <dsp:cNvPr id="0" name=""/>
        <dsp:cNvSpPr/>
      </dsp:nvSpPr>
      <dsp:spPr>
        <a:xfrm>
          <a:off x="3219" y="2915235"/>
          <a:ext cx="3014746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900" kern="1200" dirty="0"/>
            <a:t>WYKONANIE</a:t>
          </a:r>
        </a:p>
      </dsp:txBody>
      <dsp:txXfrm>
        <a:off x="93665" y="3005681"/>
        <a:ext cx="2833854" cy="16719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2 696 129,88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1 456 002,56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2 970 553,95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 1 351 718,44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2 368 138,33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927 473,24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4 137 659,10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892 764,96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A7C18-0456-4691-B08B-EF95EFB39767}">
      <dsp:nvSpPr>
        <dsp:cNvPr id="0" name=""/>
        <dsp:cNvSpPr/>
      </dsp:nvSpPr>
      <dsp:spPr>
        <a:xfrm>
          <a:off x="1012048" y="1268"/>
          <a:ext cx="3938862" cy="2938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Dochody</a:t>
          </a:r>
          <a:r>
            <a:rPr lang="pl-PL" sz="25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63 518 453,71 zł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Wydatki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55 615 712,21 zł</a:t>
          </a:r>
        </a:p>
      </dsp:txBody>
      <dsp:txXfrm>
        <a:off x="1098108" y="87328"/>
        <a:ext cx="3766742" cy="2766175"/>
      </dsp:txXfrm>
    </dsp:sp>
    <dsp:sp modelId="{B964B873-B1B5-4450-A59D-E93689DAD439}">
      <dsp:nvSpPr>
        <dsp:cNvPr id="0" name=""/>
        <dsp:cNvSpPr/>
      </dsp:nvSpPr>
      <dsp:spPr>
        <a:xfrm rot="3745882">
          <a:off x="4188077" y="3159439"/>
          <a:ext cx="980028" cy="7359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100" kern="1200"/>
        </a:p>
      </dsp:txBody>
      <dsp:txXfrm>
        <a:off x="4247380" y="3208772"/>
        <a:ext cx="759239" cy="441578"/>
      </dsp:txXfrm>
    </dsp:sp>
    <dsp:sp modelId="{F066C4CC-9986-40BA-BF90-5BEE322F218B}">
      <dsp:nvSpPr>
        <dsp:cNvPr id="0" name=""/>
        <dsp:cNvSpPr/>
      </dsp:nvSpPr>
      <dsp:spPr>
        <a:xfrm>
          <a:off x="6137950" y="20053"/>
          <a:ext cx="4231349" cy="29007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Przychody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7 861 105,96 zł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Rozchody</a:t>
          </a:r>
          <a:r>
            <a:rPr lang="pl-PL" sz="27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2 035 700,00 zł</a:t>
          </a:r>
        </a:p>
      </dsp:txBody>
      <dsp:txXfrm>
        <a:off x="6222909" y="105012"/>
        <a:ext cx="4061431" cy="2730807"/>
      </dsp:txXfrm>
    </dsp:sp>
    <dsp:sp modelId="{9013CA20-12C4-4B94-9D0D-D5211B037CEA}">
      <dsp:nvSpPr>
        <dsp:cNvPr id="0" name=""/>
        <dsp:cNvSpPr/>
      </dsp:nvSpPr>
      <dsp:spPr>
        <a:xfrm rot="7689798">
          <a:off x="6041334" y="3163421"/>
          <a:ext cx="960100" cy="7359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200" kern="1200"/>
        </a:p>
      </dsp:txBody>
      <dsp:txXfrm rot="-5400000">
        <a:off x="6368808" y="3074950"/>
        <a:ext cx="441578" cy="739311"/>
      </dsp:txXfrm>
    </dsp:sp>
    <dsp:sp modelId="{94F842F7-6D25-4A98-B3AB-3D01A9C59FAC}">
      <dsp:nvSpPr>
        <dsp:cNvPr id="0" name=""/>
        <dsp:cNvSpPr/>
      </dsp:nvSpPr>
      <dsp:spPr>
        <a:xfrm>
          <a:off x="2090533" y="4098630"/>
          <a:ext cx="6795917" cy="17805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WYNIK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+ 13 728 147,46 zł</a:t>
          </a:r>
        </a:p>
      </dsp:txBody>
      <dsp:txXfrm>
        <a:off x="2142684" y="4150781"/>
        <a:ext cx="6691615" cy="1676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F1BF6-BB96-4B5D-B022-C399824599E9}">
      <dsp:nvSpPr>
        <dsp:cNvPr id="0" name=""/>
        <dsp:cNvSpPr/>
      </dsp:nvSpPr>
      <dsp:spPr>
        <a:xfrm>
          <a:off x="0" y="1260423"/>
          <a:ext cx="8661815" cy="16317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253" tIns="583184" rIns="67225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800" kern="1200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PLAN                 11 344 847,83 zł</a:t>
          </a:r>
          <a:endParaRPr lang="pl-PL" sz="2800" kern="1200" dirty="0">
            <a:solidFill>
              <a:schemeClr val="accent5">
                <a:lumMod val="50000"/>
              </a:schemeClr>
            </a:solidFill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800" kern="1200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WYKONANIE      6 981 444,80 zł</a:t>
          </a:r>
        </a:p>
      </dsp:txBody>
      <dsp:txXfrm>
        <a:off x="0" y="1260423"/>
        <a:ext cx="8661815" cy="1631700"/>
      </dsp:txXfrm>
    </dsp:sp>
    <dsp:sp modelId="{CFEF39D5-A0E9-44DC-AF38-129E57E40091}">
      <dsp:nvSpPr>
        <dsp:cNvPr id="0" name=""/>
        <dsp:cNvSpPr/>
      </dsp:nvSpPr>
      <dsp:spPr>
        <a:xfrm>
          <a:off x="433090" y="645638"/>
          <a:ext cx="6063270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177" tIns="0" rIns="229177" bIns="0" numCol="1" spcCol="1270" rtlCol="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noProof="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SUBWENCJA OGÓLNA</a:t>
          </a:r>
        </a:p>
      </dsp:txBody>
      <dsp:txXfrm>
        <a:off x="473439" y="685987"/>
        <a:ext cx="5982572" cy="745862"/>
      </dsp:txXfrm>
    </dsp:sp>
    <dsp:sp modelId="{7845D2FB-16C2-4F42-A1D5-99F841C50E34}">
      <dsp:nvSpPr>
        <dsp:cNvPr id="0" name=""/>
        <dsp:cNvSpPr/>
      </dsp:nvSpPr>
      <dsp:spPr>
        <a:xfrm>
          <a:off x="0" y="3255098"/>
          <a:ext cx="8661815" cy="16317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253" tIns="583184" rIns="672253" bIns="199136" numCol="1" spcCol="1270" rtlCol="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800" kern="1200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PLAN                      1 105 164,68 zł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800" kern="1200" noProof="0" dirty="0">
              <a:solidFill>
                <a:schemeClr val="accent5">
                  <a:lumMod val="50000"/>
                </a:schemeClr>
              </a:solidFill>
              <a:latin typeface="+mn-lt"/>
            </a:rPr>
            <a:t>WYKONANIE            566 246,82 zł</a:t>
          </a:r>
        </a:p>
      </dsp:txBody>
      <dsp:txXfrm>
        <a:off x="0" y="3255098"/>
        <a:ext cx="8661815" cy="1631700"/>
      </dsp:txXfrm>
    </dsp:sp>
    <dsp:sp modelId="{EF1379DD-CFE9-41FF-B381-75BBE00DDA5D}">
      <dsp:nvSpPr>
        <dsp:cNvPr id="0" name=""/>
        <dsp:cNvSpPr/>
      </dsp:nvSpPr>
      <dsp:spPr>
        <a:xfrm>
          <a:off x="433090" y="2841818"/>
          <a:ext cx="6063270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177" tIns="0" rIns="229177" bIns="0" numCol="1" spcCol="1270" rtlCol="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noProof="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UZUPEŁNIENIE SUBWENCJI OGÓLNEJ</a:t>
          </a:r>
        </a:p>
      </dsp:txBody>
      <dsp:txXfrm>
        <a:off x="473439" y="2882167"/>
        <a:ext cx="5982572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>
              <a:solidFill>
                <a:schemeClr val="accent5">
                  <a:lumMod val="50000"/>
                </a:schemeClr>
              </a:solidFill>
            </a:rPr>
            <a:t>51 732 690,90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>
              <a:solidFill>
                <a:schemeClr val="accent5">
                  <a:lumMod val="50000"/>
                </a:schemeClr>
              </a:solidFill>
            </a:rPr>
            <a:t>26 150 086,04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11 956 750,13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6 011 802,29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9 403 956,34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4 922 931,58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17 908 445,27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4 700 759,61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5 692 511,00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3 697 485,45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5AC5A-5B3F-441F-8279-844F8977B84E}">
      <dsp:nvSpPr>
        <dsp:cNvPr id="0" name=""/>
        <dsp:cNvSpPr/>
      </dsp:nvSpPr>
      <dsp:spPr>
        <a:xfrm>
          <a:off x="3015146" y="632574"/>
          <a:ext cx="4773804" cy="18302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4 056 596,17 zł</a:t>
          </a:r>
        </a:p>
      </dsp:txBody>
      <dsp:txXfrm>
        <a:off x="3015146" y="861357"/>
        <a:ext cx="4087454" cy="1372700"/>
      </dsp:txXfrm>
    </dsp:sp>
    <dsp:sp modelId="{27D2A21C-64E6-4563-9C5D-87498E72B255}">
      <dsp:nvSpPr>
        <dsp:cNvPr id="0" name=""/>
        <dsp:cNvSpPr/>
      </dsp:nvSpPr>
      <dsp:spPr>
        <a:xfrm>
          <a:off x="0" y="552603"/>
          <a:ext cx="3067356" cy="1863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PLAN</a:t>
          </a:r>
        </a:p>
      </dsp:txBody>
      <dsp:txXfrm>
        <a:off x="90960" y="643563"/>
        <a:ext cx="2885436" cy="1681414"/>
      </dsp:txXfrm>
    </dsp:sp>
    <dsp:sp modelId="{B9D6424E-F5D6-4817-8B96-02F0C8F2B6B4}">
      <dsp:nvSpPr>
        <dsp:cNvPr id="0" name=""/>
        <dsp:cNvSpPr/>
      </dsp:nvSpPr>
      <dsp:spPr>
        <a:xfrm>
          <a:off x="3137835" y="2981821"/>
          <a:ext cx="4706753" cy="17196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4400" kern="1200" dirty="0"/>
            <a:t>2 471 910,73 zł</a:t>
          </a:r>
        </a:p>
      </dsp:txBody>
      <dsp:txXfrm>
        <a:off x="3137835" y="3196775"/>
        <a:ext cx="4061890" cy="1289726"/>
      </dsp:txXfrm>
    </dsp:sp>
    <dsp:sp modelId="{7EA7E728-0627-4C81-978E-7F11582BB9D3}">
      <dsp:nvSpPr>
        <dsp:cNvPr id="0" name=""/>
        <dsp:cNvSpPr/>
      </dsp:nvSpPr>
      <dsp:spPr>
        <a:xfrm>
          <a:off x="0" y="2915235"/>
          <a:ext cx="3137835" cy="1852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WYKONANIE</a:t>
          </a:r>
        </a:p>
      </dsp:txBody>
      <dsp:txXfrm>
        <a:off x="90446" y="3005681"/>
        <a:ext cx="2956943" cy="1671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pPr rtl="0"/>
            <a:endParaRPr lang="pl-PL">
              <a:latin typeface="Calibri" panose="020F0502020204030204" pitchFamily="34" charset="0"/>
            </a:endParaRP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50447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pPr rtl="0"/>
            <a:fld id="{A6C780F1-8920-4F70-8928-22D34454FCB3}" type="datetime1">
              <a:rPr lang="pl-PL" smtClean="0">
                <a:latin typeface="Calibri" panose="020F0502020204030204" pitchFamily="34" charset="0"/>
              </a:rPr>
              <a:t>10.09.2025</a:t>
            </a:fld>
            <a:endParaRPr lang="pl-PL">
              <a:latin typeface="Calibri" panose="020F0502020204030204" pitchFamily="34" charset="0"/>
            </a:endParaRPr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4" y="9428587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pPr rtl="0"/>
            <a:endParaRPr lang="pl-PL">
              <a:latin typeface="Calibri" panose="020F0502020204030204" pitchFamily="34" charset="0"/>
            </a:endParaRPr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50447" y="9428587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pl-PL" smtClean="0">
                <a:latin typeface="Calibri" panose="020F0502020204030204" pitchFamily="34" charset="0"/>
              </a:rPr>
              <a:t>‹#›</a:t>
            </a:fld>
            <a:endParaRPr 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F2AA167-9E3E-49DA-B722-1E96E8602C4C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rtl="0"/>
            <a:endParaRPr lang="pl-PL" noProof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4" y="9428587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50447" y="9428587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275029A-2D1E-47A5-9598-4A9AC47B3AC1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0265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1642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0882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231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/>
              <a:t>Kliknij, aby edytować styl wzorca podtytułu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9556C7-5B59-4ABF-88E2-A1B04F8F43BE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3966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EF4F11-16F0-486C-A4EA-7E355B57B356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00035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A44FC59-7DCB-42CA-8AFA-50EBE22AED89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23678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8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D20D05-EE8A-4CBE-B4C1-0A31186D4990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30181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881387-9C8F-45FE-B325-4E1FA5B738D2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50914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3C738D-9413-4B5E-8818-FC954DC43B9B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45608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A4935C-8393-4814-91A5-4BAAC6FCFFBC}" type="datetime1">
              <a:rPr lang="pl-PL" smtClean="0"/>
              <a:t>10.09.2025</a:t>
            </a:fld>
            <a:endParaRPr lang="pl-PL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/>
              <a:t>Dodaj stopkę</a:t>
            </a:r>
            <a:endParaRPr lang="pl-PL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547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EBB1EE-7AB8-4E4E-A182-467683AAF3B0}" type="datetime1">
              <a:rPr lang="pl-PL" smtClean="0"/>
              <a:t>10.09.2025</a:t>
            </a:fld>
            <a:endParaRPr lang="pl-PL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/>
              <a:t>Dodaj stopkę</a:t>
            </a:r>
            <a:endParaRPr lang="pl-PL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355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C98BF3-BF76-47D3-B122-1164EF346440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10323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4B79E-9E26-4623-8E79-F74B7E643FB1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74767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9F25AB-83F8-48EC-99D8-0AED0C34E7E3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9616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8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6EF007-2F34-4A97-8666-AEC7967B76D8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pl-PL" noProof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75798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D20D05-EE8A-4CBE-B4C1-0A31186D4990}" type="datetime1">
              <a:rPr lang="pl-PL" noProof="0" smtClean="0"/>
              <a:t>10.09.2025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 noProof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2D6987-FB6D-4DB8-81B8-AD0F35E3BB5F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50755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>
          <p15:clr>
            <a:srgbClr val="F26B43"/>
          </p15:clr>
        </p15:guide>
        <p15:guide id="1" pos="3840">
          <p15:clr>
            <a:srgbClr val="F26B43"/>
          </p15:clr>
        </p15:guide>
        <p15:guide id="2" pos="1464">
          <p15:clr>
            <a:srgbClr val="F26B43"/>
          </p15:clr>
        </p15:guide>
        <p15:guide id="3" pos="7152">
          <p15:clr>
            <a:srgbClr val="F26B43"/>
          </p15:clr>
        </p15:guide>
        <p15:guide id="4" pos="984">
          <p15:clr>
            <a:srgbClr val="F26B43"/>
          </p15:clr>
        </p15:guide>
        <p15:guide id="5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22510" y="4219293"/>
            <a:ext cx="10733649" cy="1220373"/>
          </a:xfrm>
        </p:spPr>
        <p:txBody>
          <a:bodyPr rtlCol="0">
            <a:normAutofit fontScale="90000"/>
          </a:bodyPr>
          <a:lstStyle/>
          <a:p>
            <a:r>
              <a:rPr lang="pl-PL" sz="49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INFORMACJA BURMISTRZA GMINY PNIEWY </a:t>
            </a:r>
            <a:br>
              <a:rPr lang="pl-PL" sz="49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altLang="pl-PL" sz="49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 WYKONANIU BUDŻETU GMINY ZA </a:t>
            </a:r>
            <a:br>
              <a:rPr lang="pl-PL" altLang="pl-PL" sz="49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altLang="pl-PL" sz="49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 PÓŁROCZE 2025 ROKU</a:t>
            </a:r>
            <a:br>
              <a:rPr lang="pl-PL" altLang="pl-PL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</a:rPr>
            </a:br>
            <a:br>
              <a:rPr lang="pl-PL" sz="4000" dirty="0"/>
            </a:b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30AE9-53AC-4BFB-9979-24FD9561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0783" y="221360"/>
            <a:ext cx="9023350" cy="639762"/>
          </a:xfrm>
        </p:spPr>
        <p:txBody>
          <a:bodyPr>
            <a:noAutofit/>
          </a:bodyPr>
          <a:lstStyle/>
          <a:p>
            <a:pPr algn="ctr"/>
            <a:r>
              <a:rPr lang="pl-PL" sz="3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WYBRANE PODSTAWY OPODATKOWANIA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98B78CC8-773A-4301-BF12-CEA7E609EA1D}"/>
              </a:ext>
            </a:extLst>
          </p:cNvPr>
          <p:cNvSpPr/>
          <p:nvPr/>
        </p:nvSpPr>
        <p:spPr>
          <a:xfrm rot="3288827">
            <a:off x="10285344" y="2001263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1E8D0DEF-7F46-4CD3-9FCD-4FCC0139CDBD}"/>
              </a:ext>
            </a:extLst>
          </p:cNvPr>
          <p:cNvSpPr txBox="1"/>
          <p:nvPr/>
        </p:nvSpPr>
        <p:spPr>
          <a:xfrm>
            <a:off x="8994774" y="1319074"/>
            <a:ext cx="2159541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Wzrost o 62 918 m2</a:t>
            </a:r>
          </a:p>
        </p:txBody>
      </p:sp>
      <p:sp>
        <p:nvSpPr>
          <p:cNvPr id="17" name="Strzałka: w prawo 16">
            <a:extLst>
              <a:ext uri="{FF2B5EF4-FFF2-40B4-BE49-F238E27FC236}">
                <a16:creationId xmlns:a16="http://schemas.microsoft.com/office/drawing/2014/main" id="{26A99D2E-72B9-43A6-9348-84A8179BDF1D}"/>
              </a:ext>
            </a:extLst>
          </p:cNvPr>
          <p:cNvSpPr/>
          <p:nvPr/>
        </p:nvSpPr>
        <p:spPr>
          <a:xfrm rot="6988313">
            <a:off x="5136414" y="1910810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5554780B-FE5D-4CC4-AB6B-0E4F15B0D596}"/>
              </a:ext>
            </a:extLst>
          </p:cNvPr>
          <p:cNvSpPr txBox="1"/>
          <p:nvPr/>
        </p:nvSpPr>
        <p:spPr>
          <a:xfrm>
            <a:off x="4550715" y="1153763"/>
            <a:ext cx="2159541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Wzrost o 28 968 m2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CB6ADA6-51EC-6423-8DFF-94F662841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755" y="2243579"/>
            <a:ext cx="5730709" cy="461442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F15ED201-CBAD-9FF2-7FF5-4855AB3C2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286" y="2378903"/>
            <a:ext cx="5877159" cy="447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0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30AE9-53AC-4BFB-9979-24FD9561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325" y="212724"/>
            <a:ext cx="9023350" cy="639762"/>
          </a:xfrm>
        </p:spPr>
        <p:txBody>
          <a:bodyPr>
            <a:noAutofit/>
          </a:bodyPr>
          <a:lstStyle/>
          <a:p>
            <a:pPr algn="ctr"/>
            <a:r>
              <a:rPr lang="pl-PL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WYBRANE</a:t>
            </a:r>
            <a:r>
              <a:rPr lang="pl-PL" sz="3200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l-PL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PODSTAWY OPODATKOWANIA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98B78CC8-773A-4301-BF12-CEA7E609EA1D}"/>
              </a:ext>
            </a:extLst>
          </p:cNvPr>
          <p:cNvSpPr/>
          <p:nvPr/>
        </p:nvSpPr>
        <p:spPr>
          <a:xfrm rot="6988313">
            <a:off x="10776510" y="2080540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1E8D0DEF-7F46-4CD3-9FCD-4FCC0139CDBD}"/>
              </a:ext>
            </a:extLst>
          </p:cNvPr>
          <p:cNvSpPr txBox="1"/>
          <p:nvPr/>
        </p:nvSpPr>
        <p:spPr>
          <a:xfrm>
            <a:off x="9828904" y="1287712"/>
            <a:ext cx="2159541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Spadek o 2 103 m2</a:t>
            </a:r>
          </a:p>
        </p:txBody>
      </p:sp>
      <p:sp>
        <p:nvSpPr>
          <p:cNvPr id="17" name="Strzałka: w prawo 16">
            <a:extLst>
              <a:ext uri="{FF2B5EF4-FFF2-40B4-BE49-F238E27FC236}">
                <a16:creationId xmlns:a16="http://schemas.microsoft.com/office/drawing/2014/main" id="{26A99D2E-72B9-43A6-9348-84A8179BDF1D}"/>
              </a:ext>
            </a:extLst>
          </p:cNvPr>
          <p:cNvSpPr/>
          <p:nvPr/>
        </p:nvSpPr>
        <p:spPr>
          <a:xfrm rot="6988313">
            <a:off x="5064519" y="2080541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5554780B-FE5D-4CC4-AB6B-0E4F15B0D596}"/>
              </a:ext>
            </a:extLst>
          </p:cNvPr>
          <p:cNvSpPr txBox="1"/>
          <p:nvPr/>
        </p:nvSpPr>
        <p:spPr>
          <a:xfrm>
            <a:off x="4505966" y="1287712"/>
            <a:ext cx="2159541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Wzrost o  5 548 m2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D4A05EA-F966-28A5-AD77-2379A940C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10" y="2187364"/>
            <a:ext cx="5875309" cy="4670636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A94F7EA8-89B0-B9BD-7BDE-72C41583F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1" y="2170218"/>
            <a:ext cx="6030012" cy="468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9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30AE9-53AC-4BFB-9979-24FD9561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033" y="223298"/>
            <a:ext cx="9023350" cy="639762"/>
          </a:xfrm>
        </p:spPr>
        <p:txBody>
          <a:bodyPr>
            <a:noAutofit/>
          </a:bodyPr>
          <a:lstStyle/>
          <a:p>
            <a:pPr algn="ctr"/>
            <a:r>
              <a:rPr lang="pl-PL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WYBRANE PODSTAWY OPODATKOWANIA</a:t>
            </a:r>
          </a:p>
        </p:txBody>
      </p:sp>
      <p:sp>
        <p:nvSpPr>
          <p:cNvPr id="17" name="Strzałka: w prawo 16">
            <a:extLst>
              <a:ext uri="{FF2B5EF4-FFF2-40B4-BE49-F238E27FC236}">
                <a16:creationId xmlns:a16="http://schemas.microsoft.com/office/drawing/2014/main" id="{26A99D2E-72B9-43A6-9348-84A8179BDF1D}"/>
              </a:ext>
            </a:extLst>
          </p:cNvPr>
          <p:cNvSpPr/>
          <p:nvPr/>
        </p:nvSpPr>
        <p:spPr>
          <a:xfrm rot="7249071">
            <a:off x="8321848" y="1897348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5554780B-FE5D-4CC4-AB6B-0E4F15B0D596}"/>
              </a:ext>
            </a:extLst>
          </p:cNvPr>
          <p:cNvSpPr txBox="1"/>
          <p:nvPr/>
        </p:nvSpPr>
        <p:spPr>
          <a:xfrm>
            <a:off x="7524431" y="1120024"/>
            <a:ext cx="2799094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Wzrost o 12 019 174 zł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C0C5682-5F55-FF76-9E20-ABC70CAE9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612" y="1971205"/>
            <a:ext cx="6157217" cy="488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49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EF8BF0-AA8C-4997-3760-351E2A2F9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283" y="201486"/>
            <a:ext cx="9785350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PODATEK OD ŚRODKÓW TRANSPORTOWYCH – CIĄGNIKI SIODŁOWE I BALASTOWE</a:t>
            </a:r>
            <a:endParaRPr lang="pl-PL" sz="3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554780B-FE5D-4CC4-AB6B-0E4F15B0D596}"/>
              </a:ext>
            </a:extLst>
          </p:cNvPr>
          <p:cNvSpPr txBox="1"/>
          <p:nvPr/>
        </p:nvSpPr>
        <p:spPr>
          <a:xfrm>
            <a:off x="4598238" y="1472104"/>
            <a:ext cx="2490169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Spadek o 66</a:t>
            </a:r>
          </a:p>
        </p:txBody>
      </p:sp>
      <p:sp>
        <p:nvSpPr>
          <p:cNvPr id="3" name="Strzałka: w prawo 2">
            <a:extLst>
              <a:ext uri="{FF2B5EF4-FFF2-40B4-BE49-F238E27FC236}">
                <a16:creationId xmlns:a16="http://schemas.microsoft.com/office/drawing/2014/main" id="{7BF943D8-ED14-385D-4D5D-B9731F04736B}"/>
              </a:ext>
            </a:extLst>
          </p:cNvPr>
          <p:cNvSpPr/>
          <p:nvPr/>
        </p:nvSpPr>
        <p:spPr>
          <a:xfrm rot="6988313">
            <a:off x="5417670" y="2186176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F389CB7-9DA1-002D-BFB0-0BB6BC8E1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86" y="2338386"/>
            <a:ext cx="5681985" cy="4519614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16612A9D-2147-680F-C9FE-D5164B084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744" y="2338922"/>
            <a:ext cx="5610771" cy="451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81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EF8BF0-AA8C-4997-3760-351E2A2F9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723" y="201486"/>
            <a:ext cx="9785350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PODATEK OD ŚRODKÓW TRANSPORTOWYCH – PRZYCZEPY I NACZEPY</a:t>
            </a:r>
            <a:endParaRPr lang="pl-PL" sz="3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554780B-FE5D-4CC4-AB6B-0E4F15B0D596}"/>
              </a:ext>
            </a:extLst>
          </p:cNvPr>
          <p:cNvSpPr txBox="1"/>
          <p:nvPr/>
        </p:nvSpPr>
        <p:spPr>
          <a:xfrm>
            <a:off x="4850915" y="1457302"/>
            <a:ext cx="2490169" cy="36933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Spadek o 18</a:t>
            </a:r>
          </a:p>
        </p:txBody>
      </p:sp>
      <p:sp>
        <p:nvSpPr>
          <p:cNvPr id="4" name="Strzałka: w prawo 3">
            <a:extLst>
              <a:ext uri="{FF2B5EF4-FFF2-40B4-BE49-F238E27FC236}">
                <a16:creationId xmlns:a16="http://schemas.microsoft.com/office/drawing/2014/main" id="{48BE1F2C-3673-AA21-5A6F-28CCE9D4EB74}"/>
              </a:ext>
            </a:extLst>
          </p:cNvPr>
          <p:cNvSpPr/>
          <p:nvPr/>
        </p:nvSpPr>
        <p:spPr>
          <a:xfrm rot="6988313">
            <a:off x="5676745" y="2186175"/>
            <a:ext cx="851306" cy="48463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D5CE149-DD8D-C395-33E9-70D237EBC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96" y="2328279"/>
            <a:ext cx="5736833" cy="4529721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8ED43294-042A-F6F4-5862-28C91097F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453" y="2553419"/>
            <a:ext cx="5317305" cy="423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73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799" y="113121"/>
            <a:ext cx="10515600" cy="1325563"/>
          </a:xfrm>
        </p:spPr>
        <p:txBody>
          <a:bodyPr rtlCol="0">
            <a:normAutofit/>
          </a:bodyPr>
          <a:lstStyle/>
          <a:p>
            <a:pPr algn="ctr" rtl="0"/>
            <a:r>
              <a:rPr lang="pl-PL" sz="5400" b="1" spc="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SUBWENCJA</a:t>
            </a:r>
            <a:endParaRPr lang="pl-PL" b="1" spc="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9" name="Zawartość — symbol zastępczy 8" descr="Diagram Pionowa lista pól przedstawiający 3 grupy umieszczone jedna pod drugą, a w każdej grupie są punktory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92027401"/>
              </p:ext>
            </p:extLst>
          </p:nvPr>
        </p:nvGraphicFramePr>
        <p:xfrm>
          <a:off x="1866692" y="1212442"/>
          <a:ext cx="8661815" cy="5532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728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E8DECF7A-16B3-4018-A234-283F11EBC7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465798"/>
              </p:ext>
            </p:extLst>
          </p:nvPr>
        </p:nvGraphicFramePr>
        <p:xfrm>
          <a:off x="1140656" y="1412365"/>
          <a:ext cx="9910687" cy="403326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16977">
                  <a:extLst>
                    <a:ext uri="{9D8B030D-6E8A-4147-A177-3AD203B41FA5}">
                      <a16:colId xmlns:a16="http://schemas.microsoft.com/office/drawing/2014/main" val="4015390966"/>
                    </a:ext>
                  </a:extLst>
                </a:gridCol>
                <a:gridCol w="2760482">
                  <a:extLst>
                    <a:ext uri="{9D8B030D-6E8A-4147-A177-3AD203B41FA5}">
                      <a16:colId xmlns:a16="http://schemas.microsoft.com/office/drawing/2014/main" val="2943148378"/>
                    </a:ext>
                  </a:extLst>
                </a:gridCol>
                <a:gridCol w="3033228">
                  <a:extLst>
                    <a:ext uri="{9D8B030D-6E8A-4147-A177-3AD203B41FA5}">
                      <a16:colId xmlns:a16="http://schemas.microsoft.com/office/drawing/2014/main" val="3220902505"/>
                    </a:ext>
                  </a:extLst>
                </a:gridCol>
              </a:tblGrid>
              <a:tr h="450076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Dotacje i dochody celowe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  <a:p>
                      <a:pPr algn="ctr"/>
                      <a:endParaRPr lang="pl-PL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246212"/>
                  </a:ext>
                </a:extLst>
              </a:tr>
              <a:tr h="650172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na</a:t>
                      </a:r>
                      <a:r>
                        <a:rPr lang="pl-PL" sz="18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zadania z zakresu administracji   </a:t>
                      </a:r>
                    </a:p>
                    <a:p>
                      <a:pPr algn="l"/>
                      <a:r>
                        <a:rPr lang="pl-PL" sz="18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  rządowej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7 330 312,55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5 090 889,15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505879"/>
                  </a:ext>
                </a:extLst>
              </a:tr>
              <a:tr h="405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pl-PL" sz="18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na realizację zadań własnych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1 072 824,82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517 785,84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169664"/>
                  </a:ext>
                </a:extLst>
              </a:tr>
              <a:tr h="118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porozumienia między JST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444 746,50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253 221,56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797209"/>
                  </a:ext>
                </a:extLst>
              </a:tr>
              <a:tr h="118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środki europejskie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1 182 882,85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640 866,30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753788"/>
                  </a:ext>
                </a:extLst>
              </a:tr>
              <a:tr h="118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pozostałe dochody o charakterze celowym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902 865,05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541 176,32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9157383"/>
                  </a:ext>
                </a:extLst>
              </a:tr>
              <a:tr h="7222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RAZEM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10 933 631,77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7 043 939,17 zł</a:t>
                      </a:r>
                    </a:p>
                  </a:txBody>
                  <a:tcPr marL="91436" marR="91436" marT="45698" marB="45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375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00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6233DA-08E8-4032-9E2E-4C2CB923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245" y="1195478"/>
            <a:ext cx="9963510" cy="48959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ZEWNĘTRZNE NA ZADANIA BIEŻĄCE </a:t>
            </a:r>
            <a:br>
              <a:rPr lang="pl-PL" sz="36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pl-PL" dirty="0"/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ela 9">
            <a:extLst>
              <a:ext uri="{FF2B5EF4-FFF2-40B4-BE49-F238E27FC236}">
                <a16:creationId xmlns:a16="http://schemas.microsoft.com/office/drawing/2014/main" id="{7D151FD3-ACA1-4D0A-B08E-EBEA5E835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233563"/>
              </p:ext>
            </p:extLst>
          </p:nvPr>
        </p:nvGraphicFramePr>
        <p:xfrm>
          <a:off x="1329427" y="2244900"/>
          <a:ext cx="9748328" cy="288738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158600">
                  <a:extLst>
                    <a:ext uri="{9D8B030D-6E8A-4147-A177-3AD203B41FA5}">
                      <a16:colId xmlns:a16="http://schemas.microsoft.com/office/drawing/2014/main" val="2789100024"/>
                    </a:ext>
                  </a:extLst>
                </a:gridCol>
                <a:gridCol w="1294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864">
                  <a:extLst>
                    <a:ext uri="{9D8B030D-6E8A-4147-A177-3AD203B41FA5}">
                      <a16:colId xmlns:a16="http://schemas.microsoft.com/office/drawing/2014/main" val="879966229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Publiczny transport zbiorowy: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742 322,64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416 107,82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094540"/>
                  </a:ext>
                </a:extLst>
              </a:tr>
              <a:tr h="624233">
                <a:tc>
                  <a:txBody>
                    <a:bodyPr/>
                    <a:lstStyle/>
                    <a:p>
                      <a:r>
                        <a:rPr lang="pl-PL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środki z Funduszu Rozwoju Przewozów Autobusowych</a:t>
                      </a:r>
                      <a:r>
                        <a:rPr lang="pl-PL" sz="1600" b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przeznaczone na organizację przewozów autobusowych o charakterze publicznym</a:t>
                      </a:r>
                      <a:endParaRPr lang="pl-PL" sz="16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424 943,84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132 656,82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959969"/>
                  </a:ext>
                </a:extLst>
              </a:tr>
              <a:tr h="624233">
                <a:tc>
                  <a:txBody>
                    <a:bodyPr/>
                    <a:lstStyle/>
                    <a:p>
                      <a:r>
                        <a:rPr lang="pl-PL" sz="1600" b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dotacja celowa - rekompensata z tyt. stosowania uprawnień do ulgowych przejazdów w publicznym transporcie drogowym</a:t>
                      </a:r>
                      <a:endParaRPr lang="pl-PL" sz="16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278 046,50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238 481,00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508406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Środki otrzymane</a:t>
                      </a:r>
                      <a:r>
                        <a:rPr lang="pl-PL" sz="16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od </a:t>
                      </a:r>
                      <a:r>
                        <a:rPr lang="pl-PL" sz="1600" b="1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WFOŚiGW</a:t>
                      </a:r>
                      <a:r>
                        <a:rPr lang="pl-PL" sz="16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: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64 250,00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8 155,24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066719"/>
                  </a:ext>
                </a:extLst>
              </a:tr>
              <a:tr h="624233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prowadzenie punktu konsultacyjno-informacyjnego w ramach programu </a:t>
                      </a:r>
                      <a:r>
                        <a:rPr lang="pl-PL" sz="1600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Czyste powietrze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35 000,00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8 155,24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232142"/>
                  </a:ext>
                </a:extLst>
              </a:tr>
              <a:tr h="337887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- usuwanie wyrobów azbestowych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29 250,00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637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0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6233DA-08E8-4032-9E2E-4C2CB923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836" y="1011921"/>
            <a:ext cx="9963510" cy="48959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ZEWNĘTRZNE NA ZADANIA BIEŻĄCE </a:t>
            </a:r>
            <a:br>
              <a:rPr lang="pl-PL" sz="36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pl-PL" dirty="0"/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ela 9">
            <a:extLst>
              <a:ext uri="{FF2B5EF4-FFF2-40B4-BE49-F238E27FC236}">
                <a16:creationId xmlns:a16="http://schemas.microsoft.com/office/drawing/2014/main" id="{7D151FD3-ACA1-4D0A-B08E-EBEA5E835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72855"/>
              </p:ext>
            </p:extLst>
          </p:nvPr>
        </p:nvGraphicFramePr>
        <p:xfrm>
          <a:off x="1221836" y="2569632"/>
          <a:ext cx="9748328" cy="21031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609610">
                  <a:extLst>
                    <a:ext uri="{9D8B030D-6E8A-4147-A177-3AD203B41FA5}">
                      <a16:colId xmlns:a16="http://schemas.microsoft.com/office/drawing/2014/main" val="2789100024"/>
                    </a:ext>
                  </a:extLst>
                </a:gridCol>
                <a:gridCol w="1708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0688">
                  <a:extLst>
                    <a:ext uri="{9D8B030D-6E8A-4147-A177-3AD203B41FA5}">
                      <a16:colId xmlns:a16="http://schemas.microsoft.com/office/drawing/2014/main" val="879966229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Środki otrzymane z funduszy europejskich: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1 182 882,85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640 866,30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094540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pl-PL" sz="1800" b="0" i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pl-PL" sz="1800" b="0" i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Technik na topie </a:t>
                      </a: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rozwój kształcenia i szkolenia zawodowego </a:t>
                      </a:r>
                      <a:b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Technikum w Zespole Szkół im. Emilii </a:t>
                      </a:r>
                      <a:r>
                        <a:rPr lang="pl-PL" sz="1800" b="0" i="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Sczanieckiej</a:t>
                      </a: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 Pniewach</a:t>
                      </a:r>
                      <a:endParaRPr lang="pl-PL" sz="18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30 823,80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6 285,30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959969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pl-PL" sz="1800" b="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Program</a:t>
                      </a:r>
                      <a:r>
                        <a:rPr lang="pl-PL" sz="1800" b="0" i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Erasmus+ - p</a:t>
                      </a:r>
                      <a:r>
                        <a:rPr lang="pl-PL" sz="18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rojekt</a:t>
                      </a:r>
                      <a:r>
                        <a:rPr lang="pl-PL" sz="18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Europejskie umiejętności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463 984,05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246 972,10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508406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pl-PL" sz="18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Rozwój Wielkopolskiej Sieci Centrów Usług Społecznych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688 075,00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387 537,50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976019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W</a:t>
                      </a:r>
                      <a:r>
                        <a:rPr lang="pl-PL" sz="1800" b="0" i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ysoka dostępność i jakość e-usług publicznych</a:t>
                      </a:r>
                      <a:endParaRPr lang="pl-PL" sz="1800" b="0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71,40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619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22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0EB04D-CF5D-E462-CDB4-5321DF14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117" y="285900"/>
            <a:ext cx="10397765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 FUNDUSZU PRZECIWDZIAŁANIA COVID-19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B263B6-A07F-E186-A535-9F85303B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398" y="2099421"/>
            <a:ext cx="9961228" cy="540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accent5">
                    <a:lumMod val="50000"/>
                  </a:schemeClr>
                </a:solidFill>
              </a:rPr>
              <a:t>Wykonanie w kwocie 26 707,61 zł, w tym:</a:t>
            </a:r>
          </a:p>
          <a:p>
            <a:pPr marL="0" indent="0">
              <a:buNone/>
            </a:pPr>
            <a:endParaRPr lang="pl-PL" sz="24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4386B25-557C-D78E-79B8-CDC37D916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186848"/>
              </p:ext>
            </p:extLst>
          </p:nvPr>
        </p:nvGraphicFramePr>
        <p:xfrm>
          <a:off x="1687398" y="3429000"/>
          <a:ext cx="9748328" cy="731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602587">
                  <a:extLst>
                    <a:ext uri="{9D8B030D-6E8A-4147-A177-3AD203B41FA5}">
                      <a16:colId xmlns:a16="http://schemas.microsoft.com/office/drawing/2014/main" val="3701948671"/>
                    </a:ext>
                  </a:extLst>
                </a:gridCol>
                <a:gridCol w="1561381">
                  <a:extLst>
                    <a:ext uri="{9D8B030D-6E8A-4147-A177-3AD203B41FA5}">
                      <a16:colId xmlns:a16="http://schemas.microsoft.com/office/drawing/2014/main" val="3140230790"/>
                    </a:ext>
                  </a:extLst>
                </a:gridCol>
                <a:gridCol w="1584360">
                  <a:extLst>
                    <a:ext uri="{9D8B030D-6E8A-4147-A177-3AD203B41FA5}">
                      <a16:colId xmlns:a16="http://schemas.microsoft.com/office/drawing/2014/main" val="4165022527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Środki z Funduszu Przeciwdziałania COVID-19: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30 635,81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26 707,61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888666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wyrównania dla przedsiębiorstw energetycznych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30 635,81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26 707,61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88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39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F79CE8-CEF2-47A5-BF51-6D8045E49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6942"/>
            <a:ext cx="10515600" cy="5192225"/>
          </a:xfrm>
        </p:spPr>
        <p:txBody>
          <a:bodyPr/>
          <a:lstStyle/>
          <a:p>
            <a:pPr marL="420624" indent="-384048" algn="ctr">
              <a:buNone/>
              <a:defRPr/>
            </a:pPr>
            <a:r>
              <a:rPr lang="pl-PL" altLang="pl-PL" sz="6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Budżet Gminy na rok 2025</a:t>
            </a:r>
          </a:p>
          <a:p>
            <a:pPr marL="420624" indent="-384048" algn="ctr">
              <a:buNone/>
              <a:defRPr/>
            </a:pPr>
            <a:r>
              <a:rPr lang="pl-PL" altLang="pl-PL" sz="4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został przyjęty </a:t>
            </a:r>
          </a:p>
          <a:p>
            <a:pPr marL="420624" indent="-384048" algn="ctr">
              <a:buNone/>
              <a:defRPr/>
            </a:pPr>
            <a:r>
              <a:rPr lang="pl-PL" altLang="pl-PL" sz="4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uchwałą Rady Miejskiej Pniewy </a:t>
            </a:r>
          </a:p>
          <a:p>
            <a:pPr marL="420624" indent="-384048" algn="ctr">
              <a:buNone/>
              <a:defRPr/>
            </a:pPr>
            <a:r>
              <a:rPr lang="pl-PL" altLang="pl-PL" sz="4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  IX/74/24</a:t>
            </a:r>
          </a:p>
          <a:p>
            <a:pPr marL="420624" indent="-384048" algn="ctr">
              <a:buNone/>
              <a:defRPr/>
            </a:pPr>
            <a:r>
              <a:rPr lang="pl-PL" altLang="pl-PL" sz="4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19 grudnia 2024 roku.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670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0EB04D-CF5D-E462-CDB4-5321DF14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117" y="247388"/>
            <a:ext cx="10397765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 FUNDUSZU POMOCY OBYWATELOM UKRAINY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B263B6-A07F-E186-A535-9F85303B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117" y="1771616"/>
            <a:ext cx="9961228" cy="4534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accent5">
                    <a:lumMod val="50000"/>
                  </a:schemeClr>
                </a:solidFill>
              </a:rPr>
              <a:t>Wykonanie w kwocie 373 656,65 zł, w tym:</a:t>
            </a:r>
          </a:p>
          <a:p>
            <a:pPr marL="0" indent="0">
              <a:buNone/>
            </a:pPr>
            <a:endParaRPr lang="pl-PL" sz="2400" dirty="0"/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9AD68642-CC37-1D78-65ED-D0C73E7D7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648905"/>
              </p:ext>
            </p:extLst>
          </p:nvPr>
        </p:nvGraphicFramePr>
        <p:xfrm>
          <a:off x="897117" y="2812507"/>
          <a:ext cx="9801836" cy="2621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251335">
                  <a:extLst>
                    <a:ext uri="{9D8B030D-6E8A-4147-A177-3AD203B41FA5}">
                      <a16:colId xmlns:a16="http://schemas.microsoft.com/office/drawing/2014/main" val="3484030800"/>
                    </a:ext>
                  </a:extLst>
                </a:gridCol>
                <a:gridCol w="2550501">
                  <a:extLst>
                    <a:ext uri="{9D8B030D-6E8A-4147-A177-3AD203B41FA5}">
                      <a16:colId xmlns:a16="http://schemas.microsoft.com/office/drawing/2014/main" val="2341450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Nadanie numeru PESEL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1 102,56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297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Profil Zaufany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56,97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870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Kształcenie, wychowanie i opieka nad dziećmi i uczniami będącymi obywatelami Ukrainy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352 896,00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49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Wyposażenie szkół w podręczniki, materiały edukacyjne lub materiały ćwiczeniowe przeznaczone dla uczniów będących obywatelami Ukrainy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7 719,87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428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Świadczenia rodzinne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10 621,25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070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Składka zdrowotna od świadczeń rodzinnych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1 260,00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769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38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34D27B89-DA73-8D7F-B669-E43338662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66" y="0"/>
            <a:ext cx="116978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6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F04EB048-7135-43B1-9EBE-211BE20CB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305836"/>
              </p:ext>
            </p:extLst>
          </p:nvPr>
        </p:nvGraphicFramePr>
        <p:xfrm>
          <a:off x="1203645" y="1932707"/>
          <a:ext cx="9784709" cy="432058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84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1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4359">
                  <a:extLst>
                    <a:ext uri="{9D8B030D-6E8A-4147-A177-3AD203B41FA5}">
                      <a16:colId xmlns:a16="http://schemas.microsoft.com/office/drawing/2014/main" val="424317592"/>
                    </a:ext>
                  </a:extLst>
                </a:gridCol>
                <a:gridCol w="2164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127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Lp.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Nazwa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pl-PL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  <a:p>
                      <a:pPr algn="ctr"/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91451" marR="91451" marT="45675" marB="45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1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1.</a:t>
                      </a:r>
                    </a:p>
                  </a:txBody>
                  <a:tcPr marL="91451" marR="91451" marT="45675" marB="4567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ct val="0"/>
                        </a:spcBef>
                        <a:buClrTx/>
                        <a:buSzTx/>
                        <a:buFont typeface="Wingdings" pitchFamily="2" charset="2"/>
                        <a:buNone/>
                        <a:defRPr/>
                      </a:pPr>
                      <a:r>
                        <a:rPr lang="pl-PL" alt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Dochody z majątku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930 000,00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212 798,06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973">
                <a:tc>
                  <a:txBody>
                    <a:bodyPr/>
                    <a:lstStyle/>
                    <a:p>
                      <a:pPr algn="l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2.</a:t>
                      </a:r>
                    </a:p>
                  </a:txBody>
                  <a:tcPr marL="91451" marR="91451" marT="45675" marB="4567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altLang="pl-PL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pl-PL" alt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Dotacje i środki przeznaczone na inwestycje</a:t>
                      </a:r>
                    </a:p>
                    <a:p>
                      <a:pPr algn="l"/>
                      <a:r>
                        <a:rPr lang="pl-PL" alt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endParaRPr lang="pl-PL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9 882 840,45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2 269 697,69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973">
                <a:tc>
                  <a:txBody>
                    <a:bodyPr/>
                    <a:lstStyle/>
                    <a:p>
                      <a:pPr algn="l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3.</a:t>
                      </a:r>
                    </a:p>
                  </a:txBody>
                  <a:tcPr marL="91451" marR="91451" marT="45675" marB="4567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Pozostałe dochody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427 137,74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427 137,74 zł</a:t>
                      </a:r>
                    </a:p>
                  </a:txBody>
                  <a:tcPr marL="91451" marR="91451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012">
                <a:tc>
                  <a:txBody>
                    <a:bodyPr/>
                    <a:lstStyle/>
                    <a:p>
                      <a:pPr algn="l"/>
                      <a:endParaRPr lang="pl-PL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91451" marR="91451" marT="45675" marB="4567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RAZEM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11 239 978,19 zł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2 909 633,49 zł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Prostokąt 1">
            <a:extLst>
              <a:ext uri="{FF2B5EF4-FFF2-40B4-BE49-F238E27FC236}">
                <a16:creationId xmlns:a16="http://schemas.microsoft.com/office/drawing/2014/main" id="{EACEB4AC-8814-4271-AA1B-C5C286A7ACE4}"/>
              </a:ext>
            </a:extLst>
          </p:cNvPr>
          <p:cNvSpPr/>
          <p:nvPr/>
        </p:nvSpPr>
        <p:spPr>
          <a:xfrm>
            <a:off x="1543317" y="525151"/>
            <a:ext cx="91053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WYKONANIE DOCHODÓW MAJĄTKOWYCH</a:t>
            </a:r>
            <a:endParaRPr lang="pl-PL" sz="3200" b="1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31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811D1-2578-24F0-AAD1-9688B090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149" y="189781"/>
            <a:ext cx="97917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ZEWNĘTRZNE NA ZADANIA INWESTYCYJNE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B7B10D30-09DE-B04D-44D5-B3492E7C5E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953333"/>
              </p:ext>
            </p:extLst>
          </p:nvPr>
        </p:nvGraphicFramePr>
        <p:xfrm>
          <a:off x="1024786" y="2172065"/>
          <a:ext cx="10142426" cy="3751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105265">
                  <a:extLst>
                    <a:ext uri="{9D8B030D-6E8A-4147-A177-3AD203B41FA5}">
                      <a16:colId xmlns:a16="http://schemas.microsoft.com/office/drawing/2014/main" val="411757675"/>
                    </a:ext>
                  </a:extLst>
                </a:gridCol>
                <a:gridCol w="1984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373">
                  <a:extLst>
                    <a:ext uri="{9D8B030D-6E8A-4147-A177-3AD203B41FA5}">
                      <a16:colId xmlns:a16="http://schemas.microsoft.com/office/drawing/2014/main" val="2667944668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Środki otrzymane z Ministerstwa Sportu i Turystyki: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298 900,00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579282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Modernizacja kompleksu sportowego Moje Boisko – Orlik 2012 przy ul. Krótkiej w Pniewach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298 900,00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9018380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r>
                        <a:rPr lang="pl-PL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Środki otrzymane z Rządowego Funduszu Polski Ład: Program Inwestycji Strategicznych:</a:t>
                      </a:r>
                      <a:endParaRPr lang="pl-PL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2 820 000,00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1 372 500,00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907238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pl-PL" sz="18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Zmiana sposobu użytkowania pomieszczeń Biblioteki Publicznej </a:t>
                      </a:r>
                      <a:r>
                        <a:rPr lang="pl-PL" sz="1800" b="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MiG</a:t>
                      </a:r>
                      <a:r>
                        <a:rPr lang="pl-PL" sz="18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Centrum Kultury Pniewy na przedszkole</a:t>
                      </a:r>
                      <a:endParaRPr lang="pl-PL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2 450 000,00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1 002 500,00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050021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modernizacja oświetlenia ulicznego na terenie Pniew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370 000,00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370 000,00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038900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Środki otrzymane od </a:t>
                      </a:r>
                      <a:r>
                        <a:rPr lang="pl-PL" sz="1800" b="1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WFOŚiGW</a:t>
                      </a:r>
                      <a:r>
                        <a:rPr lang="pl-PL" sz="18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:</a:t>
                      </a:r>
                      <a:endParaRPr lang="pl-PL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5 851 284,54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115 542,00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47550"/>
                  </a:ext>
                </a:extLst>
              </a:tr>
              <a:tr h="3312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pl-PL" b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program Ciepłe Mieszkanie</a:t>
                      </a:r>
                      <a:endParaRPr lang="pl-PL" b="0" i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3 361 784,54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115 542,00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913001"/>
                  </a:ext>
                </a:extLst>
              </a:tr>
              <a:tr h="3312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pl-PL" b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program Ciepłe Mieszkanie II</a:t>
                      </a:r>
                      <a:endParaRPr lang="pl-PL" b="0" i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2 489 500,00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435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6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811D1-2578-24F0-AAD1-9688B090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150" y="146253"/>
            <a:ext cx="97917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ŚRODKI ZEWNĘTRZNE NA ZADANIA INWESTYCYJNE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3F65AFB9-C62C-078B-1AAF-8BF90CBFBF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3765603"/>
              </p:ext>
            </p:extLst>
          </p:nvPr>
        </p:nvGraphicFramePr>
        <p:xfrm>
          <a:off x="1024786" y="2904128"/>
          <a:ext cx="10142427" cy="1281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037681">
                  <a:extLst>
                    <a:ext uri="{9D8B030D-6E8A-4147-A177-3AD203B41FA5}">
                      <a16:colId xmlns:a16="http://schemas.microsoft.com/office/drawing/2014/main" val="411757675"/>
                    </a:ext>
                  </a:extLst>
                </a:gridCol>
                <a:gridCol w="2052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373">
                  <a:extLst>
                    <a:ext uri="{9D8B030D-6E8A-4147-A177-3AD203B41FA5}">
                      <a16:colId xmlns:a16="http://schemas.microsoft.com/office/drawing/2014/main" val="2667944668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Środki otrzymane z funduszy europejskich:</a:t>
                      </a:r>
                      <a:endParaRPr lang="pl-PL" b="1" i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912 655,91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737 458,39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47550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pl-PL" sz="1800" b="0" i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Technik na topie </a:t>
                      </a: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rozwój kształcenia i szkolenia zawodowego </a:t>
                      </a:r>
                      <a:b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Technikum w Zespole Szkół im. Emilii </a:t>
                      </a:r>
                      <a:r>
                        <a:rPr lang="pl-PL" sz="1800" b="0" i="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Sczanieckiej</a:t>
                      </a:r>
                      <a:r>
                        <a:rPr lang="pl-PL" sz="1800" b="0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 Pniewach</a:t>
                      </a:r>
                      <a:endParaRPr lang="pl-PL" sz="18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912 655,91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737 458,39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789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2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31906" y="4562656"/>
            <a:ext cx="6342818" cy="1325563"/>
          </a:xfrm>
        </p:spPr>
        <p:txBody>
          <a:bodyPr rtlCol="0" anchor="ctr">
            <a:normAutofit/>
          </a:bodyPr>
          <a:lstStyle/>
          <a:p>
            <a:pPr rtl="0"/>
            <a: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WYKONANIE WYDATKÓW</a:t>
            </a:r>
          </a:p>
        </p:txBody>
      </p:sp>
      <p:pic>
        <p:nvPicPr>
          <p:cNvPr id="9" name="Grafika 8" descr="Grupowa burza mózgów">
            <a:extLst>
              <a:ext uri="{FF2B5EF4-FFF2-40B4-BE49-F238E27FC236}">
                <a16:creationId xmlns:a16="http://schemas.microsoft.com/office/drawing/2014/main" id="{0D39BB66-726B-4268-B1A2-F5E5945E0F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35479" y="664026"/>
            <a:ext cx="3646715" cy="364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8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E8EB4168-303A-9BA1-FA28-A74FF01C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6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162050" y="0"/>
            <a:ext cx="98679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Struktura wykonanych wydatków według działów klasyfikacji budżetowej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5AEC4FD-1694-AC48-F38A-412BB8E92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0060"/>
            <a:ext cx="12191999" cy="572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95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225B729-7897-4094-9CCD-BC89D3EFD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WYKONANIE WYDATKÓW </a:t>
            </a:r>
            <a:b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WEDŁUG WYBRANYCH DZIAŁÓW</a:t>
            </a:r>
          </a:p>
        </p:txBody>
      </p:sp>
    </p:spTree>
    <p:extLst>
      <p:ext uri="{BB962C8B-B14F-4D97-AF65-F5344CB8AC3E}">
        <p14:creationId xmlns:p14="http://schemas.microsoft.com/office/powerpoint/2010/main" val="35554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683" y="244339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801 OŚWIATA I WYCHOWANIE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4347334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>
                <a:solidFill>
                  <a:schemeClr val="accent5">
                    <a:lumMod val="50000"/>
                  </a:schemeClr>
                </a:solidFill>
              </a:rPr>
              <a:t>50,55%</a:t>
            </a:r>
          </a:p>
        </p:txBody>
      </p:sp>
    </p:spTree>
    <p:extLst>
      <p:ext uri="{BB962C8B-B14F-4D97-AF65-F5344CB8AC3E}">
        <p14:creationId xmlns:p14="http://schemas.microsoft.com/office/powerpoint/2010/main" val="170643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AC71FEA5-D6F1-44B3-8DC8-980D00959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401" y="231177"/>
            <a:ext cx="9614973" cy="1325563"/>
          </a:xfrm>
        </p:spPr>
        <p:txBody>
          <a:bodyPr>
            <a:normAutofit/>
          </a:bodyPr>
          <a:lstStyle/>
          <a:p>
            <a:r>
              <a:rPr lang="pl-PL" sz="4000" spc="3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WYNIK BUDŻETU + 7 902 741,50 zł  </a:t>
            </a:r>
            <a:br>
              <a:rPr lang="pl-PL" sz="4000" spc="3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sz="4000" spc="3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                   </a:t>
            </a:r>
            <a:r>
              <a:rPr lang="pl-PL" sz="2400" spc="3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(NADWYŻKA BUDŻETOWA)</a:t>
            </a:r>
            <a:endParaRPr lang="pl-PL" spc="3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67C6F9D-CF30-4772-9AEC-F547AE206D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0610386"/>
              </p:ext>
            </p:extLst>
          </p:nvPr>
        </p:nvGraphicFramePr>
        <p:xfrm>
          <a:off x="942535" y="1556740"/>
          <a:ext cx="10311619" cy="4604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96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99106"/>
              </p:ext>
            </p:extLst>
          </p:nvPr>
        </p:nvGraphicFramePr>
        <p:xfrm>
          <a:off x="1469092" y="1302649"/>
          <a:ext cx="9253816" cy="476161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72166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42887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2030787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1121988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Szkoły podstawowe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21 333 576,07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10 698 659,69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6928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Oddziały przedszkole w szkołach podstawowych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943 071,00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493 866,81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52,37%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Przedszkola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6 910 780,78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3 456 745,98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Świetlice szkolne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528 114,00 zł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274 529,55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51,98%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Dowożenie uczniów do szkół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796 900,00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328 964,48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41,28%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Technika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7 865 697,75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4 774 126,04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60,70%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Branżowe szkoły I </a:t>
                      </a:r>
                      <a:r>
                        <a:rPr lang="pl-PL" sz="16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II stopnia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3 402 745,54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1 679 228,91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49,35%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039800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Licea ogólnokształcące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5 037 934,44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2 199 547,52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43,66%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10697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Dokształcanie i doskonalenie nauczycieli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175 094,00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49 919,90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28,51%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237200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Stołówki szkolne i przedszkolne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75 500,00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46 215,35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61,21%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833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69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53422"/>
              </p:ext>
            </p:extLst>
          </p:nvPr>
        </p:nvGraphicFramePr>
        <p:xfrm>
          <a:off x="1371600" y="1466850"/>
          <a:ext cx="10377764" cy="427573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10540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38489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32993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Realizacja zadań wymagających stosowania specjalnej organizacji nauki dla dzieci w przedszkolach </a:t>
                      </a:r>
                      <a:b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</a:br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 oddziałach przedszkolnych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849 603,00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408 496,65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48,08%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Realizacja zadań wymagających stosowania specjalnej organizacji nauki dla dzieci i młodzieży w szkołach podstawowych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2 229 105,00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860 992,79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38,63%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Realizacja zadań wymagających stosowania specjalnej organizacji nauki dla dzieci i młodzieży w liceach ogólnokształcących, technikach, branżowych szkołach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761 233,00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284 692,20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37,40%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Zapewnienie uczniom prawa do bezpłatnego dostępu do podręczników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109 855,32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9474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713 481,00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594 100,17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83,27%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30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283" y="218459"/>
            <a:ext cx="9098143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750 ADMINISTRACJA PUBLICZNA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9462399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50,28%</a:t>
            </a:r>
          </a:p>
        </p:txBody>
      </p:sp>
    </p:spTree>
    <p:extLst>
      <p:ext uri="{BB962C8B-B14F-4D97-AF65-F5344CB8AC3E}">
        <p14:creationId xmlns:p14="http://schemas.microsoft.com/office/powerpoint/2010/main" val="278779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161454"/>
              </p:ext>
            </p:extLst>
          </p:nvPr>
        </p:nvGraphicFramePr>
        <p:xfrm>
          <a:off x="1469092" y="1821759"/>
          <a:ext cx="9253816" cy="321448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72166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42887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2030787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1121988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Urzędy wojewódzkie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202 566,00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99 516,00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49,13%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Rady gmin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322 350,00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147 770,65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45,84%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Urzędy gmin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8 870 021,69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4 641 877,12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52,33%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Promocja JST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432 500,00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158 350,95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36,61%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Wspólna obsługa administracyjna, finansowa i organizacyjna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1 123 815,61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568 790,85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50,61%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  <a:endParaRPr lang="pl-PL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1 005 496,83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395 496,72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39,33%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09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971" y="244339"/>
            <a:ext cx="7398195" cy="1325563"/>
          </a:xfrm>
        </p:spPr>
        <p:txBody>
          <a:bodyPr/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852 POMOC SPOŁECZNA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5126994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52,35%</a:t>
            </a:r>
          </a:p>
        </p:txBody>
      </p:sp>
    </p:spTree>
    <p:extLst>
      <p:ext uri="{BB962C8B-B14F-4D97-AF65-F5344CB8AC3E}">
        <p14:creationId xmlns:p14="http://schemas.microsoft.com/office/powerpoint/2010/main" val="267469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233105"/>
              </p:ext>
            </p:extLst>
          </p:nvPr>
        </p:nvGraphicFramePr>
        <p:xfrm>
          <a:off x="621820" y="27684"/>
          <a:ext cx="11087100" cy="684756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06841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68897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0073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749058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Domy pomocy społecznej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1 000 000,00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541 962,21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54,20%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Ośrodki wsparcia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1 773 946,75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902 934,36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Zadania w zakresie przeciwdziałania przemocy w rodzinie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12 500,00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5 300,93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42,41%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Składki na ubezpieczenie zdrowotne opłacane za osoby pobierające świadczenia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47 542,00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25 821,40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54,31%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Zasiłki oraz składki na ubezpieczenia emerytalne i rentowe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153 813,00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71 242,52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46,32%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Dodatki mieszkaniowe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135 736,64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50,27%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Zasiłki stałe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261 667,00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157 025,05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60,01%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352912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Ośrodki pomocy społecznej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3 787 503,13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1 872 635,05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49,44%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97996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Jednostki specjalistycznego poradnictwa, mieszkania chronione </a:t>
                      </a:r>
                      <a:b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</a:br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 ośrodki interwencji kryzysowej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418 526,00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274 183,91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65,51%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321368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Usługi opiekuńcze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1 088 644,96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620 177,10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56,97%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56890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Pomoc w zakresie dożywiania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178 523,53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107 848,30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69626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Pomoc dla cudzoziemców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21 260,00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10 795,65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50,78%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20371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Centra integracji społecznej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320 580,00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187 005,00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58,33%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98412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69 449,97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10 263,46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14,78%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41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33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225" y="209833"/>
            <a:ext cx="7639217" cy="1325563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900 GOSPODARKA KOMUNALNA </a:t>
            </a:r>
            <a:b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 OCHRONA ŚRODOWISKA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9821789"/>
              </p:ext>
            </p:extLst>
          </p:nvPr>
        </p:nvGraphicFramePr>
        <p:xfrm>
          <a:off x="1098280" y="1535396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99821" y="342900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26,25%</a:t>
            </a:r>
          </a:p>
        </p:txBody>
      </p:sp>
    </p:spTree>
    <p:extLst>
      <p:ext uri="{BB962C8B-B14F-4D97-AF65-F5344CB8AC3E}">
        <p14:creationId xmlns:p14="http://schemas.microsoft.com/office/powerpoint/2010/main" val="242808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307126"/>
              </p:ext>
            </p:extLst>
          </p:nvPr>
        </p:nvGraphicFramePr>
        <p:xfrm>
          <a:off x="1231780" y="1290918"/>
          <a:ext cx="9900000" cy="427616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78800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Gospodarka ściekowa i ochrona wód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780 009,00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34 250,94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Gospodarka odpadami komunalnymi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7 188 109,08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2 958 337,84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41,16%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Oczyszczanie miast i wsi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295 650,00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104 434,48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35,32%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Utrzymanie zieleni w miastach i gminach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769 608,65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203 195,91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26,40%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Ochrona powietrza atmosferycznego i klimatu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5 901 094,54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128 225,34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2,17%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Schroniska dla zwierząt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103 895,00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37 119,56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35,73%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Oświetlenie ulic, placów i dróg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2 199 700,00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1 156 312,51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52,57%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352912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Pozostałe działania związane z gospodarką odpadami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149 600,00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32 870,24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21,97%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97996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520 779,00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46 012,79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8,84%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321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08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995" y="244339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855 RODZINA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8728505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64,95%</a:t>
            </a:r>
          </a:p>
        </p:txBody>
      </p:sp>
    </p:spTree>
    <p:extLst>
      <p:ext uri="{BB962C8B-B14F-4D97-AF65-F5344CB8AC3E}">
        <p14:creationId xmlns:p14="http://schemas.microsoft.com/office/powerpoint/2010/main" val="738797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48275"/>
              </p:ext>
            </p:extLst>
          </p:nvPr>
        </p:nvGraphicFramePr>
        <p:xfrm>
          <a:off x="1146000" y="1496779"/>
          <a:ext cx="9900000" cy="38644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66725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Świadczenia rodzinne i składki na ubezpieczenia emerytalne i rentowe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4 964 811,00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3 334 061,62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67,15%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Karta Dużej Rodziny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138,00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23,00%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Wspieranie rodziny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61 700,00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11 715,66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18,99%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Rodziny zastępcze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170 000,00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66 740,78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39,26%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Działalność placówek opiekuńczo-wychowawczych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384 600,00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208 825,35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54,30%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Składki na ubezpieczenia zdrowotne opłacane przez osoby pobierające świadczenia rodzinne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100 800,00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66 004,04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65,48%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321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97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8959457A-E84B-4A1F-8EAC-4118D08915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893323"/>
              </p:ext>
            </p:extLst>
          </p:nvPr>
        </p:nvGraphicFramePr>
        <p:xfrm>
          <a:off x="596198" y="622962"/>
          <a:ext cx="11381349" cy="5908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nak plus 1">
            <a:extLst>
              <a:ext uri="{FF2B5EF4-FFF2-40B4-BE49-F238E27FC236}">
                <a16:creationId xmlns:a16="http://schemas.microsoft.com/office/drawing/2014/main" id="{3345C3C9-6F1B-4A37-AB33-15199D6224DF}"/>
              </a:ext>
            </a:extLst>
          </p:cNvPr>
          <p:cNvSpPr/>
          <p:nvPr/>
        </p:nvSpPr>
        <p:spPr>
          <a:xfrm>
            <a:off x="5638800" y="1648013"/>
            <a:ext cx="914400" cy="914400"/>
          </a:xfrm>
          <a:prstGeom prst="mathPlus">
            <a:avLst/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969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403" y="244339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926 KULTURA FIZYCZNA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3098494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60,94%</a:t>
            </a:r>
          </a:p>
        </p:txBody>
      </p:sp>
    </p:spTree>
    <p:extLst>
      <p:ext uri="{BB962C8B-B14F-4D97-AF65-F5344CB8AC3E}">
        <p14:creationId xmlns:p14="http://schemas.microsoft.com/office/powerpoint/2010/main" val="119583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353457"/>
              </p:ext>
            </p:extLst>
          </p:nvPr>
        </p:nvGraphicFramePr>
        <p:xfrm>
          <a:off x="1457325" y="2570658"/>
          <a:ext cx="9900000" cy="17166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66725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31484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Obiekty sportowe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3 058 963,00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1 908 121,87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62,38%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Zadania w zakresie kultury fizycznej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678 860,00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471 900,00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69,51%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318 773,17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91 888,86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28,83%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88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0835" y="244339"/>
            <a:ext cx="8516523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600 TRANSPORT I ŁĄCZNOŚĆ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0964602"/>
              </p:ext>
            </p:extLst>
          </p:nvPr>
        </p:nvGraphicFramePr>
        <p:xfrm>
          <a:off x="1106906" y="1140385"/>
          <a:ext cx="8064526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460915" y="3062538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24,02%</a:t>
            </a:r>
          </a:p>
        </p:txBody>
      </p:sp>
    </p:spTree>
    <p:extLst>
      <p:ext uri="{BB962C8B-B14F-4D97-AF65-F5344CB8AC3E}">
        <p14:creationId xmlns:p14="http://schemas.microsoft.com/office/powerpoint/2010/main" val="320182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473976"/>
              </p:ext>
            </p:extLst>
          </p:nvPr>
        </p:nvGraphicFramePr>
        <p:xfrm>
          <a:off x="1146000" y="1717359"/>
          <a:ext cx="9900000" cy="342132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91025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Infrastruktura kolejowa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25 154,00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25 154,00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Lokalny transport zbiorowy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1 429 510,08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803 757,84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56,23%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Drogi publiczne wojewódzkie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136,00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35,60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26,18%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Drogi publiczne gminne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4 633 367,90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607 242,12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13,11%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19976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Funkcjonowanie przystanków komunikacyjnych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22171"/>
                  </a:ext>
                </a:extLst>
              </a:tr>
              <a:tr h="42644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Funkcjonowanie systemów rowerów publicznych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209 000,00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85 000,00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40,67%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352912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63 000,00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11 656,20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18,50%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321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32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739" y="24433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921 KULTURA I OCHRONA </a:t>
            </a:r>
            <a:b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DZIEDZICTWA NARODOWEGO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124185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54,00%</a:t>
            </a:r>
          </a:p>
        </p:txBody>
      </p:sp>
    </p:spTree>
    <p:extLst>
      <p:ext uri="{BB962C8B-B14F-4D97-AF65-F5344CB8AC3E}">
        <p14:creationId xmlns:p14="http://schemas.microsoft.com/office/powerpoint/2010/main" val="214027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591200"/>
              </p:ext>
            </p:extLst>
          </p:nvPr>
        </p:nvGraphicFramePr>
        <p:xfrm>
          <a:off x="1146000" y="2358979"/>
          <a:ext cx="9900000" cy="21400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66725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Pozostałe zadania w zakresie kultury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Domy i ośrodki kultury, świetlice i kluby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950 069,88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273 942,56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28,83%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Biblioteki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1 694 000,00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1 130 000,00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66,71%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Pozostała działalność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48 060,00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48 060,00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75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226" y="216908"/>
            <a:ext cx="10211269" cy="132556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854 EDUKACYJNA OPIEKA WYCHOWAWCZA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8477801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45,50%</a:t>
            </a:r>
          </a:p>
        </p:txBody>
      </p:sp>
    </p:spTree>
    <p:extLst>
      <p:ext uri="{BB962C8B-B14F-4D97-AF65-F5344CB8AC3E}">
        <p14:creationId xmlns:p14="http://schemas.microsoft.com/office/powerpoint/2010/main" val="218884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7418"/>
              </p:ext>
            </p:extLst>
          </p:nvPr>
        </p:nvGraphicFramePr>
        <p:xfrm>
          <a:off x="1533525" y="1967193"/>
          <a:ext cx="9900000" cy="30076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50507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26441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Wykonanie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Wczesne wspomaganie rozwoju dziecka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89 335,00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7 942,08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8,89%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Internaty i bursy szkolne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2 834 775,95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1 328 136,36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46,85%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Pomoc materialna dla uczniów o charakterze socjalnym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1 240,00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17,71%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1753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Pomoc materialna dla uczniów o charakterze motywacyjnym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14 400,00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41,14%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36884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Dokształcanie i doskonalenie nauczycieli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4 443,00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31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827" y="244339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700 GOSPODARKA MIESZKANIOWA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485618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39,16%</a:t>
            </a:r>
          </a:p>
        </p:txBody>
      </p:sp>
    </p:spTree>
    <p:extLst>
      <p:ext uri="{BB962C8B-B14F-4D97-AF65-F5344CB8AC3E}">
        <p14:creationId xmlns:p14="http://schemas.microsoft.com/office/powerpoint/2010/main" val="216368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570579"/>
              </p:ext>
            </p:extLst>
          </p:nvPr>
        </p:nvGraphicFramePr>
        <p:xfrm>
          <a:off x="1457325" y="2570658"/>
          <a:ext cx="9900000" cy="17166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54317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31484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Plan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Wykonanie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Gospodarka gruntami i nieruchomościami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771 150,33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274 559,23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35,60%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Gospodarowanie mieszkaniowym zasobem gminy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1 579 136,00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651 977,15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41,29%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Pozostała działalność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17 852,00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936,86 zł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5,25%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19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4F1B417-4205-ECB0-3E73-79BF5169A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527" y="0"/>
            <a:ext cx="10030946" cy="686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6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12CB6-FF77-4C02-92B6-060610EF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827" y="244339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010 ROLNICTWO I ŁOWIECTWO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480953-E0F0-4BB4-87A9-B35FF8F16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3035909"/>
              </p:ext>
            </p:extLst>
          </p:nvPr>
        </p:nvGraphicFramePr>
        <p:xfrm>
          <a:off x="1106906" y="1140385"/>
          <a:ext cx="7844589" cy="529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CD4300F6-9228-4EE6-A614-68714D4F30C9}"/>
              </a:ext>
            </a:extLst>
          </p:cNvPr>
          <p:cNvSpPr txBox="1"/>
          <p:nvPr/>
        </p:nvSpPr>
        <p:spPr>
          <a:xfrm>
            <a:off x="8213557" y="3062540"/>
            <a:ext cx="373108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sz="8800" b="1" dirty="0"/>
              <a:t>21,58%</a:t>
            </a:r>
          </a:p>
        </p:txBody>
      </p:sp>
    </p:spTree>
    <p:extLst>
      <p:ext uri="{BB962C8B-B14F-4D97-AF65-F5344CB8AC3E}">
        <p14:creationId xmlns:p14="http://schemas.microsoft.com/office/powerpoint/2010/main" val="328228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E4D6347-F9CD-6FE6-C91C-F4E794407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205283"/>
              </p:ext>
            </p:extLst>
          </p:nvPr>
        </p:nvGraphicFramePr>
        <p:xfrm>
          <a:off x="1500457" y="2356458"/>
          <a:ext cx="9900000" cy="21450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673495830"/>
                    </a:ext>
                  </a:extLst>
                </a:gridCol>
                <a:gridCol w="2543175">
                  <a:extLst>
                    <a:ext uri="{9D8B030D-6E8A-4147-A177-3AD203B41FA5}">
                      <a16:colId xmlns:a16="http://schemas.microsoft.com/office/drawing/2014/main" val="631798624"/>
                    </a:ext>
                  </a:extLst>
                </a:gridCol>
                <a:gridCol w="1999125">
                  <a:extLst>
                    <a:ext uri="{9D8B030D-6E8A-4147-A177-3AD203B41FA5}">
                      <a16:colId xmlns:a16="http://schemas.microsoft.com/office/drawing/2014/main" val="213882772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6318591"/>
                    </a:ext>
                  </a:extLst>
                </a:gridCol>
              </a:tblGrid>
              <a:tr h="431484">
                <a:tc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Plan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Wykonanie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pl-PL" sz="18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849086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Melioracje wodne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522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Izby rolnicze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36 657,00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19 187,46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52,34%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725197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Infrastruktura </a:t>
                      </a:r>
                      <a:r>
                        <a:rPr lang="pl-PL" sz="1600" b="1" i="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sanitacyjna</a:t>
                      </a:r>
                      <a:r>
                        <a:rPr lang="pl-PL" sz="16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wsi</a:t>
                      </a:r>
                      <a:endParaRPr lang="pl-PL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3 200 000,00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22 575,40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0,71%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989613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Pozostała działalność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851 002,10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851 002,10 zł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5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64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4C7A2F9-5E91-4F92-AB80-67256FBF9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090" y="660432"/>
            <a:ext cx="7415819" cy="1325563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DZIĘKUJĘ ZA UWAGĘ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51EC33C1-B5BB-109E-3033-DADA44381B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608592"/>
            <a:ext cx="320040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6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F174A613-069C-4E8B-BD6E-14D53334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364" y="120189"/>
            <a:ext cx="8369747" cy="1198954"/>
          </a:xfrm>
        </p:spPr>
        <p:txBody>
          <a:bodyPr>
            <a:normAutofit/>
          </a:bodyPr>
          <a:lstStyle/>
          <a:p>
            <a:pPr algn="ctr"/>
            <a:r>
              <a:rPr lang="pl-PL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WPŁYWY Z PODATKÓW I OPŁAT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7746CF90-D6F2-4A02-B6BC-ACFCA86AF5BA}"/>
              </a:ext>
            </a:extLst>
          </p:cNvPr>
          <p:cNvSpPr/>
          <p:nvPr/>
        </p:nvSpPr>
        <p:spPr>
          <a:xfrm>
            <a:off x="2032000" y="719666"/>
            <a:ext cx="8128000" cy="5418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12E82AB-6192-2D3D-6A5F-FCC468F49B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3039"/>
              </p:ext>
            </p:extLst>
          </p:nvPr>
        </p:nvGraphicFramePr>
        <p:xfrm>
          <a:off x="992037" y="1570878"/>
          <a:ext cx="10058400" cy="473640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474773">
                  <a:extLst>
                    <a:ext uri="{9D8B030D-6E8A-4147-A177-3AD203B41FA5}">
                      <a16:colId xmlns:a16="http://schemas.microsoft.com/office/drawing/2014/main" val="1862896183"/>
                    </a:ext>
                  </a:extLst>
                </a:gridCol>
                <a:gridCol w="1818890">
                  <a:extLst>
                    <a:ext uri="{9D8B030D-6E8A-4147-A177-3AD203B41FA5}">
                      <a16:colId xmlns:a16="http://schemas.microsoft.com/office/drawing/2014/main" val="1349083414"/>
                    </a:ext>
                  </a:extLst>
                </a:gridCol>
                <a:gridCol w="1710299">
                  <a:extLst>
                    <a:ext uri="{9D8B030D-6E8A-4147-A177-3AD203B41FA5}">
                      <a16:colId xmlns:a16="http://schemas.microsoft.com/office/drawing/2014/main" val="2351237612"/>
                    </a:ext>
                  </a:extLst>
                </a:gridCol>
                <a:gridCol w="1054438">
                  <a:extLst>
                    <a:ext uri="{9D8B030D-6E8A-4147-A177-3AD203B41FA5}">
                      <a16:colId xmlns:a16="http://schemas.microsoft.com/office/drawing/2014/main" val="682841506"/>
                    </a:ext>
                  </a:extLst>
                </a:gridCol>
              </a:tblGrid>
              <a:tr h="335560">
                <a:tc>
                  <a:txBody>
                    <a:bodyPr/>
                    <a:lstStyle/>
                    <a:p>
                      <a:endParaRPr lang="pl-PL" sz="16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Plan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Wykonanie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856766"/>
                  </a:ext>
                </a:extLst>
              </a:tr>
              <a:tr h="33556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od nieruchomości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17 852 448,00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9 393 871,54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52,62%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053442"/>
                  </a:ext>
                </a:extLst>
              </a:tr>
              <a:tr h="310551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rolny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1 832 863,00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1 005 593,03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54,86%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040866"/>
                  </a:ext>
                </a:extLst>
              </a:tr>
              <a:tr h="323102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leśny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127 443,00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65 748,16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51,59%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560150"/>
                  </a:ext>
                </a:extLst>
              </a:tr>
              <a:tr h="341505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od środków transportowych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914 350,00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431 471,25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47,19%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003873"/>
                  </a:ext>
                </a:extLst>
              </a:tr>
              <a:tr h="327804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od czynności cywilnoprawnych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612 000,00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565 976,61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92,48%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799539"/>
                  </a:ext>
                </a:extLst>
              </a:tr>
              <a:tr h="337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Podatek od spadków i darowizn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56 230,47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56,23%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518591"/>
                  </a:ext>
                </a:extLst>
              </a:tr>
              <a:tr h="319177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Opłaty za zezwolenia na sprzedaż napojów alkoholowych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356 615,42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75,88%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97843"/>
                  </a:ext>
                </a:extLst>
              </a:tr>
              <a:tr h="328954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Opłata za gospodarowanie odpadami komunalnymi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6 786 146,00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3 208 438,70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47,28%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523095"/>
                  </a:ext>
                </a:extLst>
              </a:tr>
              <a:tr h="33873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Opłata targowa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29 470,00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49,12%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905245"/>
                  </a:ext>
                </a:extLst>
              </a:tr>
              <a:tr h="34730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Opłata skarbowa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52 000,00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38 314,00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73,68%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869329"/>
                  </a:ext>
                </a:extLst>
              </a:tr>
              <a:tr h="347300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Opłata eksploatacyjna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43 741,80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87,48%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84896"/>
                  </a:ext>
                </a:extLst>
              </a:tr>
              <a:tr h="331412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Opłaty za korzystanie z wyżywienia w przedszkolu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241 305,63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75,41%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185745"/>
                  </a:ext>
                </a:extLst>
              </a:tr>
              <a:tr h="341189">
                <a:tc>
                  <a:txBody>
                    <a:bodyPr/>
                    <a:lstStyle/>
                    <a:p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Opłaty za korzystanie z wychowania przedszkolnego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50 000,00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36 658,00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73,32%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81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41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6D60EE-6B68-4E41-B3B3-21B7E36CE7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1411" y="155275"/>
            <a:ext cx="9909175" cy="633412"/>
          </a:xfrm>
        </p:spPr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Wpływy z podatków od osób prawnych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4D4BC74-BCED-4794-E9D5-3728563A8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661" y="788687"/>
            <a:ext cx="9146674" cy="603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6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6D60EE-6B68-4E41-B3B3-21B7E36CE7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1088" y="155275"/>
            <a:ext cx="9910762" cy="633413"/>
          </a:xfrm>
        </p:spPr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Wpływy z podatków od osób fizycznych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388D180-5BAA-6BFD-1F05-2F41C196F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267" y="788688"/>
            <a:ext cx="1136346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80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30AE9-53AC-4BFB-9979-24FD9561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430" y="137742"/>
            <a:ext cx="9642231" cy="1325563"/>
          </a:xfrm>
        </p:spPr>
        <p:txBody>
          <a:bodyPr>
            <a:noAutofit/>
          </a:bodyPr>
          <a:lstStyle/>
          <a:p>
            <a:pPr algn="ctr"/>
            <a:r>
              <a:rPr lang="pl-PL" sz="3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UDZIAŁY W PODATKACH DOCHODOWYCH STANOWIĄCYCH DOCHÓD BUDŻETU PAŃSTWA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E756361-37AC-2187-4AF0-2C7E44EF7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8" y="1487070"/>
            <a:ext cx="6020852" cy="523318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16BD794D-8CD8-D6F0-96C3-BE50D53DB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323" y="1510834"/>
            <a:ext cx="6227677" cy="523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8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2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Motyw2" id="{A428CA92-CEA7-4B3D-AABD-291B54488BE0}" vid="{5BB97B02-D44E-4725-B0AC-FA1F12EBED34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5677</TotalTime>
  <Words>2165</Words>
  <Application>Microsoft Office PowerPoint</Application>
  <PresentationFormat>Panoramiczny</PresentationFormat>
  <Paragraphs>651</Paragraphs>
  <Slides>52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52</vt:i4>
      </vt:variant>
    </vt:vector>
  </HeadingPairs>
  <TitlesOfParts>
    <vt:vector size="57" baseType="lpstr">
      <vt:lpstr>Arial</vt:lpstr>
      <vt:lpstr>Calibri</vt:lpstr>
      <vt:lpstr>Cambria</vt:lpstr>
      <vt:lpstr>Wingdings</vt:lpstr>
      <vt:lpstr>Motyw2</vt:lpstr>
      <vt:lpstr>INFORMACJA BURMISTRZA GMINY PNIEWY  O WYKONANIU BUDŻETU GMINY ZA  I PÓŁROCZE 2025 ROKU  </vt:lpstr>
      <vt:lpstr>Prezentacja programu PowerPoint</vt:lpstr>
      <vt:lpstr>WYNIK BUDŻETU + 7 902 741,50 zł                               (NADWYŻKA BUDŻETOWA)</vt:lpstr>
      <vt:lpstr>Prezentacja programu PowerPoint</vt:lpstr>
      <vt:lpstr>Prezentacja programu PowerPoint</vt:lpstr>
      <vt:lpstr>WPŁYWY Z PODATKÓW I OPŁAT</vt:lpstr>
      <vt:lpstr>Wpływy z podatków od osób prawnych</vt:lpstr>
      <vt:lpstr>Wpływy z podatków od osób fizycznych</vt:lpstr>
      <vt:lpstr>UDZIAŁY W PODATKACH DOCHODOWYCH STANOWIĄCYCH DOCHÓD BUDŻETU PAŃSTWA</vt:lpstr>
      <vt:lpstr>WYBRANE PODSTAWY OPODATKOWANIA</vt:lpstr>
      <vt:lpstr>WYBRANE PODSTAWY OPODATKOWANIA</vt:lpstr>
      <vt:lpstr>WYBRANE PODSTAWY OPODATKOWANIA</vt:lpstr>
      <vt:lpstr>PODATEK OD ŚRODKÓW TRANSPORTOWYCH – CIĄGNIKI SIODŁOWE I BALASTOWE</vt:lpstr>
      <vt:lpstr>PODATEK OD ŚRODKÓW TRANSPORTOWYCH – PRZYCZEPY I NACZEPY</vt:lpstr>
      <vt:lpstr>SUBWENCJA</vt:lpstr>
      <vt:lpstr>Prezentacja programu PowerPoint</vt:lpstr>
      <vt:lpstr>ŚRODKI ZEWNĘTRZNE NA ZADANIA BIEŻĄCE   </vt:lpstr>
      <vt:lpstr>ŚRODKI ZEWNĘTRZNE NA ZADANIA BIEŻĄCE   </vt:lpstr>
      <vt:lpstr>ŚRODKI Z FUNDUSZU PRZECIWDZIAŁANIA COVID-19</vt:lpstr>
      <vt:lpstr>ŚRODKI Z FUNDUSZU POMOCY OBYWATELOM UKRAINY</vt:lpstr>
      <vt:lpstr>Prezentacja programu PowerPoint</vt:lpstr>
      <vt:lpstr>Prezentacja programu PowerPoint</vt:lpstr>
      <vt:lpstr>ŚRODKI ZEWNĘTRZNE NA ZADANIA INWESTYCYJNE</vt:lpstr>
      <vt:lpstr>ŚRODKI ZEWNĘTRZNE NA ZADANIA INWESTYCYJNE</vt:lpstr>
      <vt:lpstr>WYKONANIE WYDATKÓW</vt:lpstr>
      <vt:lpstr>Prezentacja programu PowerPoint</vt:lpstr>
      <vt:lpstr>Struktura wykonanych wydatków według działów klasyfikacji budżetowej</vt:lpstr>
      <vt:lpstr>WYKONANIE WYDATKÓW  WEDŁUG WYBRANYCH DZIAŁÓW</vt:lpstr>
      <vt:lpstr>801 OŚWIATA I WYCHOWANIE</vt:lpstr>
      <vt:lpstr>Prezentacja programu PowerPoint</vt:lpstr>
      <vt:lpstr>Prezentacja programu PowerPoint</vt:lpstr>
      <vt:lpstr>750 ADMINISTRACJA PUBLICZNA</vt:lpstr>
      <vt:lpstr>Prezentacja programu PowerPoint</vt:lpstr>
      <vt:lpstr>852 POMOC SPOŁECZNA</vt:lpstr>
      <vt:lpstr>Prezentacja programu PowerPoint</vt:lpstr>
      <vt:lpstr>900 GOSPODARKA KOMUNALNA  I OCHRONA ŚRODOWISKA</vt:lpstr>
      <vt:lpstr>Prezentacja programu PowerPoint</vt:lpstr>
      <vt:lpstr>855 RODZINA</vt:lpstr>
      <vt:lpstr>Prezentacja programu PowerPoint</vt:lpstr>
      <vt:lpstr>926 KULTURA FIZYCZNA</vt:lpstr>
      <vt:lpstr>Prezentacja programu PowerPoint</vt:lpstr>
      <vt:lpstr>600 TRANSPORT I ŁĄCZNOŚĆ</vt:lpstr>
      <vt:lpstr>Prezentacja programu PowerPoint</vt:lpstr>
      <vt:lpstr>921 KULTURA I OCHRONA  DZIEDZICTWA NARODOWEGO</vt:lpstr>
      <vt:lpstr>Prezentacja programu PowerPoint</vt:lpstr>
      <vt:lpstr>854 EDUKACYJNA OPIEKA WYCHOWAWCZA</vt:lpstr>
      <vt:lpstr>Prezentacja programu PowerPoint</vt:lpstr>
      <vt:lpstr>700 GOSPODARKA MIESZKANIOWA</vt:lpstr>
      <vt:lpstr>Prezentacja programu PowerPoint</vt:lpstr>
      <vt:lpstr>010 ROLNICTWO I ŁOWIECTWO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INFORMACJA BURMISTRZA GMINY PNIEWY</dc:title>
  <dc:creator>Elżbieta Bandurowicz</dc:creator>
  <cp:lastModifiedBy>UM Pniewy</cp:lastModifiedBy>
  <cp:revision>455</cp:revision>
  <cp:lastPrinted>2024-09-24T07:03:36Z</cp:lastPrinted>
  <dcterms:created xsi:type="dcterms:W3CDTF">2019-09-11T17:37:36Z</dcterms:created>
  <dcterms:modified xsi:type="dcterms:W3CDTF">2025-09-10T11:55:57Z</dcterms:modified>
</cp:coreProperties>
</file>