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5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6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7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8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9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10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11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charts/chart12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charts/chart13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charts/chart14.xml" ContentType="application/vnd.openxmlformats-officedocument.drawingml.chart+xml"/>
  <Override PartName="/ppt/charts/style11.xml" ContentType="application/vnd.ms-office.chartstyle+xml"/>
  <Override PartName="/ppt/charts/colors11.xml" ContentType="application/vnd.ms-office.chartcolorstyle+xml"/>
  <Override PartName="/ppt/charts/chart15.xml" ContentType="application/vnd.openxmlformats-officedocument.drawingml.chart+xml"/>
  <Override PartName="/ppt/charts/style12.xml" ContentType="application/vnd.ms-office.chartstyle+xml"/>
  <Override PartName="/ppt/charts/colors12.xml" ContentType="application/vnd.ms-office.chartcolorstyle+xml"/>
  <Override PartName="/ppt/charts/chart16.xml" ContentType="application/vnd.openxmlformats-officedocument.drawingml.chart+xml"/>
  <Override PartName="/ppt/charts/style13.xml" ContentType="application/vnd.ms-office.chartstyle+xml"/>
  <Override PartName="/ppt/charts/colors13.xml" ContentType="application/vnd.ms-office.chartcolorstyle+xml"/>
  <Override PartName="/ppt/charts/chart17.xml" ContentType="application/vnd.openxmlformats-officedocument.drawingml.chart+xml"/>
  <Override PartName="/ppt/charts/style14.xml" ContentType="application/vnd.ms-office.chartstyle+xml"/>
  <Override PartName="/ppt/charts/colors14.xml" ContentType="application/vnd.ms-office.chartcolorstyle+xml"/>
  <Override PartName="/ppt/charts/chart18.xml" ContentType="application/vnd.openxmlformats-officedocument.drawingml.chart+xml"/>
  <Override PartName="/ppt/charts/style15.xml" ContentType="application/vnd.ms-office.chartstyle+xml"/>
  <Override PartName="/ppt/charts/colors15.xml" ContentType="application/vnd.ms-office.chartcolorstyle+xml"/>
  <Override PartName="/ppt/charts/chart19.xml" ContentType="application/vnd.openxmlformats-officedocument.drawingml.chart+xml"/>
  <Override PartName="/ppt/charts/style16.xml" ContentType="application/vnd.ms-office.chartstyle+xml"/>
  <Override PartName="/ppt/charts/colors16.xml" ContentType="application/vnd.ms-office.chartcolorstyle+xml"/>
  <Override PartName="/ppt/charts/chart20.xml" ContentType="application/vnd.openxmlformats-officedocument.drawingml.chart+xml"/>
  <Override PartName="/ppt/charts/style17.xml" ContentType="application/vnd.ms-office.chartstyle+xml"/>
  <Override PartName="/ppt/charts/colors17.xml" ContentType="application/vnd.ms-office.chartcolorstyle+xml"/>
  <Override PartName="/ppt/charts/chart21.xml" ContentType="application/vnd.openxmlformats-officedocument.drawingml.chart+xml"/>
  <Override PartName="/ppt/charts/style18.xml" ContentType="application/vnd.ms-office.chartstyle+xml"/>
  <Override PartName="/ppt/charts/colors18.xml" ContentType="application/vnd.ms-office.chartcolorstyle+xml"/>
  <Override PartName="/ppt/charts/chart22.xml" ContentType="application/vnd.openxmlformats-officedocument.drawingml.chart+xml"/>
  <Override PartName="/ppt/charts/style19.xml" ContentType="application/vnd.ms-office.chartstyle+xml"/>
  <Override PartName="/ppt/charts/colors19.xml" ContentType="application/vnd.ms-office.chartcolorstyle+xml"/>
  <Override PartName="/ppt/charts/chart23.xml" ContentType="application/vnd.openxmlformats-officedocument.drawingml.chart+xml"/>
  <Override PartName="/ppt/charts/style20.xml" ContentType="application/vnd.ms-office.chartstyle+xml"/>
  <Override PartName="/ppt/charts/colors20.xml" ContentType="application/vnd.ms-office.chartcolorstyle+xml"/>
  <Override PartName="/ppt/charts/chart24.xml" ContentType="application/vnd.openxmlformats-officedocument.drawingml.chart+xml"/>
  <Override PartName="/ppt/charts/style21.xml" ContentType="application/vnd.ms-office.chartstyle+xml"/>
  <Override PartName="/ppt/charts/colors21.xml" ContentType="application/vnd.ms-office.chartcolorstyle+xml"/>
  <Override PartName="/ppt/charts/chart25.xml" ContentType="application/vnd.openxmlformats-officedocument.drawingml.chart+xml"/>
  <Override PartName="/ppt/charts/style22.xml" ContentType="application/vnd.ms-office.chartstyle+xml"/>
  <Override PartName="/ppt/charts/colors22.xml" ContentType="application/vnd.ms-office.chartcolorstyle+xml"/>
  <Override PartName="/ppt/charts/chart26.xml" ContentType="application/vnd.openxmlformats-officedocument.drawingml.chart+xml"/>
  <Override PartName="/ppt/charts/style23.xml" ContentType="application/vnd.ms-office.chartstyle+xml"/>
  <Override PartName="/ppt/charts/colors23.xml" ContentType="application/vnd.ms-office.chartcolorstyle+xml"/>
  <Override PartName="/ppt/charts/chart27.xml" ContentType="application/vnd.openxmlformats-officedocument.drawingml.chart+xml"/>
  <Override PartName="/ppt/charts/style24.xml" ContentType="application/vnd.ms-office.chartstyle+xml"/>
  <Override PartName="/ppt/charts/colors24.xml" ContentType="application/vnd.ms-office.chartcolorstyle+xml"/>
  <Override PartName="/ppt/charts/chart28.xml" ContentType="application/vnd.openxmlformats-officedocument.drawingml.chart+xml"/>
  <Override PartName="/ppt/charts/style25.xml" ContentType="application/vnd.ms-office.chartstyle+xml"/>
  <Override PartName="/ppt/charts/colors25.xml" ContentType="application/vnd.ms-office.chartcolorstyle+xml"/>
  <Override PartName="/ppt/charts/chart29.xml" ContentType="application/vnd.openxmlformats-officedocument.drawingml.chart+xml"/>
  <Override PartName="/ppt/charts/style26.xml" ContentType="application/vnd.ms-office.chartstyle+xml"/>
  <Override PartName="/ppt/charts/colors26.xml" ContentType="application/vnd.ms-office.chartcolorstyle+xml"/>
  <Override PartName="/ppt/charts/chart30.xml" ContentType="application/vnd.openxmlformats-officedocument.drawingml.chart+xml"/>
  <Override PartName="/ppt/charts/style27.xml" ContentType="application/vnd.ms-office.chartstyle+xml"/>
  <Override PartName="/ppt/charts/colors27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181" r:id="rId2"/>
  </p:sldMasterIdLst>
  <p:notesMasterIdLst>
    <p:notesMasterId r:id="rId48"/>
  </p:notesMasterIdLst>
  <p:sldIdLst>
    <p:sldId id="418" r:id="rId3"/>
    <p:sldId id="524" r:id="rId4"/>
    <p:sldId id="484" r:id="rId5"/>
    <p:sldId id="485" r:id="rId6"/>
    <p:sldId id="483" r:id="rId7"/>
    <p:sldId id="463" r:id="rId8"/>
    <p:sldId id="425" r:id="rId9"/>
    <p:sldId id="501" r:id="rId10"/>
    <p:sldId id="500" r:id="rId11"/>
    <p:sldId id="502" r:id="rId12"/>
    <p:sldId id="503" r:id="rId13"/>
    <p:sldId id="504" r:id="rId14"/>
    <p:sldId id="487" r:id="rId15"/>
    <p:sldId id="505" r:id="rId16"/>
    <p:sldId id="506" r:id="rId17"/>
    <p:sldId id="509" r:id="rId18"/>
    <p:sldId id="507" r:id="rId19"/>
    <p:sldId id="508" r:id="rId20"/>
    <p:sldId id="488" r:id="rId21"/>
    <p:sldId id="438" r:id="rId22"/>
    <p:sldId id="439" r:id="rId23"/>
    <p:sldId id="440" r:id="rId24"/>
    <p:sldId id="522" r:id="rId25"/>
    <p:sldId id="519" r:id="rId26"/>
    <p:sldId id="521" r:id="rId27"/>
    <p:sldId id="456" r:id="rId28"/>
    <p:sldId id="510" r:id="rId29"/>
    <p:sldId id="511" r:id="rId30"/>
    <p:sldId id="455" r:id="rId31"/>
    <p:sldId id="457" r:id="rId32"/>
    <p:sldId id="491" r:id="rId33"/>
    <p:sldId id="497" r:id="rId34"/>
    <p:sldId id="512" r:id="rId35"/>
    <p:sldId id="513" r:id="rId36"/>
    <p:sldId id="469" r:id="rId37"/>
    <p:sldId id="472" r:id="rId38"/>
    <p:sldId id="495" r:id="rId39"/>
    <p:sldId id="470" r:id="rId40"/>
    <p:sldId id="468" r:id="rId41"/>
    <p:sldId id="515" r:id="rId42"/>
    <p:sldId id="517" r:id="rId43"/>
    <p:sldId id="518" r:id="rId44"/>
    <p:sldId id="514" r:id="rId45"/>
    <p:sldId id="450" r:id="rId46"/>
    <p:sldId id="486" r:id="rId47"/>
  </p:sldIdLst>
  <p:sldSz cx="9144000" cy="6858000" type="screen4x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Autor" initials="A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DD9E9"/>
    <a:srgbClr val="E8EDF5"/>
    <a:srgbClr val="FFFFFF"/>
    <a:srgbClr val="B8C7D4"/>
    <a:srgbClr val="BCC8D5"/>
    <a:srgbClr val="979DA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6D9F66E-5EB9-4882-86FB-DCBF35E3C3E4}" styleName="Styl pośredni 4 — Ak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08FB837D-C827-4EFA-A057-4D05807E0F7C}" styleName="Styl z motywem 1 — Ak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AF606853-7671-496A-8E4F-DF71F8EC918B}" styleName="Styl ciemny 1 — Akcent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21E4AEA4-8DFA-4A89-87EB-49C32662AFE0}" styleName="Styl pośredni 2 — Ak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DCAF9ED-07DC-4A11-8D7F-57B35C25682E}" styleName="Styl pośredni 1 — Ak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284E427A-3D55-4303-BF80-6455036E1DE7}" styleName="Styl z motywem 1 — Ak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72833802-FEF1-4C79-8D5D-14CF1EAF98D9}" styleName="Styl jasny 2 — Ak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F5AB1C69-6EDB-4FF4-983F-18BD219EF322}" styleName="Styl pośredni 2 — Ak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2623" autoAdjust="0"/>
    <p:restoredTop sz="94673" autoAdjust="0"/>
  </p:normalViewPr>
  <p:slideViewPr>
    <p:cSldViewPr>
      <p:cViewPr varScale="1">
        <p:scale>
          <a:sx n="113" d="100"/>
          <a:sy n="113" d="100"/>
        </p:scale>
        <p:origin x="1152" y="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6378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slide" Target="slides/slide37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slide" Target="slides/slide40.xml"/><Relationship Id="rId47" Type="http://schemas.openxmlformats.org/officeDocument/2006/relationships/slide" Target="slides/slide45.xml"/><Relationship Id="rId50" Type="http://schemas.openxmlformats.org/officeDocument/2006/relationships/presProps" Target="presProps.xml"/><Relationship Id="rId7" Type="http://schemas.openxmlformats.org/officeDocument/2006/relationships/slide" Target="slides/slide5.xml"/><Relationship Id="rId2" Type="http://schemas.openxmlformats.org/officeDocument/2006/relationships/slideMaster" Target="slideMasters/slideMaster1.xml"/><Relationship Id="rId16" Type="http://schemas.openxmlformats.org/officeDocument/2006/relationships/slide" Target="slides/slide14.xml"/><Relationship Id="rId29" Type="http://schemas.openxmlformats.org/officeDocument/2006/relationships/slide" Target="slides/slide27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slide" Target="slides/slide38.xml"/><Relationship Id="rId45" Type="http://schemas.openxmlformats.org/officeDocument/2006/relationships/slide" Target="slides/slide43.xml"/><Relationship Id="rId53" Type="http://schemas.openxmlformats.org/officeDocument/2006/relationships/tableStyles" Target="tableStyles.xml"/><Relationship Id="rId5" Type="http://schemas.openxmlformats.org/officeDocument/2006/relationships/slide" Target="slides/slide3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4" Type="http://schemas.openxmlformats.org/officeDocument/2006/relationships/slide" Target="slides/slide42.xml"/><Relationship Id="rId52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slide" Target="slides/slide41.xml"/><Relationship Id="rId48" Type="http://schemas.openxmlformats.org/officeDocument/2006/relationships/notesMaster" Target="notesMasters/notesMaster1.xml"/><Relationship Id="rId8" Type="http://schemas.openxmlformats.org/officeDocument/2006/relationships/slide" Target="slides/slide6.xml"/><Relationship Id="rId51" Type="http://schemas.openxmlformats.org/officeDocument/2006/relationships/viewProps" Target="viewProps.xml"/><Relationship Id="rId3" Type="http://schemas.openxmlformats.org/officeDocument/2006/relationships/slide" Target="slides/slide1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Relationship Id="rId46" Type="http://schemas.openxmlformats.org/officeDocument/2006/relationships/slide" Target="slides/slide44.xml"/><Relationship Id="rId20" Type="http://schemas.openxmlformats.org/officeDocument/2006/relationships/slide" Target="slides/slide18.xml"/><Relationship Id="rId41" Type="http://schemas.openxmlformats.org/officeDocument/2006/relationships/slide" Target="slides/slide39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49" Type="http://schemas.openxmlformats.org/officeDocument/2006/relationships/commentAuthors" Target="commentAuthor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9.xlsx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0.xlsx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1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1.xlsx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_rels/chart1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2.xlsx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1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3.xlsx"/><Relationship Id="rId2" Type="http://schemas.microsoft.com/office/2011/relationships/chartColorStyle" Target="colors11.xml"/><Relationship Id="rId1" Type="http://schemas.microsoft.com/office/2011/relationships/chartStyle" Target="style11.xml"/></Relationships>
</file>

<file path=ppt/charts/_rels/chart1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4.xlsx"/><Relationship Id="rId2" Type="http://schemas.microsoft.com/office/2011/relationships/chartColorStyle" Target="colors12.xml"/><Relationship Id="rId1" Type="http://schemas.microsoft.com/office/2011/relationships/chartStyle" Target="style12.xml"/></Relationships>
</file>

<file path=ppt/charts/_rels/chart1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5.xlsx"/><Relationship Id="rId2" Type="http://schemas.microsoft.com/office/2011/relationships/chartColorStyle" Target="colors13.xml"/><Relationship Id="rId1" Type="http://schemas.microsoft.com/office/2011/relationships/chartStyle" Target="style13.xml"/></Relationships>
</file>

<file path=ppt/charts/_rels/chart1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6.xlsx"/><Relationship Id="rId2" Type="http://schemas.microsoft.com/office/2011/relationships/chartColorStyle" Target="colors14.xml"/><Relationship Id="rId1" Type="http://schemas.microsoft.com/office/2011/relationships/chartStyle" Target="style14.xml"/></Relationships>
</file>

<file path=ppt/charts/_rels/chart1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7.xlsx"/><Relationship Id="rId2" Type="http://schemas.microsoft.com/office/2011/relationships/chartColorStyle" Target="colors15.xml"/><Relationship Id="rId1" Type="http://schemas.microsoft.com/office/2011/relationships/chartStyle" Target="style15.xml"/></Relationships>
</file>

<file path=ppt/charts/_rels/chart19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8.xlsx"/><Relationship Id="rId2" Type="http://schemas.microsoft.com/office/2011/relationships/chartColorStyle" Target="colors16.xml"/><Relationship Id="rId1" Type="http://schemas.microsoft.com/office/2011/relationships/chartStyle" Target="style16.xm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0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9.xlsx"/><Relationship Id="rId2" Type="http://schemas.microsoft.com/office/2011/relationships/chartColorStyle" Target="colors17.xml"/><Relationship Id="rId1" Type="http://schemas.microsoft.com/office/2011/relationships/chartStyle" Target="style17.xml"/></Relationships>
</file>

<file path=ppt/charts/_rels/chart2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0.xlsx"/><Relationship Id="rId2" Type="http://schemas.microsoft.com/office/2011/relationships/chartColorStyle" Target="colors18.xml"/><Relationship Id="rId1" Type="http://schemas.microsoft.com/office/2011/relationships/chartStyle" Target="style18.xml"/></Relationships>
</file>

<file path=ppt/charts/_rels/chart2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1.xlsx"/><Relationship Id="rId2" Type="http://schemas.microsoft.com/office/2011/relationships/chartColorStyle" Target="colors19.xml"/><Relationship Id="rId1" Type="http://schemas.microsoft.com/office/2011/relationships/chartStyle" Target="style19.xml"/></Relationships>
</file>

<file path=ppt/charts/_rels/chart2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2.xlsx"/><Relationship Id="rId2" Type="http://schemas.microsoft.com/office/2011/relationships/chartColorStyle" Target="colors20.xml"/><Relationship Id="rId1" Type="http://schemas.microsoft.com/office/2011/relationships/chartStyle" Target="style20.xml"/></Relationships>
</file>

<file path=ppt/charts/_rels/chart2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3.xlsx"/><Relationship Id="rId2" Type="http://schemas.microsoft.com/office/2011/relationships/chartColorStyle" Target="colors21.xml"/><Relationship Id="rId1" Type="http://schemas.microsoft.com/office/2011/relationships/chartStyle" Target="style21.xml"/></Relationships>
</file>

<file path=ppt/charts/_rels/chart2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4.xlsx"/><Relationship Id="rId2" Type="http://schemas.microsoft.com/office/2011/relationships/chartColorStyle" Target="colors22.xml"/><Relationship Id="rId1" Type="http://schemas.microsoft.com/office/2011/relationships/chartStyle" Target="style22.xml"/></Relationships>
</file>

<file path=ppt/charts/_rels/chart2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5.xlsx"/><Relationship Id="rId2" Type="http://schemas.microsoft.com/office/2011/relationships/chartColorStyle" Target="colors23.xml"/><Relationship Id="rId1" Type="http://schemas.microsoft.com/office/2011/relationships/chartStyle" Target="style23.xml"/></Relationships>
</file>

<file path=ppt/charts/_rels/chart2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6.xlsx"/><Relationship Id="rId2" Type="http://schemas.microsoft.com/office/2011/relationships/chartColorStyle" Target="colors24.xml"/><Relationship Id="rId1" Type="http://schemas.microsoft.com/office/2011/relationships/chartStyle" Target="style24.xml"/></Relationships>
</file>

<file path=ppt/charts/_rels/chart2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7.xlsx"/><Relationship Id="rId2" Type="http://schemas.microsoft.com/office/2011/relationships/chartColorStyle" Target="colors25.xml"/><Relationship Id="rId1" Type="http://schemas.microsoft.com/office/2011/relationships/chartStyle" Target="style25.xml"/></Relationships>
</file>

<file path=ppt/charts/_rels/chart29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8.xlsx"/><Relationship Id="rId2" Type="http://schemas.microsoft.com/office/2011/relationships/chartColorStyle" Target="colors26.xml"/><Relationship Id="rId1" Type="http://schemas.microsoft.com/office/2011/relationships/chartStyle" Target="style26.xm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30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9.xlsx"/><Relationship Id="rId2" Type="http://schemas.microsoft.com/office/2011/relationships/chartColorStyle" Target="colors27.xml"/><Relationship Id="rId1" Type="http://schemas.microsoft.com/office/2011/relationships/chartStyle" Target="style27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5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6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7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8.xlsx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pl-PL" sz="1800" b="1"/>
              <a:t>Liczba urodzonych</a:t>
            </a:r>
            <a:r>
              <a:rPr lang="pl-PL" sz="1800" b="1" baseline="0"/>
              <a:t> dzieci w obwodzie szkolnym SP Pniewy</a:t>
            </a:r>
            <a:endParaRPr lang="pl-PL" sz="1800" b="1"/>
          </a:p>
        </c:rich>
      </c:tx>
      <c:overlay val="0"/>
      <c:spPr>
        <a:noFill/>
        <a:ln>
          <a:noFill/>
        </a:ln>
        <a:effectLst/>
      </c:spPr>
    </c:title>
    <c:autoTitleDeleted val="0"/>
    <c:plotArea>
      <c:layout>
        <c:manualLayout>
          <c:layoutTarget val="inner"/>
          <c:xMode val="edge"/>
          <c:yMode val="edge"/>
          <c:x val="4.4348296244818265E-2"/>
          <c:y val="0.10979094372588512"/>
          <c:w val="0.93865503155030094"/>
          <c:h val="0.7290282895899994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Arkusz1!$B$1</c:f>
              <c:strCache>
                <c:ptCount val="1"/>
                <c:pt idx="0">
                  <c:v>2018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Arkusz1!$A$2</c:f>
              <c:strCache>
                <c:ptCount val="1"/>
                <c:pt idx="0">
                  <c:v>Liczba urodzonych dzieci</c:v>
                </c:pt>
              </c:strCache>
            </c:strRef>
          </c:cat>
          <c:val>
            <c:numRef>
              <c:f>Arkusz1!$B$2</c:f>
              <c:numCache>
                <c:formatCode>General</c:formatCode>
                <c:ptCount val="1"/>
                <c:pt idx="0">
                  <c:v>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0C2-420A-92C5-A44DF4DF3FFF}"/>
            </c:ext>
          </c:extLst>
        </c:ser>
        <c:ser>
          <c:idx val="1"/>
          <c:order val="1"/>
          <c:tx>
            <c:strRef>
              <c:f>Arkusz1!$C$1</c:f>
              <c:strCache>
                <c:ptCount val="1"/>
                <c:pt idx="0">
                  <c:v>2019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Arkusz1!$A$2</c:f>
              <c:strCache>
                <c:ptCount val="1"/>
                <c:pt idx="0">
                  <c:v>Liczba urodzonych dzieci</c:v>
                </c:pt>
              </c:strCache>
            </c:strRef>
          </c:cat>
          <c:val>
            <c:numRef>
              <c:f>Arkusz1!$C$2</c:f>
              <c:numCache>
                <c:formatCode>General</c:formatCode>
                <c:ptCount val="1"/>
                <c:pt idx="0">
                  <c:v>103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0C2-420A-92C5-A44DF4DF3FFF}"/>
            </c:ext>
          </c:extLst>
        </c:ser>
        <c:ser>
          <c:idx val="2"/>
          <c:order val="2"/>
          <c:tx>
            <c:strRef>
              <c:f>Arkusz1!$D$1</c:f>
              <c:strCache>
                <c:ptCount val="1"/>
                <c:pt idx="0">
                  <c:v>2020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Arkusz1!$A$2</c:f>
              <c:strCache>
                <c:ptCount val="1"/>
                <c:pt idx="0">
                  <c:v>Liczba urodzonych dzieci</c:v>
                </c:pt>
              </c:strCache>
            </c:strRef>
          </c:cat>
          <c:val>
            <c:numRef>
              <c:f>Arkusz1!$D$2</c:f>
              <c:numCache>
                <c:formatCode>General</c:formatCode>
                <c:ptCount val="1"/>
                <c:pt idx="0">
                  <c:v>92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C0C2-420A-92C5-A44DF4DF3FFF}"/>
            </c:ext>
          </c:extLst>
        </c:ser>
        <c:ser>
          <c:idx val="3"/>
          <c:order val="3"/>
          <c:tx>
            <c:strRef>
              <c:f>Arkusz1!$E$1</c:f>
              <c:strCache>
                <c:ptCount val="1"/>
                <c:pt idx="0">
                  <c:v>2021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strRef>
              <c:f>Arkusz1!$A$2</c:f>
              <c:strCache>
                <c:ptCount val="1"/>
                <c:pt idx="0">
                  <c:v>Liczba urodzonych dzieci</c:v>
                </c:pt>
              </c:strCache>
            </c:strRef>
          </c:cat>
          <c:val>
            <c:numRef>
              <c:f>Arkusz1!$E$2</c:f>
              <c:numCache>
                <c:formatCode>General</c:formatCode>
                <c:ptCount val="1"/>
                <c:pt idx="0">
                  <c:v>90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C0C2-420A-92C5-A44DF4DF3FFF}"/>
            </c:ext>
          </c:extLst>
        </c:ser>
        <c:ser>
          <c:idx val="4"/>
          <c:order val="4"/>
          <c:tx>
            <c:strRef>
              <c:f>Arkusz1!$F$1</c:f>
              <c:strCache>
                <c:ptCount val="1"/>
                <c:pt idx="0">
                  <c:v>2022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cat>
            <c:strRef>
              <c:f>Arkusz1!$A$2</c:f>
              <c:strCache>
                <c:ptCount val="1"/>
                <c:pt idx="0">
                  <c:v>Liczba urodzonych dzieci</c:v>
                </c:pt>
              </c:strCache>
            </c:strRef>
          </c:cat>
          <c:val>
            <c:numRef>
              <c:f>Arkusz1!$F$2</c:f>
              <c:numCache>
                <c:formatCode>General</c:formatCode>
                <c:ptCount val="1"/>
                <c:pt idx="0">
                  <c:v>56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C0C2-420A-92C5-A44DF4DF3FFF}"/>
            </c:ext>
          </c:extLst>
        </c:ser>
        <c:ser>
          <c:idx val="5"/>
          <c:order val="5"/>
          <c:tx>
            <c:strRef>
              <c:f>Arkusz1!$G$1</c:f>
              <c:strCache>
                <c:ptCount val="1"/>
                <c:pt idx="0">
                  <c:v>2023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cat>
            <c:strRef>
              <c:f>Arkusz1!$A$2</c:f>
              <c:strCache>
                <c:ptCount val="1"/>
                <c:pt idx="0">
                  <c:v>Liczba urodzonych dzieci</c:v>
                </c:pt>
              </c:strCache>
            </c:strRef>
          </c:cat>
          <c:val>
            <c:numRef>
              <c:f>Arkusz1!$G$2</c:f>
              <c:numCache>
                <c:formatCode>General</c:formatCode>
                <c:ptCount val="1"/>
                <c:pt idx="0">
                  <c:v>71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C0C2-420A-92C5-A44DF4DF3FFF}"/>
            </c:ext>
          </c:extLst>
        </c:ser>
        <c:ser>
          <c:idx val="6"/>
          <c:order val="6"/>
          <c:tx>
            <c:strRef>
              <c:f>Arkusz1!$H$1</c:f>
              <c:strCache>
                <c:ptCount val="1"/>
                <c:pt idx="0">
                  <c:v>2024</c:v>
                </c:pt>
              </c:strCache>
            </c:strRef>
          </c:tx>
          <c:spPr>
            <a:solidFill>
              <a:schemeClr val="accent1">
                <a:lumMod val="60000"/>
              </a:schemeClr>
            </a:solidFill>
            <a:ln>
              <a:noFill/>
            </a:ln>
            <a:effectLst/>
          </c:spPr>
          <c:invertIfNegative val="0"/>
          <c:cat>
            <c:strRef>
              <c:f>Arkusz1!$A$2</c:f>
              <c:strCache>
                <c:ptCount val="1"/>
                <c:pt idx="0">
                  <c:v>Liczba urodzonych dzieci</c:v>
                </c:pt>
              </c:strCache>
            </c:strRef>
          </c:cat>
          <c:val>
            <c:numRef>
              <c:f>Arkusz1!$H$2</c:f>
              <c:numCache>
                <c:formatCode>General</c:formatCode>
                <c:ptCount val="1"/>
                <c:pt idx="0">
                  <c:v>63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C0C2-420A-92C5-A44DF4DF3FFF}"/>
            </c:ext>
          </c:extLst>
        </c:ser>
        <c:ser>
          <c:idx val="7"/>
          <c:order val="7"/>
          <c:tx>
            <c:strRef>
              <c:f>Arkusz1!$I$1</c:f>
              <c:strCache>
                <c:ptCount val="1"/>
                <c:pt idx="0">
                  <c:v>2025</c:v>
                </c:pt>
              </c:strCache>
            </c:strRef>
          </c:tx>
          <c:invertIfNegative val="0"/>
          <c:cat>
            <c:strRef>
              <c:f>Arkusz1!$A$2</c:f>
              <c:strCache>
                <c:ptCount val="1"/>
                <c:pt idx="0">
                  <c:v>Liczba urodzonych dzieci</c:v>
                </c:pt>
              </c:strCache>
            </c:strRef>
          </c:cat>
          <c:val>
            <c:numRef>
              <c:f>Arkusz1!$I$2</c:f>
              <c:numCache>
                <c:formatCode>General</c:formatCode>
                <c:ptCount val="1"/>
                <c:pt idx="0">
                  <c:v>40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115-48A1-99CD-DC8C80B70A9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38631040"/>
        <c:axId val="138632576"/>
      </c:barChart>
      <c:catAx>
        <c:axId val="13863104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138632576"/>
        <c:crosses val="autoZero"/>
        <c:auto val="1"/>
        <c:lblAlgn val="ctr"/>
        <c:lblOffset val="100"/>
        <c:noMultiLvlLbl val="0"/>
      </c:catAx>
      <c:valAx>
        <c:axId val="13863257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13863104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l-PL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pl-PL"/>
    </a:p>
  </c:txPr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Arkusz1!$B$1</c:f>
              <c:strCache>
                <c:ptCount val="1"/>
                <c:pt idx="0">
                  <c:v>2021/2022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Arkusz1!$A$2:$A$4</c:f>
              <c:strCache>
                <c:ptCount val="3"/>
                <c:pt idx="0">
                  <c:v>SP Pniewy</c:v>
                </c:pt>
                <c:pt idx="1">
                  <c:v>SP Chełmno</c:v>
                </c:pt>
                <c:pt idx="2">
                  <c:v>SP Nojewo</c:v>
                </c:pt>
              </c:strCache>
            </c:strRef>
          </c:cat>
          <c:val>
            <c:numRef>
              <c:f>Arkusz1!$B$2:$B$4</c:f>
              <c:numCache>
                <c:formatCode>General</c:formatCode>
                <c:ptCount val="3"/>
                <c:pt idx="0">
                  <c:v>156</c:v>
                </c:pt>
                <c:pt idx="1">
                  <c:v>14</c:v>
                </c:pt>
                <c:pt idx="2">
                  <c:v>21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5BB-4521-8D04-368EE40223B3}"/>
            </c:ext>
          </c:extLst>
        </c:ser>
        <c:ser>
          <c:idx val="1"/>
          <c:order val="1"/>
          <c:tx>
            <c:strRef>
              <c:f>Arkusz1!$C$1</c:f>
              <c:strCache>
                <c:ptCount val="1"/>
                <c:pt idx="0">
                  <c:v>2022/2023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Arkusz1!$A$2:$A$4</c:f>
              <c:strCache>
                <c:ptCount val="3"/>
                <c:pt idx="0">
                  <c:v>SP Pniewy</c:v>
                </c:pt>
                <c:pt idx="1">
                  <c:v>SP Chełmno</c:v>
                </c:pt>
                <c:pt idx="2">
                  <c:v>SP Nojewo</c:v>
                </c:pt>
              </c:strCache>
            </c:strRef>
          </c:cat>
          <c:val>
            <c:numRef>
              <c:f>Arkusz1!$C$2:$C$4</c:f>
              <c:numCache>
                <c:formatCode>General</c:formatCode>
                <c:ptCount val="3"/>
                <c:pt idx="0">
                  <c:v>169</c:v>
                </c:pt>
                <c:pt idx="1">
                  <c:v>24</c:v>
                </c:pt>
                <c:pt idx="2">
                  <c:v>15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5BB-4521-8D04-368EE40223B3}"/>
            </c:ext>
          </c:extLst>
        </c:ser>
        <c:ser>
          <c:idx val="2"/>
          <c:order val="2"/>
          <c:tx>
            <c:strRef>
              <c:f>Arkusz1!$D$1</c:f>
              <c:strCache>
                <c:ptCount val="1"/>
                <c:pt idx="0">
                  <c:v>2023/2024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Arkusz1!$A$2:$A$4</c:f>
              <c:strCache>
                <c:ptCount val="3"/>
                <c:pt idx="0">
                  <c:v>SP Pniewy</c:v>
                </c:pt>
                <c:pt idx="1">
                  <c:v>SP Chełmno</c:v>
                </c:pt>
                <c:pt idx="2">
                  <c:v>SP Nojewo</c:v>
                </c:pt>
              </c:strCache>
            </c:strRef>
          </c:cat>
          <c:val>
            <c:numRef>
              <c:f>Arkusz1!$D$2:$D$4</c:f>
              <c:numCache>
                <c:formatCode>General</c:formatCode>
                <c:ptCount val="3"/>
                <c:pt idx="0">
                  <c:v>33</c:v>
                </c:pt>
                <c:pt idx="1">
                  <c:v>10</c:v>
                </c:pt>
                <c:pt idx="2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25BB-4521-8D04-368EE40223B3}"/>
            </c:ext>
          </c:extLst>
        </c:ser>
        <c:ser>
          <c:idx val="3"/>
          <c:order val="3"/>
          <c:tx>
            <c:strRef>
              <c:f>Arkusz1!$E$1</c:f>
              <c:strCache>
                <c:ptCount val="1"/>
                <c:pt idx="0">
                  <c:v>2024/2025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strRef>
              <c:f>Arkusz1!$A$2:$A$4</c:f>
              <c:strCache>
                <c:ptCount val="3"/>
                <c:pt idx="0">
                  <c:v>SP Pniewy</c:v>
                </c:pt>
                <c:pt idx="1">
                  <c:v>SP Chełmno</c:v>
                </c:pt>
                <c:pt idx="2">
                  <c:v>SP Nojewo</c:v>
                </c:pt>
              </c:strCache>
            </c:strRef>
          </c:cat>
          <c:val>
            <c:numRef>
              <c:f>Arkusz1!$E$2:$E$4</c:f>
              <c:numCache>
                <c:formatCode>General</c:formatCode>
                <c:ptCount val="3"/>
                <c:pt idx="0">
                  <c:v>119</c:v>
                </c:pt>
                <c:pt idx="1">
                  <c:v>10</c:v>
                </c:pt>
                <c:pt idx="2">
                  <c:v>13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2E8-44AE-9DB3-2EBCDFE8745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144114063"/>
        <c:axId val="1144114543"/>
      </c:barChart>
      <c:catAx>
        <c:axId val="114411406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1144114543"/>
        <c:crosses val="autoZero"/>
        <c:auto val="1"/>
        <c:lblAlgn val="ctr"/>
        <c:lblOffset val="100"/>
        <c:noMultiLvlLbl val="0"/>
      </c:catAx>
      <c:valAx>
        <c:axId val="1144114543"/>
        <c:scaling>
          <c:orientation val="minMax"/>
          <c:max val="170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1144114063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l-PL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pl-PL"/>
    </a:p>
  </c:txPr>
  <c:externalData r:id="rId3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590539029843492E-2"/>
          <c:y val="3.5382513661202188E-2"/>
          <c:w val="0.93711930105958974"/>
          <c:h val="0.8010718127447183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Arkusz1!$B$1</c:f>
              <c:strCache>
                <c:ptCount val="1"/>
                <c:pt idx="0">
                  <c:v>SP Pniewy</c:v>
                </c:pt>
              </c:strCache>
            </c:strRef>
          </c:tx>
          <c:spPr>
            <a:solidFill>
              <a:schemeClr val="accent1">
                <a:lumMod val="75000"/>
              </a:schemeClr>
            </a:solidFill>
            <a:ln>
              <a:noFill/>
            </a:ln>
            <a:effectLst/>
          </c:spPr>
          <c:invertIfNegative val="0"/>
          <c:cat>
            <c:strRef>
              <c:f>Arkusz1!$A$2:$A$4</c:f>
              <c:strCache>
                <c:ptCount val="3"/>
                <c:pt idx="0">
                  <c:v>Język polski</c:v>
                </c:pt>
                <c:pt idx="1">
                  <c:v>Matematyka</c:v>
                </c:pt>
                <c:pt idx="2">
                  <c:v>Język angielski</c:v>
                </c:pt>
              </c:strCache>
            </c:strRef>
          </c:cat>
          <c:val>
            <c:numRef>
              <c:f>Arkusz1!$B$2:$B$4</c:f>
              <c:numCache>
                <c:formatCode>General</c:formatCode>
                <c:ptCount val="3"/>
                <c:pt idx="0">
                  <c:v>56</c:v>
                </c:pt>
                <c:pt idx="1">
                  <c:v>52</c:v>
                </c:pt>
                <c:pt idx="2">
                  <c:v>60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ED8-43DF-B7CB-8A6DF6B3F4D4}"/>
            </c:ext>
          </c:extLst>
        </c:ser>
        <c:ser>
          <c:idx val="1"/>
          <c:order val="1"/>
          <c:tx>
            <c:strRef>
              <c:f>Arkusz1!$C$1</c:f>
              <c:strCache>
                <c:ptCount val="1"/>
                <c:pt idx="0">
                  <c:v>SP Nojewo</c:v>
                </c:pt>
              </c:strCache>
            </c:strRef>
          </c:tx>
          <c:spPr>
            <a:solidFill>
              <a:schemeClr val="accent2">
                <a:lumMod val="75000"/>
              </a:schemeClr>
            </a:solidFill>
            <a:ln>
              <a:noFill/>
            </a:ln>
            <a:effectLst/>
          </c:spPr>
          <c:invertIfNegative val="0"/>
          <c:cat>
            <c:strRef>
              <c:f>Arkusz1!$A$2:$A$4</c:f>
              <c:strCache>
                <c:ptCount val="3"/>
                <c:pt idx="0">
                  <c:v>Język polski</c:v>
                </c:pt>
                <c:pt idx="1">
                  <c:v>Matematyka</c:v>
                </c:pt>
                <c:pt idx="2">
                  <c:v>Język angielski</c:v>
                </c:pt>
              </c:strCache>
            </c:strRef>
          </c:cat>
          <c:val>
            <c:numRef>
              <c:f>Arkusz1!$C$2:$C$4</c:f>
              <c:numCache>
                <c:formatCode>General</c:formatCode>
                <c:ptCount val="3"/>
                <c:pt idx="0">
                  <c:v>57</c:v>
                </c:pt>
                <c:pt idx="1">
                  <c:v>48</c:v>
                </c:pt>
                <c:pt idx="2">
                  <c:v>67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ED8-43DF-B7CB-8A6DF6B3F4D4}"/>
            </c:ext>
          </c:extLst>
        </c:ser>
        <c:ser>
          <c:idx val="2"/>
          <c:order val="2"/>
          <c:tx>
            <c:strRef>
              <c:f>Arkusz1!$D$1</c:f>
              <c:strCache>
                <c:ptCount val="1"/>
                <c:pt idx="0">
                  <c:v>SP Chełmno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strRef>
              <c:f>Arkusz1!$A$2:$A$4</c:f>
              <c:strCache>
                <c:ptCount val="3"/>
                <c:pt idx="0">
                  <c:v>Język polski</c:v>
                </c:pt>
                <c:pt idx="1">
                  <c:v>Matematyka</c:v>
                </c:pt>
                <c:pt idx="2">
                  <c:v>Język angielski</c:v>
                </c:pt>
              </c:strCache>
            </c:strRef>
          </c:cat>
          <c:val>
            <c:numRef>
              <c:f>Arkusz1!$D$2:$D$4</c:f>
              <c:numCache>
                <c:formatCode>General</c:formatCode>
                <c:ptCount val="3"/>
                <c:pt idx="0">
                  <c:v>48</c:v>
                </c:pt>
                <c:pt idx="1">
                  <c:v>45</c:v>
                </c:pt>
                <c:pt idx="2">
                  <c:v>60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EED8-43DF-B7CB-8A6DF6B3F4D4}"/>
            </c:ext>
          </c:extLst>
        </c:ser>
        <c:ser>
          <c:idx val="3"/>
          <c:order val="3"/>
          <c:tx>
            <c:strRef>
              <c:f>Arkusz1!$E$1</c:f>
              <c:strCache>
                <c:ptCount val="1"/>
                <c:pt idx="0">
                  <c:v>Powiat</c:v>
                </c:pt>
              </c:strCache>
            </c:strRef>
          </c:tx>
          <c:spPr>
            <a:solidFill>
              <a:schemeClr val="accent4">
                <a:lumMod val="20000"/>
                <a:lumOff val="80000"/>
              </a:schemeClr>
            </a:solidFill>
            <a:ln>
              <a:noFill/>
            </a:ln>
            <a:effectLst/>
          </c:spPr>
          <c:invertIfNegative val="0"/>
          <c:cat>
            <c:strRef>
              <c:f>Arkusz1!$A$2:$A$4</c:f>
              <c:strCache>
                <c:ptCount val="3"/>
                <c:pt idx="0">
                  <c:v>Język polski</c:v>
                </c:pt>
                <c:pt idx="1">
                  <c:v>Matematyka</c:v>
                </c:pt>
                <c:pt idx="2">
                  <c:v>Język angielski</c:v>
                </c:pt>
              </c:strCache>
            </c:strRef>
          </c:cat>
          <c:val>
            <c:numRef>
              <c:f>Arkusz1!$E$2:$E$4</c:f>
              <c:numCache>
                <c:formatCode>General</c:formatCode>
                <c:ptCount val="3"/>
                <c:pt idx="0">
                  <c:v>59</c:v>
                </c:pt>
                <c:pt idx="1">
                  <c:v>43</c:v>
                </c:pt>
                <c:pt idx="2">
                  <c:v>63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EED8-43DF-B7CB-8A6DF6B3F4D4}"/>
            </c:ext>
          </c:extLst>
        </c:ser>
        <c:ser>
          <c:idx val="4"/>
          <c:order val="4"/>
          <c:tx>
            <c:strRef>
              <c:f>Arkusz1!$F$1</c:f>
              <c:strCache>
                <c:ptCount val="1"/>
                <c:pt idx="0">
                  <c:v>WLKP</c:v>
                </c:pt>
              </c:strCache>
            </c:strRef>
          </c:tx>
          <c:spPr>
            <a:solidFill>
              <a:schemeClr val="accent5">
                <a:lumMod val="20000"/>
                <a:lumOff val="80000"/>
              </a:schemeClr>
            </a:solidFill>
            <a:ln>
              <a:noFill/>
            </a:ln>
            <a:effectLst/>
          </c:spPr>
          <c:invertIfNegative val="0"/>
          <c:cat>
            <c:strRef>
              <c:f>Arkusz1!$A$2:$A$4</c:f>
              <c:strCache>
                <c:ptCount val="3"/>
                <c:pt idx="0">
                  <c:v>Język polski</c:v>
                </c:pt>
                <c:pt idx="1">
                  <c:v>Matematyka</c:v>
                </c:pt>
                <c:pt idx="2">
                  <c:v>Język angielski</c:v>
                </c:pt>
              </c:strCache>
            </c:strRef>
          </c:cat>
          <c:val>
            <c:numRef>
              <c:f>Arkusz1!$F$2:$F$4</c:f>
              <c:numCache>
                <c:formatCode>General</c:formatCode>
                <c:ptCount val="3"/>
                <c:pt idx="0">
                  <c:v>62</c:v>
                </c:pt>
                <c:pt idx="1">
                  <c:v>47</c:v>
                </c:pt>
                <c:pt idx="2">
                  <c:v>67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EED8-43DF-B7CB-8A6DF6B3F4D4}"/>
            </c:ext>
          </c:extLst>
        </c:ser>
        <c:ser>
          <c:idx val="5"/>
          <c:order val="5"/>
          <c:tx>
            <c:strRef>
              <c:f>Arkusz1!$G$1</c:f>
              <c:strCache>
                <c:ptCount val="1"/>
                <c:pt idx="0">
                  <c:v>Kraj</c:v>
                </c:pt>
              </c:strCache>
            </c:strRef>
          </c:tx>
          <c:spPr>
            <a:solidFill>
              <a:schemeClr val="accent6">
                <a:lumMod val="20000"/>
                <a:lumOff val="80000"/>
              </a:schemeClr>
            </a:solidFill>
            <a:ln>
              <a:noFill/>
            </a:ln>
            <a:effectLst/>
          </c:spPr>
          <c:invertIfNegative val="0"/>
          <c:cat>
            <c:strRef>
              <c:f>Arkusz1!$A$2:$A$4</c:f>
              <c:strCache>
                <c:ptCount val="3"/>
                <c:pt idx="0">
                  <c:v>Język polski</c:v>
                </c:pt>
                <c:pt idx="1">
                  <c:v>Matematyka</c:v>
                </c:pt>
                <c:pt idx="2">
                  <c:v>Język angielski</c:v>
                </c:pt>
              </c:strCache>
            </c:strRef>
          </c:cat>
          <c:val>
            <c:numRef>
              <c:f>Arkusz1!$G$2:$G$4</c:f>
              <c:numCache>
                <c:formatCode>General</c:formatCode>
                <c:ptCount val="3"/>
                <c:pt idx="0">
                  <c:v>64</c:v>
                </c:pt>
                <c:pt idx="1">
                  <c:v>50</c:v>
                </c:pt>
                <c:pt idx="2">
                  <c:v>70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EED8-43DF-B7CB-8A6DF6B3F4D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217083887"/>
        <c:axId val="1217082447"/>
      </c:barChart>
      <c:catAx>
        <c:axId val="1217083887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1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1217082447"/>
        <c:crosses val="autoZero"/>
        <c:auto val="1"/>
        <c:lblAlgn val="ctr"/>
        <c:lblOffset val="100"/>
        <c:noMultiLvlLbl val="0"/>
      </c:catAx>
      <c:valAx>
        <c:axId val="1217082447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1217083887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egendEntry>
        <c:idx val="3"/>
        <c:txPr>
          <a:bodyPr rot="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</c:legendEntry>
      <c:legendEntry>
        <c:idx val="4"/>
        <c:txPr>
          <a:bodyPr rot="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</c:legendEntry>
      <c:legendEntry>
        <c:idx val="5"/>
        <c:txPr>
          <a:bodyPr rot="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</c:legendEntry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baseline="0">
              <a:solidFill>
                <a:schemeClr val="tx2"/>
              </a:solidFill>
              <a:latin typeface="+mn-lt"/>
              <a:ea typeface="+mn-ea"/>
              <a:cs typeface="+mn-cs"/>
            </a:defRPr>
          </a:pPr>
          <a:endParaRPr lang="pl-PL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pl-PL"/>
    </a:p>
  </c:txPr>
  <c:externalData r:id="rId3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 algn="l">
              <a:defRPr sz="1800" b="1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pl-PL" sz="1800" b="1" i="1" dirty="0">
                <a:solidFill>
                  <a:schemeClr val="tx1"/>
                </a:solidFill>
              </a:rPr>
              <a:t>Średnie</a:t>
            </a:r>
            <a:r>
              <a:rPr lang="pl-PL" sz="1800" b="1" i="1" baseline="0" dirty="0">
                <a:solidFill>
                  <a:schemeClr val="tx1"/>
                </a:solidFill>
              </a:rPr>
              <a:t> wyniki procentowe uczniów SP Pniewy </a:t>
            </a:r>
            <a:endParaRPr lang="pl-PL" sz="1800" b="1" i="1" dirty="0">
              <a:solidFill>
                <a:schemeClr val="tx1"/>
              </a:solidFill>
            </a:endParaRPr>
          </a:p>
        </c:rich>
      </c:tx>
      <c:layout>
        <c:manualLayout>
          <c:xMode val="edge"/>
          <c:yMode val="edge"/>
          <c:x val="1.0161976280742677E-2"/>
          <c:y val="8.1967213114754103E-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algn="l">
            <a:defRPr sz="1800" b="1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pl-PL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Arkusz1!$B$1</c:f>
              <c:strCache>
                <c:ptCount val="1"/>
                <c:pt idx="0">
                  <c:v>2022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Arkusz1!$A$2:$A$4</c:f>
              <c:strCache>
                <c:ptCount val="3"/>
                <c:pt idx="0">
                  <c:v>Język polski</c:v>
                </c:pt>
                <c:pt idx="1">
                  <c:v>Matematyka</c:v>
                </c:pt>
                <c:pt idx="2">
                  <c:v>Język angielski</c:v>
                </c:pt>
              </c:strCache>
            </c:strRef>
          </c:cat>
          <c:val>
            <c:numRef>
              <c:f>Arkusz1!$B$2:$B$4</c:f>
              <c:numCache>
                <c:formatCode>General</c:formatCode>
                <c:ptCount val="3"/>
                <c:pt idx="0">
                  <c:v>54</c:v>
                </c:pt>
                <c:pt idx="1">
                  <c:v>62</c:v>
                </c:pt>
                <c:pt idx="2">
                  <c:v>64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ED8-43DF-B7CB-8A6DF6B3F4D4}"/>
            </c:ext>
          </c:extLst>
        </c:ser>
        <c:ser>
          <c:idx val="1"/>
          <c:order val="1"/>
          <c:tx>
            <c:strRef>
              <c:f>Arkusz1!$C$1</c:f>
              <c:strCache>
                <c:ptCount val="1"/>
                <c:pt idx="0">
                  <c:v>2023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Arkusz1!$A$2:$A$4</c:f>
              <c:strCache>
                <c:ptCount val="3"/>
                <c:pt idx="0">
                  <c:v>Język polski</c:v>
                </c:pt>
                <c:pt idx="1">
                  <c:v>Matematyka</c:v>
                </c:pt>
                <c:pt idx="2">
                  <c:v>Język angielski</c:v>
                </c:pt>
              </c:strCache>
            </c:strRef>
          </c:cat>
          <c:val>
            <c:numRef>
              <c:f>Arkusz1!$C$2:$C$4</c:f>
              <c:numCache>
                <c:formatCode>General</c:formatCode>
                <c:ptCount val="3"/>
                <c:pt idx="0">
                  <c:v>61</c:v>
                </c:pt>
                <c:pt idx="1">
                  <c:v>55</c:v>
                </c:pt>
                <c:pt idx="2">
                  <c:v>59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ED8-43DF-B7CB-8A6DF6B3F4D4}"/>
            </c:ext>
          </c:extLst>
        </c:ser>
        <c:ser>
          <c:idx val="2"/>
          <c:order val="2"/>
          <c:tx>
            <c:strRef>
              <c:f>Arkusz1!$D$1</c:f>
              <c:strCache>
                <c:ptCount val="1"/>
                <c:pt idx="0">
                  <c:v>2024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Arkusz1!$A$2:$A$4</c:f>
              <c:strCache>
                <c:ptCount val="3"/>
                <c:pt idx="0">
                  <c:v>Język polski</c:v>
                </c:pt>
                <c:pt idx="1">
                  <c:v>Matematyka</c:v>
                </c:pt>
                <c:pt idx="2">
                  <c:v>Język angielski</c:v>
                </c:pt>
              </c:strCache>
            </c:strRef>
          </c:cat>
          <c:val>
            <c:numRef>
              <c:f>Arkusz1!$D$2:$D$4</c:f>
              <c:numCache>
                <c:formatCode>General</c:formatCode>
                <c:ptCount val="3"/>
                <c:pt idx="0">
                  <c:v>48</c:v>
                </c:pt>
                <c:pt idx="1">
                  <c:v>42</c:v>
                </c:pt>
                <c:pt idx="2">
                  <c:v>55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EED8-43DF-B7CB-8A6DF6B3F4D4}"/>
            </c:ext>
          </c:extLst>
        </c:ser>
        <c:ser>
          <c:idx val="3"/>
          <c:order val="3"/>
          <c:tx>
            <c:strRef>
              <c:f>Arkusz1!$E$1</c:f>
              <c:strCache>
                <c:ptCount val="1"/>
                <c:pt idx="0">
                  <c:v>2025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strRef>
              <c:f>Arkusz1!$A$2:$A$4</c:f>
              <c:strCache>
                <c:ptCount val="3"/>
                <c:pt idx="0">
                  <c:v>Język polski</c:v>
                </c:pt>
                <c:pt idx="1">
                  <c:v>Matematyka</c:v>
                </c:pt>
                <c:pt idx="2">
                  <c:v>Język angielski</c:v>
                </c:pt>
              </c:strCache>
            </c:strRef>
          </c:cat>
          <c:val>
            <c:numRef>
              <c:f>Arkusz1!$E$2:$E$4</c:f>
              <c:numCache>
                <c:formatCode>General</c:formatCode>
                <c:ptCount val="3"/>
                <c:pt idx="0">
                  <c:v>56</c:v>
                </c:pt>
                <c:pt idx="1">
                  <c:v>52</c:v>
                </c:pt>
                <c:pt idx="2">
                  <c:v>60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ED4-49C4-9A36-11D142D4FC2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217083887"/>
        <c:axId val="1217082447"/>
      </c:barChart>
      <c:catAx>
        <c:axId val="1217083887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1217082447"/>
        <c:crosses val="autoZero"/>
        <c:auto val="1"/>
        <c:lblAlgn val="ctr"/>
        <c:lblOffset val="100"/>
        <c:noMultiLvlLbl val="0"/>
      </c:catAx>
      <c:valAx>
        <c:axId val="1217082447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1217083887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l-PL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pl-PL"/>
    </a:p>
  </c:txPr>
  <c:externalData r:id="rId3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 algn="l">
              <a:defRPr sz="1800" b="1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pl-PL" sz="1800" b="1" i="1" dirty="0">
                <a:solidFill>
                  <a:schemeClr val="tx1"/>
                </a:solidFill>
              </a:rPr>
              <a:t>Średnie</a:t>
            </a:r>
            <a:r>
              <a:rPr lang="pl-PL" sz="1800" b="1" i="1" baseline="0" dirty="0">
                <a:solidFill>
                  <a:schemeClr val="tx1"/>
                </a:solidFill>
              </a:rPr>
              <a:t> wyniki procentowe uczniów SP Chełmno </a:t>
            </a:r>
            <a:endParaRPr lang="pl-PL" sz="1800" b="1" i="1" dirty="0">
              <a:solidFill>
                <a:schemeClr val="tx1"/>
              </a:solidFill>
            </a:endParaRPr>
          </a:p>
        </c:rich>
      </c:tx>
      <c:layout>
        <c:manualLayout>
          <c:xMode val="edge"/>
          <c:yMode val="edge"/>
          <c:x val="1.0161976280742677E-2"/>
          <c:y val="8.1967213114754103E-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algn="l">
            <a:defRPr sz="1800" b="1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pl-PL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Arkusz1!$B$1</c:f>
              <c:strCache>
                <c:ptCount val="1"/>
                <c:pt idx="0">
                  <c:v>2022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Arkusz1!$A$2:$A$4</c:f>
              <c:strCache>
                <c:ptCount val="3"/>
                <c:pt idx="0">
                  <c:v>Język polski</c:v>
                </c:pt>
                <c:pt idx="1">
                  <c:v>Matematyka</c:v>
                </c:pt>
                <c:pt idx="2">
                  <c:v>Język angielski</c:v>
                </c:pt>
              </c:strCache>
            </c:strRef>
          </c:cat>
          <c:val>
            <c:numRef>
              <c:f>Arkusz1!$B$2:$B$4</c:f>
              <c:numCache>
                <c:formatCode>General</c:formatCode>
                <c:ptCount val="3"/>
                <c:pt idx="0">
                  <c:v>58</c:v>
                </c:pt>
                <c:pt idx="1">
                  <c:v>61</c:v>
                </c:pt>
                <c:pt idx="2">
                  <c:v>45.5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ED8-43DF-B7CB-8A6DF6B3F4D4}"/>
            </c:ext>
          </c:extLst>
        </c:ser>
        <c:ser>
          <c:idx val="1"/>
          <c:order val="1"/>
          <c:tx>
            <c:strRef>
              <c:f>Arkusz1!$C$1</c:f>
              <c:strCache>
                <c:ptCount val="1"/>
                <c:pt idx="0">
                  <c:v>2023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Arkusz1!$A$2:$A$4</c:f>
              <c:strCache>
                <c:ptCount val="3"/>
                <c:pt idx="0">
                  <c:v>Język polski</c:v>
                </c:pt>
                <c:pt idx="1">
                  <c:v>Matematyka</c:v>
                </c:pt>
                <c:pt idx="2">
                  <c:v>Język angielski</c:v>
                </c:pt>
              </c:strCache>
            </c:strRef>
          </c:cat>
          <c:val>
            <c:numRef>
              <c:f>Arkusz1!$C$2:$C$4</c:f>
              <c:numCache>
                <c:formatCode>General</c:formatCode>
                <c:ptCount val="3"/>
                <c:pt idx="0">
                  <c:v>64</c:v>
                </c:pt>
                <c:pt idx="1">
                  <c:v>40</c:v>
                </c:pt>
                <c:pt idx="2">
                  <c:v>55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ED8-43DF-B7CB-8A6DF6B3F4D4}"/>
            </c:ext>
          </c:extLst>
        </c:ser>
        <c:ser>
          <c:idx val="2"/>
          <c:order val="2"/>
          <c:tx>
            <c:strRef>
              <c:f>Arkusz1!$D$1</c:f>
              <c:strCache>
                <c:ptCount val="1"/>
                <c:pt idx="0">
                  <c:v>2024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Arkusz1!$A$2:$A$4</c:f>
              <c:strCache>
                <c:ptCount val="3"/>
                <c:pt idx="0">
                  <c:v>Język polski</c:v>
                </c:pt>
                <c:pt idx="1">
                  <c:v>Matematyka</c:v>
                </c:pt>
                <c:pt idx="2">
                  <c:v>Język angielski</c:v>
                </c:pt>
              </c:strCache>
            </c:strRef>
          </c:cat>
          <c:val>
            <c:numRef>
              <c:f>Arkusz1!$D$2:$D$4</c:f>
              <c:numCache>
                <c:formatCode>General</c:formatCode>
                <c:ptCount val="3"/>
                <c:pt idx="0">
                  <c:v>53</c:v>
                </c:pt>
                <c:pt idx="1">
                  <c:v>35</c:v>
                </c:pt>
                <c:pt idx="2">
                  <c:v>57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EED8-43DF-B7CB-8A6DF6B3F4D4}"/>
            </c:ext>
          </c:extLst>
        </c:ser>
        <c:ser>
          <c:idx val="3"/>
          <c:order val="3"/>
          <c:tx>
            <c:strRef>
              <c:f>Arkusz1!$E$1</c:f>
              <c:strCache>
                <c:ptCount val="1"/>
                <c:pt idx="0">
                  <c:v>2025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strRef>
              <c:f>Arkusz1!$A$2:$A$4</c:f>
              <c:strCache>
                <c:ptCount val="3"/>
                <c:pt idx="0">
                  <c:v>Język polski</c:v>
                </c:pt>
                <c:pt idx="1">
                  <c:v>Matematyka</c:v>
                </c:pt>
                <c:pt idx="2">
                  <c:v>Język angielski</c:v>
                </c:pt>
              </c:strCache>
            </c:strRef>
          </c:cat>
          <c:val>
            <c:numRef>
              <c:f>Arkusz1!$E$2:$E$4</c:f>
              <c:numCache>
                <c:formatCode>General</c:formatCode>
                <c:ptCount val="3"/>
                <c:pt idx="0">
                  <c:v>48</c:v>
                </c:pt>
                <c:pt idx="1">
                  <c:v>45</c:v>
                </c:pt>
                <c:pt idx="2">
                  <c:v>60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40A-4B30-A064-48C2AC3FC3A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217083887"/>
        <c:axId val="1217082447"/>
      </c:barChart>
      <c:catAx>
        <c:axId val="1217083887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1217082447"/>
        <c:crosses val="autoZero"/>
        <c:auto val="1"/>
        <c:lblAlgn val="ctr"/>
        <c:lblOffset val="100"/>
        <c:noMultiLvlLbl val="0"/>
      </c:catAx>
      <c:valAx>
        <c:axId val="1217082447"/>
        <c:scaling>
          <c:orientation val="minMax"/>
          <c:max val="1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1217083887"/>
        <c:crosses val="autoZero"/>
        <c:crossBetween val="between"/>
        <c:majorUnit val="20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l-PL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pl-PL"/>
    </a:p>
  </c:txPr>
  <c:externalData r:id="rId3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 algn="l">
              <a:defRPr sz="1800" b="1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pl-PL" sz="1800" b="1" i="1" dirty="0">
                <a:solidFill>
                  <a:schemeClr val="tx1"/>
                </a:solidFill>
              </a:rPr>
              <a:t>Średnie</a:t>
            </a:r>
            <a:r>
              <a:rPr lang="pl-PL" sz="1800" b="1" i="1" baseline="0" dirty="0">
                <a:solidFill>
                  <a:schemeClr val="tx1"/>
                </a:solidFill>
              </a:rPr>
              <a:t> wyniki procentowe uczniów SP Nojewo </a:t>
            </a:r>
            <a:endParaRPr lang="pl-PL" sz="1800" b="1" i="1" dirty="0">
              <a:solidFill>
                <a:schemeClr val="tx1"/>
              </a:solidFill>
            </a:endParaRPr>
          </a:p>
        </c:rich>
      </c:tx>
      <c:layout>
        <c:manualLayout>
          <c:xMode val="edge"/>
          <c:yMode val="edge"/>
          <c:x val="1.0161976280742677E-2"/>
          <c:y val="8.1967213114754103E-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algn="l">
            <a:defRPr sz="1800" b="1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pl-PL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Arkusz1!$B$1</c:f>
              <c:strCache>
                <c:ptCount val="1"/>
                <c:pt idx="0">
                  <c:v>2022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Arkusz1!$A$2:$A$4</c:f>
              <c:strCache>
                <c:ptCount val="3"/>
                <c:pt idx="0">
                  <c:v>Język polski</c:v>
                </c:pt>
                <c:pt idx="1">
                  <c:v>Matematyka</c:v>
                </c:pt>
                <c:pt idx="2">
                  <c:v>Język angielski</c:v>
                </c:pt>
              </c:strCache>
            </c:strRef>
          </c:cat>
          <c:val>
            <c:numRef>
              <c:f>Arkusz1!$B$2:$B$4</c:f>
              <c:numCache>
                <c:formatCode>General</c:formatCode>
                <c:ptCount val="3"/>
                <c:pt idx="0">
                  <c:v>46</c:v>
                </c:pt>
                <c:pt idx="1">
                  <c:v>47</c:v>
                </c:pt>
                <c:pt idx="2">
                  <c:v>54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ED8-43DF-B7CB-8A6DF6B3F4D4}"/>
            </c:ext>
          </c:extLst>
        </c:ser>
        <c:ser>
          <c:idx val="1"/>
          <c:order val="1"/>
          <c:tx>
            <c:strRef>
              <c:f>Arkusz1!$C$1</c:f>
              <c:strCache>
                <c:ptCount val="1"/>
                <c:pt idx="0">
                  <c:v>2023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Arkusz1!$A$2:$A$4</c:f>
              <c:strCache>
                <c:ptCount val="3"/>
                <c:pt idx="0">
                  <c:v>Język polski</c:v>
                </c:pt>
                <c:pt idx="1">
                  <c:v>Matematyka</c:v>
                </c:pt>
                <c:pt idx="2">
                  <c:v>Język angielski</c:v>
                </c:pt>
              </c:strCache>
            </c:strRef>
          </c:cat>
          <c:val>
            <c:numRef>
              <c:f>Arkusz1!$C$2:$C$4</c:f>
              <c:numCache>
                <c:formatCode>General</c:formatCode>
                <c:ptCount val="3"/>
                <c:pt idx="0">
                  <c:v>44</c:v>
                </c:pt>
                <c:pt idx="1">
                  <c:v>38</c:v>
                </c:pt>
                <c:pt idx="2">
                  <c:v>44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ED8-43DF-B7CB-8A6DF6B3F4D4}"/>
            </c:ext>
          </c:extLst>
        </c:ser>
        <c:ser>
          <c:idx val="2"/>
          <c:order val="2"/>
          <c:tx>
            <c:strRef>
              <c:f>Arkusz1!$D$1</c:f>
              <c:strCache>
                <c:ptCount val="1"/>
                <c:pt idx="0">
                  <c:v>2024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Arkusz1!$A$2:$A$4</c:f>
              <c:strCache>
                <c:ptCount val="3"/>
                <c:pt idx="0">
                  <c:v>Język polski</c:v>
                </c:pt>
                <c:pt idx="1">
                  <c:v>Matematyka</c:v>
                </c:pt>
                <c:pt idx="2">
                  <c:v>Język angielski</c:v>
                </c:pt>
              </c:strCache>
            </c:strRef>
          </c:cat>
          <c:val>
            <c:numRef>
              <c:f>Arkusz1!$D$2:$D$4</c:f>
              <c:numCache>
                <c:formatCode>General</c:formatCode>
                <c:ptCount val="3"/>
                <c:pt idx="0">
                  <c:v>30</c:v>
                </c:pt>
                <c:pt idx="1">
                  <c:v>40</c:v>
                </c:pt>
                <c:pt idx="2">
                  <c:v>41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EED8-43DF-B7CB-8A6DF6B3F4D4}"/>
            </c:ext>
          </c:extLst>
        </c:ser>
        <c:ser>
          <c:idx val="3"/>
          <c:order val="3"/>
          <c:tx>
            <c:strRef>
              <c:f>Arkusz1!$E$1</c:f>
              <c:strCache>
                <c:ptCount val="1"/>
                <c:pt idx="0">
                  <c:v>2025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strRef>
              <c:f>Arkusz1!$A$2:$A$4</c:f>
              <c:strCache>
                <c:ptCount val="3"/>
                <c:pt idx="0">
                  <c:v>Język polski</c:v>
                </c:pt>
                <c:pt idx="1">
                  <c:v>Matematyka</c:v>
                </c:pt>
                <c:pt idx="2">
                  <c:v>Język angielski</c:v>
                </c:pt>
              </c:strCache>
            </c:strRef>
          </c:cat>
          <c:val>
            <c:numRef>
              <c:f>Arkusz1!$E$2:$E$4</c:f>
              <c:numCache>
                <c:formatCode>General</c:formatCode>
                <c:ptCount val="3"/>
                <c:pt idx="0">
                  <c:v>57</c:v>
                </c:pt>
                <c:pt idx="1">
                  <c:v>48</c:v>
                </c:pt>
                <c:pt idx="2">
                  <c:v>67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4EE-4088-900B-C755EE05166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217083887"/>
        <c:axId val="1217082447"/>
      </c:barChart>
      <c:catAx>
        <c:axId val="1217083887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1217082447"/>
        <c:crosses val="autoZero"/>
        <c:auto val="1"/>
        <c:lblAlgn val="ctr"/>
        <c:lblOffset val="100"/>
        <c:noMultiLvlLbl val="0"/>
      </c:catAx>
      <c:valAx>
        <c:axId val="1217082447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1217083887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l-PL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pl-PL"/>
    </a:p>
  </c:txPr>
  <c:externalData r:id="rId3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Arkusz1!$B$1</c:f>
              <c:strCache>
                <c:ptCount val="1"/>
                <c:pt idx="0">
                  <c:v>Sprzedaż</c:v>
                </c:pt>
              </c:strCache>
            </c:strRef>
          </c:tx>
          <c:dPt>
            <c:idx val="0"/>
            <c:bubble3D val="0"/>
            <c:spPr>
              <a:gradFill rotWithShape="1">
                <a:gsLst>
                  <a:gs pos="0">
                    <a:schemeClr val="accent1">
                      <a:tint val="96000"/>
                      <a:lumMod val="100000"/>
                    </a:schemeClr>
                  </a:gs>
                  <a:gs pos="78000">
                    <a:schemeClr val="accent1">
                      <a:shade val="94000"/>
                      <a:lumMod val="94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0800" dist="381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l"/>
              </a:scene3d>
              <a:sp3d prstMaterial="plastic">
                <a:bevelT w="0" h="0"/>
              </a:sp3d>
            </c:spPr>
            <c:extLst>
              <c:ext xmlns:c16="http://schemas.microsoft.com/office/drawing/2014/chart" uri="{C3380CC4-5D6E-409C-BE32-E72D297353CC}">
                <c16:uniqueId val="{00000001-B52D-46E5-8662-DDCCBB97B67F}"/>
              </c:ext>
            </c:extLst>
          </c:dPt>
          <c:dPt>
            <c:idx val="1"/>
            <c:bubble3D val="0"/>
            <c:spPr>
              <a:gradFill rotWithShape="1">
                <a:gsLst>
                  <a:gs pos="0">
                    <a:schemeClr val="accent2">
                      <a:tint val="96000"/>
                      <a:lumMod val="100000"/>
                    </a:schemeClr>
                  </a:gs>
                  <a:gs pos="78000">
                    <a:schemeClr val="accent2">
                      <a:shade val="94000"/>
                      <a:lumMod val="94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0800" dist="381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l"/>
              </a:scene3d>
              <a:sp3d prstMaterial="plastic">
                <a:bevelT w="0" h="0"/>
              </a:sp3d>
            </c:spPr>
            <c:extLst>
              <c:ext xmlns:c16="http://schemas.microsoft.com/office/drawing/2014/chart" uri="{C3380CC4-5D6E-409C-BE32-E72D297353CC}">
                <c16:uniqueId val="{00000003-B52D-46E5-8662-DDCCBB97B67F}"/>
              </c:ext>
            </c:extLst>
          </c:dPt>
          <c:cat>
            <c:strRef>
              <c:f>Arkusz1!$A$2:$A$3</c:f>
              <c:strCache>
                <c:ptCount val="2"/>
                <c:pt idx="0">
                  <c:v>SUKCES (66)</c:v>
                </c:pt>
                <c:pt idx="1">
                  <c:v>PORAŻKA (24)</c:v>
                </c:pt>
              </c:strCache>
            </c:strRef>
          </c:cat>
          <c:val>
            <c:numRef>
              <c:f>Arkusz1!$B$2:$B$3</c:f>
              <c:numCache>
                <c:formatCode>General</c:formatCode>
                <c:ptCount val="2"/>
                <c:pt idx="0">
                  <c:v>66</c:v>
                </c:pt>
                <c:pt idx="1">
                  <c:v>24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B52D-46E5-8662-DDCCBB97B67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8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l-PL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pl-PL"/>
    </a:p>
  </c:txPr>
  <c:externalData r:id="rId3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Arkusz1!$B$1</c:f>
              <c:strCache>
                <c:ptCount val="1"/>
                <c:pt idx="0">
                  <c:v>2022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Arkusz1!$A$2:$A$3</c:f>
              <c:strCache>
                <c:ptCount val="2"/>
                <c:pt idx="0">
                  <c:v>Liceum 
Ogólnokształcące</c:v>
                </c:pt>
                <c:pt idx="1">
                  <c:v>Technikum</c:v>
                </c:pt>
              </c:strCache>
            </c:strRef>
          </c:cat>
          <c:val>
            <c:numRef>
              <c:f>Arkusz1!$B$2:$B$3</c:f>
              <c:numCache>
                <c:formatCode>General</c:formatCode>
                <c:ptCount val="2"/>
                <c:pt idx="0">
                  <c:v>56</c:v>
                </c:pt>
                <c:pt idx="1">
                  <c:v>51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D80-4B71-B9F5-899FDD940F66}"/>
            </c:ext>
          </c:extLst>
        </c:ser>
        <c:ser>
          <c:idx val="1"/>
          <c:order val="1"/>
          <c:tx>
            <c:strRef>
              <c:f>Arkusz1!$C$1</c:f>
              <c:strCache>
                <c:ptCount val="1"/>
                <c:pt idx="0">
                  <c:v>2023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Arkusz1!$A$2:$A$3</c:f>
              <c:strCache>
                <c:ptCount val="2"/>
                <c:pt idx="0">
                  <c:v>Liceum 
Ogólnokształcące</c:v>
                </c:pt>
                <c:pt idx="1">
                  <c:v>Technikum</c:v>
                </c:pt>
              </c:strCache>
            </c:strRef>
          </c:cat>
          <c:val>
            <c:numRef>
              <c:f>Arkusz1!$C$2:$C$3</c:f>
              <c:numCache>
                <c:formatCode>General</c:formatCode>
                <c:ptCount val="2"/>
                <c:pt idx="0">
                  <c:v>71</c:v>
                </c:pt>
                <c:pt idx="1">
                  <c:v>39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D80-4B71-B9F5-899FDD940F66}"/>
            </c:ext>
          </c:extLst>
        </c:ser>
        <c:ser>
          <c:idx val="2"/>
          <c:order val="2"/>
          <c:tx>
            <c:strRef>
              <c:f>Arkusz1!$D$1</c:f>
              <c:strCache>
                <c:ptCount val="1"/>
                <c:pt idx="0">
                  <c:v>2024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Arkusz1!$A$2:$A$3</c:f>
              <c:strCache>
                <c:ptCount val="2"/>
                <c:pt idx="0">
                  <c:v>Liceum 
Ogólnokształcące</c:v>
                </c:pt>
                <c:pt idx="1">
                  <c:v>Technikum</c:v>
                </c:pt>
              </c:strCache>
            </c:strRef>
          </c:cat>
          <c:val>
            <c:numRef>
              <c:f>Arkusz1!$D$2:$D$3</c:f>
              <c:numCache>
                <c:formatCode>General</c:formatCode>
                <c:ptCount val="2"/>
                <c:pt idx="0">
                  <c:v>27</c:v>
                </c:pt>
                <c:pt idx="1">
                  <c:v>50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8D80-4B71-B9F5-899FDD940F66}"/>
            </c:ext>
          </c:extLst>
        </c:ser>
        <c:ser>
          <c:idx val="3"/>
          <c:order val="3"/>
          <c:tx>
            <c:strRef>
              <c:f>Arkusz1!$E$1</c:f>
              <c:strCache>
                <c:ptCount val="1"/>
                <c:pt idx="0">
                  <c:v>2025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strRef>
              <c:f>Arkusz1!$A$2:$A$3</c:f>
              <c:strCache>
                <c:ptCount val="2"/>
                <c:pt idx="0">
                  <c:v>Liceum 
Ogólnokształcące</c:v>
                </c:pt>
                <c:pt idx="1">
                  <c:v>Technikum</c:v>
                </c:pt>
              </c:strCache>
            </c:strRef>
          </c:cat>
          <c:val>
            <c:numRef>
              <c:f>Arkusz1!$E$2:$E$3</c:f>
              <c:numCache>
                <c:formatCode>General</c:formatCode>
                <c:ptCount val="2"/>
                <c:pt idx="0">
                  <c:v>46</c:v>
                </c:pt>
                <c:pt idx="1">
                  <c:v>44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D0B-4D10-9F63-CE40118BB19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127175775"/>
        <c:axId val="2127198815"/>
      </c:barChart>
      <c:catAx>
        <c:axId val="2127175775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2127198815"/>
        <c:crosses val="autoZero"/>
        <c:auto val="1"/>
        <c:lblAlgn val="ctr"/>
        <c:lblOffset val="100"/>
        <c:noMultiLvlLbl val="0"/>
      </c:catAx>
      <c:valAx>
        <c:axId val="2127198815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2127175775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l-PL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pl-PL"/>
    </a:p>
  </c:txPr>
  <c:externalData r:id="rId3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Arkusz1!$B$1</c:f>
              <c:strCache>
                <c:ptCount val="1"/>
                <c:pt idx="0">
                  <c:v>2022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Arkusz1!$A$2:$A$4</c:f>
              <c:strCache>
                <c:ptCount val="3"/>
                <c:pt idx="0">
                  <c:v>Język polski</c:v>
                </c:pt>
                <c:pt idx="1">
                  <c:v>Matematyka</c:v>
                </c:pt>
                <c:pt idx="2">
                  <c:v>Język angielski</c:v>
                </c:pt>
              </c:strCache>
            </c:strRef>
          </c:cat>
          <c:val>
            <c:numRef>
              <c:f>Arkusz1!$B$2:$B$4</c:f>
              <c:numCache>
                <c:formatCode>General</c:formatCode>
                <c:ptCount val="3"/>
                <c:pt idx="0">
                  <c:v>55</c:v>
                </c:pt>
                <c:pt idx="1">
                  <c:v>56</c:v>
                </c:pt>
                <c:pt idx="2">
                  <c:v>66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597-423B-9A47-41BA778787AD}"/>
            </c:ext>
          </c:extLst>
        </c:ser>
        <c:ser>
          <c:idx val="1"/>
          <c:order val="1"/>
          <c:tx>
            <c:strRef>
              <c:f>Arkusz1!$C$1</c:f>
              <c:strCache>
                <c:ptCount val="1"/>
                <c:pt idx="0">
                  <c:v>2023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Arkusz1!$A$2:$A$4</c:f>
              <c:strCache>
                <c:ptCount val="3"/>
                <c:pt idx="0">
                  <c:v>Język polski</c:v>
                </c:pt>
                <c:pt idx="1">
                  <c:v>Matematyka</c:v>
                </c:pt>
                <c:pt idx="2">
                  <c:v>Język angielski</c:v>
                </c:pt>
              </c:strCache>
            </c:strRef>
          </c:cat>
          <c:val>
            <c:numRef>
              <c:f>Arkusz1!$C$2:$C$4</c:f>
              <c:numCache>
                <c:formatCode>General</c:formatCode>
                <c:ptCount val="3"/>
                <c:pt idx="0">
                  <c:v>65</c:v>
                </c:pt>
                <c:pt idx="1">
                  <c:v>61</c:v>
                </c:pt>
                <c:pt idx="2">
                  <c:v>73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597-423B-9A47-41BA778787AD}"/>
            </c:ext>
          </c:extLst>
        </c:ser>
        <c:ser>
          <c:idx val="2"/>
          <c:order val="2"/>
          <c:tx>
            <c:strRef>
              <c:f>Arkusz1!$D$1</c:f>
              <c:strCache>
                <c:ptCount val="1"/>
                <c:pt idx="0">
                  <c:v>2024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Arkusz1!$A$2:$A$4</c:f>
              <c:strCache>
                <c:ptCount val="3"/>
                <c:pt idx="0">
                  <c:v>Język polski</c:v>
                </c:pt>
                <c:pt idx="1">
                  <c:v>Matematyka</c:v>
                </c:pt>
                <c:pt idx="2">
                  <c:v>Język angielski</c:v>
                </c:pt>
              </c:strCache>
            </c:strRef>
          </c:cat>
          <c:val>
            <c:numRef>
              <c:f>Arkusz1!$D$2:$D$4</c:f>
              <c:numCache>
                <c:formatCode>General</c:formatCode>
                <c:ptCount val="3"/>
                <c:pt idx="0">
                  <c:v>62</c:v>
                </c:pt>
                <c:pt idx="1">
                  <c:v>58</c:v>
                </c:pt>
                <c:pt idx="2">
                  <c:v>72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A597-423B-9A47-41BA778787AD}"/>
            </c:ext>
          </c:extLst>
        </c:ser>
        <c:ser>
          <c:idx val="3"/>
          <c:order val="3"/>
          <c:tx>
            <c:strRef>
              <c:f>Arkusz1!$E$1</c:f>
              <c:strCache>
                <c:ptCount val="1"/>
                <c:pt idx="0">
                  <c:v>2025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strRef>
              <c:f>Arkusz1!$A$2:$A$4</c:f>
              <c:strCache>
                <c:ptCount val="3"/>
                <c:pt idx="0">
                  <c:v>Język polski</c:v>
                </c:pt>
                <c:pt idx="1">
                  <c:v>Matematyka</c:v>
                </c:pt>
                <c:pt idx="2">
                  <c:v>Język angielski</c:v>
                </c:pt>
              </c:strCache>
            </c:strRef>
          </c:cat>
          <c:val>
            <c:numRef>
              <c:f>Arkusz1!$E$2:$E$4</c:f>
              <c:numCache>
                <c:formatCode>General</c:formatCode>
                <c:ptCount val="3"/>
                <c:pt idx="0">
                  <c:v>56</c:v>
                </c:pt>
                <c:pt idx="1">
                  <c:v>55</c:v>
                </c:pt>
                <c:pt idx="2">
                  <c:v>76.5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A597-423B-9A47-41BA778787A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127228575"/>
        <c:axId val="2127223775"/>
      </c:barChart>
      <c:catAx>
        <c:axId val="2127228575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2127223775"/>
        <c:crosses val="autoZero"/>
        <c:auto val="1"/>
        <c:lblAlgn val="ctr"/>
        <c:lblOffset val="100"/>
        <c:noMultiLvlLbl val="0"/>
      </c:catAx>
      <c:valAx>
        <c:axId val="2127223775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2127228575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l-PL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pl-PL"/>
    </a:p>
  </c:txPr>
  <c:externalData r:id="rId3">
    <c:autoUpdate val="0"/>
  </c:externalData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Arkusz1!$B$1</c:f>
              <c:strCache>
                <c:ptCount val="1"/>
                <c:pt idx="0">
                  <c:v>2022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Arkusz1!$A$2:$A$4</c:f>
              <c:strCache>
                <c:ptCount val="3"/>
                <c:pt idx="0">
                  <c:v>Język polski</c:v>
                </c:pt>
                <c:pt idx="1">
                  <c:v>Matematyka</c:v>
                </c:pt>
                <c:pt idx="2">
                  <c:v>Język angielski</c:v>
                </c:pt>
              </c:strCache>
            </c:strRef>
          </c:cat>
          <c:val>
            <c:numRef>
              <c:f>Arkusz1!$B$2:$B$4</c:f>
              <c:numCache>
                <c:formatCode>General</c:formatCode>
                <c:ptCount val="3"/>
                <c:pt idx="0">
                  <c:v>49</c:v>
                </c:pt>
                <c:pt idx="1">
                  <c:v>53</c:v>
                </c:pt>
                <c:pt idx="2">
                  <c:v>70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597-423B-9A47-41BA778787AD}"/>
            </c:ext>
          </c:extLst>
        </c:ser>
        <c:ser>
          <c:idx val="1"/>
          <c:order val="1"/>
          <c:tx>
            <c:strRef>
              <c:f>Arkusz1!$C$1</c:f>
              <c:strCache>
                <c:ptCount val="1"/>
                <c:pt idx="0">
                  <c:v>2023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Arkusz1!$A$2:$A$4</c:f>
              <c:strCache>
                <c:ptCount val="3"/>
                <c:pt idx="0">
                  <c:v>Język polski</c:v>
                </c:pt>
                <c:pt idx="1">
                  <c:v>Matematyka</c:v>
                </c:pt>
                <c:pt idx="2">
                  <c:v>Język angielski</c:v>
                </c:pt>
              </c:strCache>
            </c:strRef>
          </c:cat>
          <c:val>
            <c:numRef>
              <c:f>Arkusz1!$C$2:$C$4</c:f>
              <c:numCache>
                <c:formatCode>General</c:formatCode>
                <c:ptCount val="3"/>
                <c:pt idx="0">
                  <c:v>53</c:v>
                </c:pt>
                <c:pt idx="1">
                  <c:v>46</c:v>
                </c:pt>
                <c:pt idx="2">
                  <c:v>66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597-423B-9A47-41BA778787AD}"/>
            </c:ext>
          </c:extLst>
        </c:ser>
        <c:ser>
          <c:idx val="2"/>
          <c:order val="2"/>
          <c:tx>
            <c:strRef>
              <c:f>Arkusz1!$D$1</c:f>
              <c:strCache>
                <c:ptCount val="1"/>
                <c:pt idx="0">
                  <c:v>2024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Arkusz1!$A$2:$A$4</c:f>
              <c:strCache>
                <c:ptCount val="3"/>
                <c:pt idx="0">
                  <c:v>Język polski</c:v>
                </c:pt>
                <c:pt idx="1">
                  <c:v>Matematyka</c:v>
                </c:pt>
                <c:pt idx="2">
                  <c:v>Język angielski</c:v>
                </c:pt>
              </c:strCache>
            </c:strRef>
          </c:cat>
          <c:val>
            <c:numRef>
              <c:f>Arkusz1!$D$2:$D$4</c:f>
              <c:numCache>
                <c:formatCode>General</c:formatCode>
                <c:ptCount val="3"/>
                <c:pt idx="0">
                  <c:v>54</c:v>
                </c:pt>
                <c:pt idx="1">
                  <c:v>50</c:v>
                </c:pt>
                <c:pt idx="2">
                  <c:v>65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A597-423B-9A47-41BA778787AD}"/>
            </c:ext>
          </c:extLst>
        </c:ser>
        <c:ser>
          <c:idx val="3"/>
          <c:order val="3"/>
          <c:tx>
            <c:strRef>
              <c:f>Arkusz1!$E$1</c:f>
              <c:strCache>
                <c:ptCount val="1"/>
                <c:pt idx="0">
                  <c:v>2025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strRef>
              <c:f>Arkusz1!$A$2:$A$4</c:f>
              <c:strCache>
                <c:ptCount val="3"/>
                <c:pt idx="0">
                  <c:v>Język polski</c:v>
                </c:pt>
                <c:pt idx="1">
                  <c:v>Matematyka</c:v>
                </c:pt>
                <c:pt idx="2">
                  <c:v>Język angielski</c:v>
                </c:pt>
              </c:strCache>
            </c:strRef>
          </c:cat>
          <c:val>
            <c:numRef>
              <c:f>Arkusz1!$E$2:$E$4</c:f>
              <c:numCache>
                <c:formatCode>General</c:formatCode>
                <c:ptCount val="3"/>
                <c:pt idx="0">
                  <c:v>46</c:v>
                </c:pt>
                <c:pt idx="1">
                  <c:v>40</c:v>
                </c:pt>
                <c:pt idx="2">
                  <c:v>53.5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A597-423B-9A47-41BA778787A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127228575"/>
        <c:axId val="2127223775"/>
      </c:barChart>
      <c:catAx>
        <c:axId val="2127228575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2127223775"/>
        <c:crosses val="autoZero"/>
        <c:auto val="1"/>
        <c:lblAlgn val="ctr"/>
        <c:lblOffset val="100"/>
        <c:noMultiLvlLbl val="0"/>
      </c:catAx>
      <c:valAx>
        <c:axId val="2127223775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2127228575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l-PL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pl-PL"/>
    </a:p>
  </c:txPr>
  <c:externalData r:id="rId3">
    <c:autoUpdate val="0"/>
  </c:externalData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Arkusz1!$B$1</c:f>
              <c:strCache>
                <c:ptCount val="1"/>
                <c:pt idx="0">
                  <c:v>2022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Arkusz1!$A$2:$A$6</c:f>
              <c:strCache>
                <c:ptCount val="5"/>
                <c:pt idx="0">
                  <c:v>SP Pniewy</c:v>
                </c:pt>
                <c:pt idx="1">
                  <c:v>ZS Pniewy</c:v>
                </c:pt>
                <c:pt idx="2">
                  <c:v>Miś</c:v>
                </c:pt>
                <c:pt idx="3">
                  <c:v>SP Chełmno</c:v>
                </c:pt>
                <c:pt idx="4">
                  <c:v>SP Nojewo</c:v>
                </c:pt>
              </c:strCache>
            </c:strRef>
          </c:cat>
          <c:val>
            <c:numRef>
              <c:f>Arkusz1!$B$2:$B$6</c:f>
              <c:numCache>
                <c:formatCode>General</c:formatCode>
                <c:ptCount val="5"/>
                <c:pt idx="0">
                  <c:v>192</c:v>
                </c:pt>
                <c:pt idx="1">
                  <c:v>99</c:v>
                </c:pt>
                <c:pt idx="2">
                  <c:v>137</c:v>
                </c:pt>
                <c:pt idx="3">
                  <c:v>21</c:v>
                </c:pt>
                <c:pt idx="4">
                  <c:v>33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ABC-470F-82EF-FD0B61E1C47E}"/>
            </c:ext>
          </c:extLst>
        </c:ser>
        <c:ser>
          <c:idx val="1"/>
          <c:order val="1"/>
          <c:tx>
            <c:strRef>
              <c:f>Arkusz1!$C$1</c:f>
              <c:strCache>
                <c:ptCount val="1"/>
                <c:pt idx="0">
                  <c:v>2023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Arkusz1!$A$2:$A$6</c:f>
              <c:strCache>
                <c:ptCount val="5"/>
                <c:pt idx="0">
                  <c:v>SP Pniewy</c:v>
                </c:pt>
                <c:pt idx="1">
                  <c:v>ZS Pniewy</c:v>
                </c:pt>
                <c:pt idx="2">
                  <c:v>Miś</c:v>
                </c:pt>
                <c:pt idx="3">
                  <c:v>SP Chełmno</c:v>
                </c:pt>
                <c:pt idx="4">
                  <c:v>SP Nojewo</c:v>
                </c:pt>
              </c:strCache>
            </c:strRef>
          </c:cat>
          <c:val>
            <c:numRef>
              <c:f>Arkusz1!$C$2:$C$6</c:f>
              <c:numCache>
                <c:formatCode>General</c:formatCode>
                <c:ptCount val="5"/>
                <c:pt idx="0">
                  <c:v>186</c:v>
                </c:pt>
                <c:pt idx="1">
                  <c:v>111</c:v>
                </c:pt>
                <c:pt idx="2">
                  <c:v>148</c:v>
                </c:pt>
                <c:pt idx="3">
                  <c:v>18</c:v>
                </c:pt>
                <c:pt idx="4">
                  <c:v>32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ABC-470F-82EF-FD0B61E1C47E}"/>
            </c:ext>
          </c:extLst>
        </c:ser>
        <c:ser>
          <c:idx val="2"/>
          <c:order val="2"/>
          <c:tx>
            <c:strRef>
              <c:f>Arkusz1!$D$1</c:f>
              <c:strCache>
                <c:ptCount val="1"/>
                <c:pt idx="0">
                  <c:v>2024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Arkusz1!$A$2:$A$6</c:f>
              <c:strCache>
                <c:ptCount val="5"/>
                <c:pt idx="0">
                  <c:v>SP Pniewy</c:v>
                </c:pt>
                <c:pt idx="1">
                  <c:v>ZS Pniewy</c:v>
                </c:pt>
                <c:pt idx="2">
                  <c:v>Miś</c:v>
                </c:pt>
                <c:pt idx="3">
                  <c:v>SP Chełmno</c:v>
                </c:pt>
                <c:pt idx="4">
                  <c:v>SP Nojewo</c:v>
                </c:pt>
              </c:strCache>
            </c:strRef>
          </c:cat>
          <c:val>
            <c:numRef>
              <c:f>Arkusz1!$D$2:$D$6</c:f>
              <c:numCache>
                <c:formatCode>General</c:formatCode>
                <c:ptCount val="5"/>
                <c:pt idx="0">
                  <c:v>166</c:v>
                </c:pt>
                <c:pt idx="1">
                  <c:v>125</c:v>
                </c:pt>
                <c:pt idx="2">
                  <c:v>107</c:v>
                </c:pt>
                <c:pt idx="3">
                  <c:v>22</c:v>
                </c:pt>
                <c:pt idx="4">
                  <c:v>29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CABC-470F-82EF-FD0B61E1C47E}"/>
            </c:ext>
          </c:extLst>
        </c:ser>
        <c:ser>
          <c:idx val="3"/>
          <c:order val="3"/>
          <c:tx>
            <c:strRef>
              <c:f>Arkusz1!$E$1</c:f>
              <c:strCache>
                <c:ptCount val="1"/>
                <c:pt idx="0">
                  <c:v>2025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strRef>
              <c:f>Arkusz1!$A$2:$A$6</c:f>
              <c:strCache>
                <c:ptCount val="5"/>
                <c:pt idx="0">
                  <c:v>SP Pniewy</c:v>
                </c:pt>
                <c:pt idx="1">
                  <c:v>ZS Pniewy</c:v>
                </c:pt>
                <c:pt idx="2">
                  <c:v>Miś</c:v>
                </c:pt>
                <c:pt idx="3">
                  <c:v>SP Chełmno</c:v>
                </c:pt>
                <c:pt idx="4">
                  <c:v>SP Nojewo</c:v>
                </c:pt>
              </c:strCache>
            </c:strRef>
          </c:cat>
          <c:val>
            <c:numRef>
              <c:f>Arkusz1!$E$2:$E$6</c:f>
              <c:numCache>
                <c:formatCode>General</c:formatCode>
                <c:ptCount val="5"/>
                <c:pt idx="0">
                  <c:v>186</c:v>
                </c:pt>
                <c:pt idx="1">
                  <c:v>126</c:v>
                </c:pt>
                <c:pt idx="2">
                  <c:v>31</c:v>
                </c:pt>
                <c:pt idx="3">
                  <c:v>26</c:v>
                </c:pt>
                <c:pt idx="4">
                  <c:v>31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9C9-47BF-9286-04FFDCD2F70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987231615"/>
        <c:axId val="987234495"/>
      </c:barChart>
      <c:catAx>
        <c:axId val="987231615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987234495"/>
        <c:crosses val="autoZero"/>
        <c:auto val="1"/>
        <c:lblAlgn val="ctr"/>
        <c:lblOffset val="100"/>
        <c:noMultiLvlLbl val="0"/>
      </c:catAx>
      <c:valAx>
        <c:axId val="987234495"/>
        <c:scaling>
          <c:orientation val="minMax"/>
          <c:max val="2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987231615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l-PL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pl-PL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pl-PL" sz="1800" b="1"/>
              <a:t>Liczba urodzonych</a:t>
            </a:r>
            <a:r>
              <a:rPr lang="pl-PL" sz="1800" b="1" baseline="0"/>
              <a:t> dzieci w obwodzie szkolnym SP Chełmno</a:t>
            </a:r>
            <a:endParaRPr lang="pl-PL" sz="1800" b="1"/>
          </a:p>
        </c:rich>
      </c:tx>
      <c:overlay val="0"/>
      <c:spPr>
        <a:noFill/>
        <a:ln>
          <a:noFill/>
        </a:ln>
        <a:effectLst/>
      </c:sp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Arkusz1!$B$1</c:f>
              <c:strCache>
                <c:ptCount val="1"/>
                <c:pt idx="0">
                  <c:v>2018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Arkusz1!$A$2</c:f>
              <c:strCache>
                <c:ptCount val="1"/>
                <c:pt idx="0">
                  <c:v>Liczba urodzonych dzieci</c:v>
                </c:pt>
              </c:strCache>
            </c:strRef>
          </c:cat>
          <c:val>
            <c:numRef>
              <c:f>Arkusz1!$B$2</c:f>
              <c:numCache>
                <c:formatCode>General</c:formatCode>
                <c:ptCount val="1"/>
                <c:pt idx="0">
                  <c:v>21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8F0-4E67-BA47-32CB4A032732}"/>
            </c:ext>
          </c:extLst>
        </c:ser>
        <c:ser>
          <c:idx val="1"/>
          <c:order val="1"/>
          <c:tx>
            <c:strRef>
              <c:f>Arkusz1!$C$1</c:f>
              <c:strCache>
                <c:ptCount val="1"/>
                <c:pt idx="0">
                  <c:v>2019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Arkusz1!$A$2</c:f>
              <c:strCache>
                <c:ptCount val="1"/>
                <c:pt idx="0">
                  <c:v>Liczba urodzonych dzieci</c:v>
                </c:pt>
              </c:strCache>
            </c:strRef>
          </c:cat>
          <c:val>
            <c:numRef>
              <c:f>Arkusz1!$C$2</c:f>
              <c:numCache>
                <c:formatCode>General</c:formatCode>
                <c:ptCount val="1"/>
                <c:pt idx="0">
                  <c:v>22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8F0-4E67-BA47-32CB4A032732}"/>
            </c:ext>
          </c:extLst>
        </c:ser>
        <c:ser>
          <c:idx val="2"/>
          <c:order val="2"/>
          <c:tx>
            <c:strRef>
              <c:f>Arkusz1!$D$1</c:f>
              <c:strCache>
                <c:ptCount val="1"/>
                <c:pt idx="0">
                  <c:v>2020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Arkusz1!$A$2</c:f>
              <c:strCache>
                <c:ptCount val="1"/>
                <c:pt idx="0">
                  <c:v>Liczba urodzonych dzieci</c:v>
                </c:pt>
              </c:strCache>
            </c:strRef>
          </c:cat>
          <c:val>
            <c:numRef>
              <c:f>Arkusz1!$D$2</c:f>
              <c:numCache>
                <c:formatCode>General</c:formatCode>
                <c:ptCount val="1"/>
                <c:pt idx="0">
                  <c:v>20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58F0-4E67-BA47-32CB4A032732}"/>
            </c:ext>
          </c:extLst>
        </c:ser>
        <c:ser>
          <c:idx val="3"/>
          <c:order val="3"/>
          <c:tx>
            <c:strRef>
              <c:f>Arkusz1!$E$1</c:f>
              <c:strCache>
                <c:ptCount val="1"/>
                <c:pt idx="0">
                  <c:v>2021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strRef>
              <c:f>Arkusz1!$A$2</c:f>
              <c:strCache>
                <c:ptCount val="1"/>
                <c:pt idx="0">
                  <c:v>Liczba urodzonych dzieci</c:v>
                </c:pt>
              </c:strCache>
            </c:strRef>
          </c:cat>
          <c:val>
            <c:numRef>
              <c:f>Arkusz1!$E$2</c:f>
              <c:numCache>
                <c:formatCode>General</c:formatCode>
                <c:ptCount val="1"/>
                <c:pt idx="0">
                  <c:v>18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58F0-4E67-BA47-32CB4A032732}"/>
            </c:ext>
          </c:extLst>
        </c:ser>
        <c:ser>
          <c:idx val="4"/>
          <c:order val="4"/>
          <c:tx>
            <c:strRef>
              <c:f>Arkusz1!$F$1</c:f>
              <c:strCache>
                <c:ptCount val="1"/>
                <c:pt idx="0">
                  <c:v>2022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cat>
            <c:strRef>
              <c:f>Arkusz1!$A$2</c:f>
              <c:strCache>
                <c:ptCount val="1"/>
                <c:pt idx="0">
                  <c:v>Liczba urodzonych dzieci</c:v>
                </c:pt>
              </c:strCache>
            </c:strRef>
          </c:cat>
          <c:val>
            <c:numRef>
              <c:f>Arkusz1!$F$2</c:f>
              <c:numCache>
                <c:formatCode>General</c:formatCode>
                <c:ptCount val="1"/>
                <c:pt idx="0">
                  <c:v>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58F0-4E67-BA47-32CB4A032732}"/>
            </c:ext>
          </c:extLst>
        </c:ser>
        <c:ser>
          <c:idx val="5"/>
          <c:order val="5"/>
          <c:tx>
            <c:strRef>
              <c:f>Arkusz1!$G$1</c:f>
              <c:strCache>
                <c:ptCount val="1"/>
                <c:pt idx="0">
                  <c:v>2023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cat>
            <c:strRef>
              <c:f>Arkusz1!$A$2</c:f>
              <c:strCache>
                <c:ptCount val="1"/>
                <c:pt idx="0">
                  <c:v>Liczba urodzonych dzieci</c:v>
                </c:pt>
              </c:strCache>
            </c:strRef>
          </c:cat>
          <c:val>
            <c:numRef>
              <c:f>Arkusz1!$G$2</c:f>
              <c:numCache>
                <c:formatCode>General</c:formatCode>
                <c:ptCount val="1"/>
                <c:pt idx="0">
                  <c:v>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58F0-4E67-BA47-32CB4A032732}"/>
            </c:ext>
          </c:extLst>
        </c:ser>
        <c:ser>
          <c:idx val="6"/>
          <c:order val="6"/>
          <c:tx>
            <c:strRef>
              <c:f>Arkusz1!$H$1</c:f>
              <c:strCache>
                <c:ptCount val="1"/>
                <c:pt idx="0">
                  <c:v>2024</c:v>
                </c:pt>
              </c:strCache>
            </c:strRef>
          </c:tx>
          <c:spPr>
            <a:solidFill>
              <a:schemeClr val="accent1">
                <a:lumMod val="60000"/>
              </a:schemeClr>
            </a:solidFill>
            <a:ln>
              <a:noFill/>
            </a:ln>
            <a:effectLst/>
          </c:spPr>
          <c:invertIfNegative val="0"/>
          <c:cat>
            <c:strRef>
              <c:f>Arkusz1!$A$2</c:f>
              <c:strCache>
                <c:ptCount val="1"/>
                <c:pt idx="0">
                  <c:v>Liczba urodzonych dzieci</c:v>
                </c:pt>
              </c:strCache>
            </c:strRef>
          </c:cat>
          <c:val>
            <c:numRef>
              <c:f>Arkusz1!$H$2</c:f>
              <c:numCache>
                <c:formatCode>General</c:formatCode>
                <c:ptCount val="1"/>
                <c:pt idx="0">
                  <c:v>17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58F0-4E67-BA47-32CB4A032732}"/>
            </c:ext>
          </c:extLst>
        </c:ser>
        <c:ser>
          <c:idx val="7"/>
          <c:order val="7"/>
          <c:tx>
            <c:strRef>
              <c:f>Arkusz1!$I$1</c:f>
              <c:strCache>
                <c:ptCount val="1"/>
                <c:pt idx="0">
                  <c:v>2025</c:v>
                </c:pt>
              </c:strCache>
            </c:strRef>
          </c:tx>
          <c:invertIfNegative val="0"/>
          <c:cat>
            <c:strRef>
              <c:f>Arkusz1!$A$2</c:f>
              <c:strCache>
                <c:ptCount val="1"/>
                <c:pt idx="0">
                  <c:v>Liczba urodzonych dzieci</c:v>
                </c:pt>
              </c:strCache>
            </c:strRef>
          </c:cat>
          <c:val>
            <c:numRef>
              <c:f>Arkusz1!$I$2</c:f>
              <c:numCache>
                <c:formatCode>General</c:formatCode>
                <c:ptCount val="1"/>
                <c:pt idx="0">
                  <c:v>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272-462A-8FDF-2C73F0FC583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38736000"/>
        <c:axId val="138737536"/>
      </c:barChart>
      <c:catAx>
        <c:axId val="13873600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138737536"/>
        <c:crosses val="autoZero"/>
        <c:auto val="1"/>
        <c:lblAlgn val="ctr"/>
        <c:lblOffset val="100"/>
        <c:noMultiLvlLbl val="0"/>
      </c:catAx>
      <c:valAx>
        <c:axId val="13873753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13873600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l-PL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pl-PL"/>
    </a:p>
  </c:txPr>
  <c:externalData r:id="rId1">
    <c:autoUpdate val="0"/>
  </c:externalData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1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pl-PL" b="1" dirty="0">
                <a:solidFill>
                  <a:schemeClr val="tx1"/>
                </a:solidFill>
              </a:rPr>
              <a:t>SP Pniewy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1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pl-PL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Arkusz1!$B$1</c:f>
              <c:strCache>
                <c:ptCount val="1"/>
                <c:pt idx="0">
                  <c:v>SP Pniewy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64EF-4771-92FC-CF05E5CCA089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64EF-4771-92FC-CF05E5CCA089}"/>
              </c:ext>
            </c:extLst>
          </c:dPt>
          <c:cat>
            <c:strRef>
              <c:f>Arkusz1!$A$2:$A$3</c:f>
              <c:strCache>
                <c:ptCount val="2"/>
                <c:pt idx="0">
                  <c:v>Normatywni (81%)</c:v>
                </c:pt>
                <c:pt idx="1">
                  <c:v>SPE (19%)</c:v>
                </c:pt>
              </c:strCache>
            </c:strRef>
          </c:cat>
          <c:val>
            <c:numRef>
              <c:f>Arkusz1!$B$2:$B$3</c:f>
              <c:numCache>
                <c:formatCode>General</c:formatCode>
                <c:ptCount val="2"/>
                <c:pt idx="0">
                  <c:v>877</c:v>
                </c:pt>
                <c:pt idx="1">
                  <c:v>166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369-408E-8E2D-8EBF9914295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l-PL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pl-PL"/>
    </a:p>
  </c:txPr>
  <c:externalData r:id="rId3">
    <c:autoUpdate val="0"/>
  </c:externalData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1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pl-PL" b="1" dirty="0">
                <a:solidFill>
                  <a:schemeClr val="tx1"/>
                </a:solidFill>
              </a:rPr>
              <a:t>SP Nojewo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1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pl-PL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Arkusz1!$B$1</c:f>
              <c:strCache>
                <c:ptCount val="1"/>
                <c:pt idx="0">
                  <c:v>SP Pniewy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08DD-46A0-9C97-6FFD253BEE70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08DD-46A0-9C97-6FFD253BEE70}"/>
              </c:ext>
            </c:extLst>
          </c:dPt>
          <c:cat>
            <c:strRef>
              <c:f>Arkusz1!$A$2:$A$3</c:f>
              <c:strCache>
                <c:ptCount val="2"/>
                <c:pt idx="0">
                  <c:v>Normatywni (82%)</c:v>
                </c:pt>
                <c:pt idx="1">
                  <c:v>SPE (18%)</c:v>
                </c:pt>
              </c:strCache>
            </c:strRef>
          </c:cat>
          <c:val>
            <c:numRef>
              <c:f>Arkusz1!$B$2:$B$3</c:f>
              <c:numCache>
                <c:formatCode>General</c:formatCode>
                <c:ptCount val="2"/>
                <c:pt idx="0">
                  <c:v>159</c:v>
                </c:pt>
                <c:pt idx="1">
                  <c:v>29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08DD-46A0-9C97-6FFD253BEE7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l-PL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pl-PL"/>
    </a:p>
  </c:txPr>
  <c:externalData r:id="rId3">
    <c:autoUpdate val="0"/>
  </c:externalData>
</c:chartSpace>
</file>

<file path=ppt/charts/chart2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1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pl-PL" b="1" dirty="0">
                <a:solidFill>
                  <a:schemeClr val="tx1"/>
                </a:solidFill>
              </a:rPr>
              <a:t>ZS Pniewy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1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pl-PL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Arkusz1!$B$1</c:f>
              <c:strCache>
                <c:ptCount val="1"/>
                <c:pt idx="0">
                  <c:v>SP Pniewy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4B37-4567-8570-75A414574CEC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4B37-4567-8570-75A414574CEC}"/>
              </c:ext>
            </c:extLst>
          </c:dPt>
          <c:cat>
            <c:strRef>
              <c:f>Arkusz1!$A$2:$A$3</c:f>
              <c:strCache>
                <c:ptCount val="2"/>
                <c:pt idx="0">
                  <c:v>Normatywni (85%)</c:v>
                </c:pt>
                <c:pt idx="1">
                  <c:v>SPE (15%)</c:v>
                </c:pt>
              </c:strCache>
            </c:strRef>
          </c:cat>
          <c:val>
            <c:numRef>
              <c:f>Arkusz1!$B$2:$B$3</c:f>
              <c:numCache>
                <c:formatCode>General</c:formatCode>
                <c:ptCount val="2"/>
                <c:pt idx="0">
                  <c:v>840</c:v>
                </c:pt>
                <c:pt idx="1">
                  <c:v>126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4B37-4567-8570-75A414574CE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l-PL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pl-PL"/>
    </a:p>
  </c:txPr>
  <c:externalData r:id="rId3">
    <c:autoUpdate val="0"/>
  </c:externalData>
</c:chartSpace>
</file>

<file path=ppt/charts/chart2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1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pl-PL" b="1" dirty="0">
                <a:solidFill>
                  <a:schemeClr val="tx1"/>
                </a:solidFill>
              </a:rPr>
              <a:t>SP Chełmno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1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pl-PL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Arkusz1!$B$1</c:f>
              <c:strCache>
                <c:ptCount val="1"/>
                <c:pt idx="0">
                  <c:v>SP Chełmno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D335-469B-8825-495FB6F0E6A6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D335-469B-8825-495FB6F0E6A6}"/>
              </c:ext>
            </c:extLst>
          </c:dPt>
          <c:cat>
            <c:strRef>
              <c:f>Arkusz1!$A$2:$A$3</c:f>
              <c:strCache>
                <c:ptCount val="2"/>
                <c:pt idx="0">
                  <c:v>Normatywni (83%)</c:v>
                </c:pt>
                <c:pt idx="1">
                  <c:v>SPE (17%)</c:v>
                </c:pt>
              </c:strCache>
            </c:strRef>
          </c:cat>
          <c:val>
            <c:numRef>
              <c:f>Arkusz1!$B$2:$B$3</c:f>
              <c:numCache>
                <c:formatCode>General</c:formatCode>
                <c:ptCount val="2"/>
                <c:pt idx="0">
                  <c:v>155</c:v>
                </c:pt>
                <c:pt idx="1">
                  <c:v>26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D335-469B-8825-495FB6F0E6A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l-PL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pl-PL"/>
    </a:p>
  </c:txPr>
  <c:externalData r:id="rId3">
    <c:autoUpdate val="0"/>
  </c:externalData>
</c:chartSpace>
</file>

<file path=ppt/charts/chart2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1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pl-PL" b="1" dirty="0">
                <a:solidFill>
                  <a:schemeClr val="tx1"/>
                </a:solidFill>
              </a:rPr>
              <a:t>Miś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1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pl-PL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Arkusz1!$B$1</c:f>
              <c:strCache>
                <c:ptCount val="1"/>
                <c:pt idx="0">
                  <c:v>SP Pniewy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5F2B-4D93-AE0E-EE8E332D5CF9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5F2B-4D93-AE0E-EE8E332D5CF9}"/>
              </c:ext>
            </c:extLst>
          </c:dPt>
          <c:cat>
            <c:strRef>
              <c:f>Arkusz1!$A$2:$A$3</c:f>
              <c:strCache>
                <c:ptCount val="2"/>
                <c:pt idx="0">
                  <c:v>Normatywni (90%)</c:v>
                </c:pt>
                <c:pt idx="1">
                  <c:v>SPE (10%)</c:v>
                </c:pt>
              </c:strCache>
            </c:strRef>
          </c:cat>
          <c:val>
            <c:numRef>
              <c:f>Arkusz1!$B$2:$B$3</c:f>
              <c:numCache>
                <c:formatCode>General</c:formatCode>
                <c:ptCount val="2"/>
                <c:pt idx="0">
                  <c:v>301</c:v>
                </c:pt>
                <c:pt idx="1">
                  <c:v>31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5F2B-4D93-AE0E-EE8E332D5CF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bg2">
                  <a:lumMod val="25000"/>
                </a:schemeClr>
              </a:solidFill>
              <a:latin typeface="+mn-lt"/>
              <a:ea typeface="+mn-ea"/>
              <a:cs typeface="+mn-cs"/>
            </a:defRPr>
          </a:pPr>
          <a:endParaRPr lang="pl-PL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pl-PL"/>
    </a:p>
  </c:txPr>
  <c:externalData r:id="rId3">
    <c:autoUpdate val="0"/>
  </c:externalData>
</c:chartSpace>
</file>

<file path=ppt/charts/chart2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Arkusz1!$B$1</c:f>
              <c:strCache>
                <c:ptCount val="1"/>
                <c:pt idx="0">
                  <c:v>2022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Arkusz1!$A$2:$A$3</c:f>
              <c:strCache>
                <c:ptCount val="2"/>
                <c:pt idx="0">
                  <c:v>Liczba uczniów dowożonych 
do ZSS Szamotuły</c:v>
                </c:pt>
                <c:pt idx="1">
                  <c:v>Liczba uczniów dowożonych do placówek 
przez rodziców</c:v>
                </c:pt>
              </c:strCache>
            </c:strRef>
          </c:cat>
          <c:val>
            <c:numRef>
              <c:f>Arkusz1!$B$2:$B$3</c:f>
              <c:numCache>
                <c:formatCode>0.00</c:formatCode>
                <c:ptCount val="2"/>
                <c:pt idx="0">
                  <c:v>20</c:v>
                </c:pt>
                <c:pt idx="1">
                  <c:v>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F9D-4DB8-9B94-A3C38CCE0915}"/>
            </c:ext>
          </c:extLst>
        </c:ser>
        <c:ser>
          <c:idx val="1"/>
          <c:order val="1"/>
          <c:tx>
            <c:strRef>
              <c:f>Arkusz1!$C$1</c:f>
              <c:strCache>
                <c:ptCount val="1"/>
                <c:pt idx="0">
                  <c:v>2023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Arkusz1!$A$2:$A$3</c:f>
              <c:strCache>
                <c:ptCount val="2"/>
                <c:pt idx="0">
                  <c:v>Liczba uczniów dowożonych 
do ZSS Szamotuły</c:v>
                </c:pt>
                <c:pt idx="1">
                  <c:v>Liczba uczniów dowożonych do placówek 
przez rodziców</c:v>
                </c:pt>
              </c:strCache>
            </c:strRef>
          </c:cat>
          <c:val>
            <c:numRef>
              <c:f>Arkusz1!$C$2:$C$3</c:f>
              <c:numCache>
                <c:formatCode>0.00</c:formatCode>
                <c:ptCount val="2"/>
                <c:pt idx="0">
                  <c:v>28</c:v>
                </c:pt>
                <c:pt idx="1">
                  <c:v>11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F9D-4DB8-9B94-A3C38CCE0915}"/>
            </c:ext>
          </c:extLst>
        </c:ser>
        <c:ser>
          <c:idx val="2"/>
          <c:order val="2"/>
          <c:tx>
            <c:strRef>
              <c:f>Arkusz1!$D$1</c:f>
              <c:strCache>
                <c:ptCount val="1"/>
                <c:pt idx="0">
                  <c:v>2024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Arkusz1!$A$2:$A$3</c:f>
              <c:strCache>
                <c:ptCount val="2"/>
                <c:pt idx="0">
                  <c:v>Liczba uczniów dowożonych 
do ZSS Szamotuły</c:v>
                </c:pt>
                <c:pt idx="1">
                  <c:v>Liczba uczniów dowożonych do placówek 
przez rodziców</c:v>
                </c:pt>
              </c:strCache>
            </c:strRef>
          </c:cat>
          <c:val>
            <c:numRef>
              <c:f>Arkusz1!$D$2:$D$3</c:f>
              <c:numCache>
                <c:formatCode>0.00</c:formatCode>
                <c:ptCount val="2"/>
                <c:pt idx="0">
                  <c:v>29</c:v>
                </c:pt>
                <c:pt idx="1">
                  <c:v>14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DF9D-4DB8-9B94-A3C38CCE0915}"/>
            </c:ext>
          </c:extLst>
        </c:ser>
        <c:ser>
          <c:idx val="3"/>
          <c:order val="3"/>
          <c:tx>
            <c:strRef>
              <c:f>Arkusz1!$E$1</c:f>
              <c:strCache>
                <c:ptCount val="1"/>
                <c:pt idx="0">
                  <c:v>2025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strRef>
              <c:f>Arkusz1!$A$2:$A$3</c:f>
              <c:strCache>
                <c:ptCount val="2"/>
                <c:pt idx="0">
                  <c:v>Liczba uczniów dowożonych 
do ZSS Szamotuły</c:v>
                </c:pt>
                <c:pt idx="1">
                  <c:v>Liczba uczniów dowożonych do placówek 
przez rodziców</c:v>
                </c:pt>
              </c:strCache>
            </c:strRef>
          </c:cat>
          <c:val>
            <c:numRef>
              <c:f>Arkusz1!$E$2:$E$3</c:f>
              <c:numCache>
                <c:formatCode>General</c:formatCode>
                <c:ptCount val="2"/>
                <c:pt idx="0">
                  <c:v>29</c:v>
                </c:pt>
                <c:pt idx="1">
                  <c:v>13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DF9D-4DB8-9B94-A3C38CCE091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269711151"/>
        <c:axId val="1269704431"/>
      </c:barChart>
      <c:catAx>
        <c:axId val="126971115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1269704431"/>
        <c:crosses val="autoZero"/>
        <c:auto val="1"/>
        <c:lblAlgn val="ctr"/>
        <c:lblOffset val="100"/>
        <c:noMultiLvlLbl val="0"/>
      </c:catAx>
      <c:valAx>
        <c:axId val="1269704431"/>
        <c:scaling>
          <c:orientation val="minMax"/>
          <c:max val="35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1269711151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l-PL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pl-PL"/>
    </a:p>
  </c:txPr>
  <c:externalData r:id="rId3">
    <c:autoUpdate val="0"/>
  </c:externalData>
</c:chartSpace>
</file>

<file path=ppt/charts/chart2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Arkusz1!$B$1</c:f>
              <c:strCache>
                <c:ptCount val="1"/>
                <c:pt idx="0">
                  <c:v>2022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Arkusz1!$A$2:$A$4</c:f>
              <c:strCache>
                <c:ptCount val="3"/>
                <c:pt idx="0">
                  <c:v>Usługa transportowa
ZSS Szły</c:v>
                </c:pt>
                <c:pt idx="1">
                  <c:v>Wynagrodzenie opiekunek
do ZSS Szły</c:v>
                </c:pt>
                <c:pt idx="2">
                  <c:v>Zwrot kosztów dowozu
Rodzicom</c:v>
                </c:pt>
              </c:strCache>
            </c:strRef>
          </c:cat>
          <c:val>
            <c:numRef>
              <c:f>Arkusz1!$B$2:$B$4</c:f>
              <c:numCache>
                <c:formatCode>#\ ##0.00\ "zł"</c:formatCode>
                <c:ptCount val="3"/>
                <c:pt idx="0">
                  <c:v>135841</c:v>
                </c:pt>
                <c:pt idx="1">
                  <c:v>35500</c:v>
                </c:pt>
                <c:pt idx="2">
                  <c:v>55559.79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F9D-4DB8-9B94-A3C38CCE0915}"/>
            </c:ext>
          </c:extLst>
        </c:ser>
        <c:ser>
          <c:idx val="1"/>
          <c:order val="1"/>
          <c:tx>
            <c:strRef>
              <c:f>Arkusz1!$C$1</c:f>
              <c:strCache>
                <c:ptCount val="1"/>
                <c:pt idx="0">
                  <c:v>2023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Arkusz1!$A$2:$A$4</c:f>
              <c:strCache>
                <c:ptCount val="3"/>
                <c:pt idx="0">
                  <c:v>Usługa transportowa
ZSS Szły</c:v>
                </c:pt>
                <c:pt idx="1">
                  <c:v>Wynagrodzenie opiekunek
do ZSS Szły</c:v>
                </c:pt>
                <c:pt idx="2">
                  <c:v>Zwrot kosztów dowozu
Rodzicom</c:v>
                </c:pt>
              </c:strCache>
            </c:strRef>
          </c:cat>
          <c:val>
            <c:numRef>
              <c:f>Arkusz1!$C$2:$C$4</c:f>
              <c:numCache>
                <c:formatCode>#\ ##0.00\ "zł"</c:formatCode>
                <c:ptCount val="3"/>
                <c:pt idx="0">
                  <c:v>175408.42</c:v>
                </c:pt>
                <c:pt idx="1">
                  <c:v>38584</c:v>
                </c:pt>
                <c:pt idx="2">
                  <c:v>165154.82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F9D-4DB8-9B94-A3C38CCE0915}"/>
            </c:ext>
          </c:extLst>
        </c:ser>
        <c:ser>
          <c:idx val="2"/>
          <c:order val="2"/>
          <c:tx>
            <c:strRef>
              <c:f>Arkusz1!$D$1</c:f>
              <c:strCache>
                <c:ptCount val="1"/>
                <c:pt idx="0">
                  <c:v>2024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Arkusz1!$A$2:$A$4</c:f>
              <c:strCache>
                <c:ptCount val="3"/>
                <c:pt idx="0">
                  <c:v>Usługa transportowa
ZSS Szły</c:v>
                </c:pt>
                <c:pt idx="1">
                  <c:v>Wynagrodzenie opiekunek
do ZSS Szły</c:v>
                </c:pt>
                <c:pt idx="2">
                  <c:v>Zwrot kosztów dowozu
Rodzicom</c:v>
                </c:pt>
              </c:strCache>
            </c:strRef>
          </c:cat>
          <c:val>
            <c:numRef>
              <c:f>Arkusz1!$D$2:$D$4</c:f>
              <c:numCache>
                <c:formatCode>#\ ##0.00\ "zł"</c:formatCode>
                <c:ptCount val="3"/>
                <c:pt idx="0">
                  <c:v>334741.68</c:v>
                </c:pt>
                <c:pt idx="1">
                  <c:v>52252</c:v>
                </c:pt>
                <c:pt idx="2">
                  <c:v>223220.78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DF9D-4DB8-9B94-A3C38CCE0915}"/>
            </c:ext>
          </c:extLst>
        </c:ser>
        <c:ser>
          <c:idx val="3"/>
          <c:order val="3"/>
          <c:tx>
            <c:strRef>
              <c:f>Arkusz1!$E$1</c:f>
              <c:strCache>
                <c:ptCount val="1"/>
                <c:pt idx="0">
                  <c:v>2025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strRef>
              <c:f>Arkusz1!$A$2:$A$4</c:f>
              <c:strCache>
                <c:ptCount val="3"/>
                <c:pt idx="0">
                  <c:v>Usługa transportowa
ZSS Szły</c:v>
                </c:pt>
                <c:pt idx="1">
                  <c:v>Wynagrodzenie opiekunek
do ZSS Szły</c:v>
                </c:pt>
                <c:pt idx="2">
                  <c:v>Zwrot kosztów dowozu
Rodzicom</c:v>
                </c:pt>
              </c:strCache>
            </c:strRef>
          </c:cat>
          <c:val>
            <c:numRef>
              <c:f>Arkusz1!$E$2:$E$4</c:f>
              <c:numCache>
                <c:formatCode>#\ ##0.00\ "zł"</c:formatCode>
                <c:ptCount val="3"/>
                <c:pt idx="0">
                  <c:v>359484.48</c:v>
                </c:pt>
                <c:pt idx="1">
                  <c:v>66217.25</c:v>
                </c:pt>
                <c:pt idx="2">
                  <c:v>237770.88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005-4BEC-885E-26B30016C91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269711151"/>
        <c:axId val="1269704431"/>
      </c:barChart>
      <c:catAx>
        <c:axId val="126971115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1269704431"/>
        <c:crosses val="autoZero"/>
        <c:auto val="1"/>
        <c:lblAlgn val="ctr"/>
        <c:lblOffset val="100"/>
        <c:noMultiLvlLbl val="0"/>
      </c:catAx>
      <c:valAx>
        <c:axId val="1269704431"/>
        <c:scaling>
          <c:orientation val="minMax"/>
          <c:max val="350000"/>
          <c:min val="250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\ ##0.00\ &quot;zł&quot;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1269711151"/>
        <c:crosses val="autoZero"/>
        <c:crossBetween val="between"/>
        <c:majorUnit val="50000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l-PL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pl-PL"/>
    </a:p>
  </c:txPr>
  <c:externalData r:id="rId3">
    <c:autoUpdate val="0"/>
  </c:externalData>
</c:chartSpace>
</file>

<file path=ppt/charts/chart2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1527316029940701"/>
          <c:y val="1.7487027128121571E-2"/>
          <c:w val="0.86620832118207447"/>
          <c:h val="0.8559793289926648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Arkusz1!$B$1</c:f>
              <c:strCache>
                <c:ptCount val="1"/>
                <c:pt idx="0">
                  <c:v>2022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Arkusz1!$A$2:$A$7</c:f>
              <c:strCache>
                <c:ptCount val="6"/>
                <c:pt idx="0">
                  <c:v>SP</c:v>
                </c:pt>
                <c:pt idx="1">
                  <c:v>ZS</c:v>
                </c:pt>
                <c:pt idx="2">
                  <c:v>Bursa</c:v>
                </c:pt>
                <c:pt idx="3">
                  <c:v>o.przedsz.</c:v>
                </c:pt>
                <c:pt idx="4">
                  <c:v>Miś</c:v>
                </c:pt>
                <c:pt idx="5">
                  <c:v>s.U.SJK</c:v>
                </c:pt>
              </c:strCache>
            </c:strRef>
          </c:cat>
          <c:val>
            <c:numRef>
              <c:f>Arkusz1!$B$2:$B$7</c:f>
              <c:numCache>
                <c:formatCode>#\ ##0.00\ "zł"</c:formatCode>
                <c:ptCount val="6"/>
                <c:pt idx="0">
                  <c:v>3681.33</c:v>
                </c:pt>
                <c:pt idx="1">
                  <c:v>2282.2800000000002</c:v>
                </c:pt>
                <c:pt idx="2">
                  <c:v>2467.1799999999998</c:v>
                </c:pt>
                <c:pt idx="3">
                  <c:v>4131.97</c:v>
                </c:pt>
                <c:pt idx="4">
                  <c:v>6788.53</c:v>
                </c:pt>
                <c:pt idx="5">
                  <c:v>5694.51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800-4A78-ABD9-1E0D23284294}"/>
            </c:ext>
          </c:extLst>
        </c:ser>
        <c:ser>
          <c:idx val="1"/>
          <c:order val="1"/>
          <c:tx>
            <c:strRef>
              <c:f>Arkusz1!$C$1</c:f>
              <c:strCache>
                <c:ptCount val="1"/>
                <c:pt idx="0">
                  <c:v>2023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Arkusz1!$A$2:$A$7</c:f>
              <c:strCache>
                <c:ptCount val="6"/>
                <c:pt idx="0">
                  <c:v>SP</c:v>
                </c:pt>
                <c:pt idx="1">
                  <c:v>ZS</c:v>
                </c:pt>
                <c:pt idx="2">
                  <c:v>Bursa</c:v>
                </c:pt>
                <c:pt idx="3">
                  <c:v>o.przedsz.</c:v>
                </c:pt>
                <c:pt idx="4">
                  <c:v>Miś</c:v>
                </c:pt>
                <c:pt idx="5">
                  <c:v>s.U.SJK</c:v>
                </c:pt>
              </c:strCache>
            </c:strRef>
          </c:cat>
          <c:val>
            <c:numRef>
              <c:f>Arkusz1!$C$2:$C$7</c:f>
              <c:numCache>
                <c:formatCode>#\ ##0.00\ "zł"</c:formatCode>
                <c:ptCount val="6"/>
                <c:pt idx="0">
                  <c:v>4285.05</c:v>
                </c:pt>
                <c:pt idx="1">
                  <c:v>2906.8</c:v>
                </c:pt>
                <c:pt idx="2">
                  <c:v>7729.26</c:v>
                </c:pt>
                <c:pt idx="3">
                  <c:v>3556.21</c:v>
                </c:pt>
                <c:pt idx="4">
                  <c:v>7140.11</c:v>
                </c:pt>
                <c:pt idx="5">
                  <c:v>6205.17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800-4A78-ABD9-1E0D23284294}"/>
            </c:ext>
          </c:extLst>
        </c:ser>
        <c:ser>
          <c:idx val="2"/>
          <c:order val="2"/>
          <c:tx>
            <c:strRef>
              <c:f>Arkusz1!$D$1</c:f>
              <c:strCache>
                <c:ptCount val="1"/>
                <c:pt idx="0">
                  <c:v>2024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Arkusz1!$A$2:$A$7</c:f>
              <c:strCache>
                <c:ptCount val="6"/>
                <c:pt idx="0">
                  <c:v>SP</c:v>
                </c:pt>
                <c:pt idx="1">
                  <c:v>ZS</c:v>
                </c:pt>
                <c:pt idx="2">
                  <c:v>Bursa</c:v>
                </c:pt>
                <c:pt idx="3">
                  <c:v>o.przedsz.</c:v>
                </c:pt>
                <c:pt idx="4">
                  <c:v>Miś</c:v>
                </c:pt>
                <c:pt idx="5">
                  <c:v>s.U.SJK</c:v>
                </c:pt>
              </c:strCache>
            </c:strRef>
          </c:cat>
          <c:val>
            <c:numRef>
              <c:f>Arkusz1!$D$2:$D$7</c:f>
              <c:numCache>
                <c:formatCode>#\ ##0.00\ "zł"</c:formatCode>
                <c:ptCount val="6"/>
                <c:pt idx="0">
                  <c:v>5047.37</c:v>
                </c:pt>
                <c:pt idx="1">
                  <c:v>2141.86</c:v>
                </c:pt>
                <c:pt idx="2">
                  <c:v>11986.89</c:v>
                </c:pt>
                <c:pt idx="3">
                  <c:v>4726.76</c:v>
                </c:pt>
                <c:pt idx="4">
                  <c:v>8802.6299999999992</c:v>
                </c:pt>
                <c:pt idx="5">
                  <c:v>6281.61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6800-4A78-ABD9-1E0D23284294}"/>
            </c:ext>
          </c:extLst>
        </c:ser>
        <c:ser>
          <c:idx val="3"/>
          <c:order val="3"/>
          <c:tx>
            <c:strRef>
              <c:f>Arkusz1!$E$1</c:f>
              <c:strCache>
                <c:ptCount val="1"/>
                <c:pt idx="0">
                  <c:v>2025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strRef>
              <c:f>Arkusz1!$A$2:$A$7</c:f>
              <c:strCache>
                <c:ptCount val="6"/>
                <c:pt idx="0">
                  <c:v>SP</c:v>
                </c:pt>
                <c:pt idx="1">
                  <c:v>ZS</c:v>
                </c:pt>
                <c:pt idx="2">
                  <c:v>Bursa</c:v>
                </c:pt>
                <c:pt idx="3">
                  <c:v>o.przedsz.</c:v>
                </c:pt>
                <c:pt idx="4">
                  <c:v>Miś</c:v>
                </c:pt>
                <c:pt idx="5">
                  <c:v>s.U.SJK</c:v>
                </c:pt>
              </c:strCache>
            </c:strRef>
          </c:cat>
          <c:val>
            <c:numRef>
              <c:f>Arkusz1!$E$2:$E$7</c:f>
              <c:numCache>
                <c:formatCode>#\ ##0.00\ "zł"</c:formatCode>
                <c:ptCount val="6"/>
                <c:pt idx="0">
                  <c:v>5318.92</c:v>
                </c:pt>
                <c:pt idx="1">
                  <c:v>2735.25</c:v>
                </c:pt>
                <c:pt idx="2">
                  <c:v>14994.81</c:v>
                </c:pt>
                <c:pt idx="3">
                  <c:v>0</c:v>
                </c:pt>
                <c:pt idx="4">
                  <c:v>8471.5300000000007</c:v>
                </c:pt>
                <c:pt idx="5">
                  <c:v>7683.61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6800-4A78-ABD9-1E0D2328429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277271551"/>
        <c:axId val="1277267231"/>
      </c:barChart>
      <c:catAx>
        <c:axId val="127727155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1277267231"/>
        <c:crosses val="autoZero"/>
        <c:auto val="1"/>
        <c:lblAlgn val="ctr"/>
        <c:lblOffset val="100"/>
        <c:noMultiLvlLbl val="0"/>
      </c:catAx>
      <c:valAx>
        <c:axId val="1277267231"/>
        <c:scaling>
          <c:orientation val="minMax"/>
          <c:max val="15000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\ ##0.00\ &quot;zł&quot;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1277271551"/>
        <c:crosses val="autoZero"/>
        <c:crossBetween val="between"/>
        <c:majorUnit val="2000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21809115874404589"/>
          <c:y val="0.93862115885705588"/>
          <c:w val="0.45887928939438127"/>
          <c:h val="6.1378841142944091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baseline="0">
              <a:solidFill>
                <a:schemeClr val="tx2"/>
              </a:solidFill>
              <a:latin typeface="+mn-lt"/>
              <a:ea typeface="+mn-ea"/>
              <a:cs typeface="+mn-cs"/>
            </a:defRPr>
          </a:pPr>
          <a:endParaRPr lang="pl-PL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pl-PL"/>
    </a:p>
  </c:txPr>
  <c:externalData r:id="rId3">
    <c:autoUpdate val="0"/>
  </c:externalData>
</c:chartSpace>
</file>

<file path=ppt/charts/chart2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Arkusz1!$B$1</c:f>
              <c:strCache>
                <c:ptCount val="1"/>
                <c:pt idx="0">
                  <c:v>2022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Arkusz1!$A$2:$A$3</c:f>
              <c:strCache>
                <c:ptCount val="2"/>
                <c:pt idx="0">
                  <c:v>Wydatki</c:v>
                </c:pt>
                <c:pt idx="1">
                  <c:v>Dochody</c:v>
                </c:pt>
              </c:strCache>
            </c:strRef>
          </c:cat>
          <c:val>
            <c:numRef>
              <c:f>Arkusz1!$B$2:$B$3</c:f>
              <c:numCache>
                <c:formatCode>#\ ##0.00\ "zł"</c:formatCode>
                <c:ptCount val="2"/>
                <c:pt idx="0">
                  <c:v>243116.33</c:v>
                </c:pt>
                <c:pt idx="1">
                  <c:v>120036.37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E64-4F36-A879-8050C5EE1C3E}"/>
            </c:ext>
          </c:extLst>
        </c:ser>
        <c:ser>
          <c:idx val="1"/>
          <c:order val="1"/>
          <c:tx>
            <c:strRef>
              <c:f>Arkusz1!$C$1</c:f>
              <c:strCache>
                <c:ptCount val="1"/>
                <c:pt idx="0">
                  <c:v>2023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Arkusz1!$A$2:$A$3</c:f>
              <c:strCache>
                <c:ptCount val="2"/>
                <c:pt idx="0">
                  <c:v>Wydatki</c:v>
                </c:pt>
                <c:pt idx="1">
                  <c:v>Dochody</c:v>
                </c:pt>
              </c:strCache>
            </c:strRef>
          </c:cat>
          <c:val>
            <c:numRef>
              <c:f>Arkusz1!$C$2:$C$3</c:f>
              <c:numCache>
                <c:formatCode>#\ ##0.00\ "zł"</c:formatCode>
                <c:ptCount val="2"/>
                <c:pt idx="0">
                  <c:v>199528.42</c:v>
                </c:pt>
                <c:pt idx="1">
                  <c:v>109315.98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E64-4F36-A879-8050C5EE1C3E}"/>
            </c:ext>
          </c:extLst>
        </c:ser>
        <c:ser>
          <c:idx val="2"/>
          <c:order val="2"/>
          <c:tx>
            <c:strRef>
              <c:f>Arkusz1!$D$1</c:f>
              <c:strCache>
                <c:ptCount val="1"/>
                <c:pt idx="0">
                  <c:v>2024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Arkusz1!$A$2:$A$3</c:f>
              <c:strCache>
                <c:ptCount val="2"/>
                <c:pt idx="0">
                  <c:v>Wydatki</c:v>
                </c:pt>
                <c:pt idx="1">
                  <c:v>Dochody</c:v>
                </c:pt>
              </c:strCache>
            </c:strRef>
          </c:cat>
          <c:val>
            <c:numRef>
              <c:f>Arkusz1!$D$2:$D$3</c:f>
              <c:numCache>
                <c:formatCode>#\ ##0.00\ "zł"</c:formatCode>
                <c:ptCount val="2"/>
                <c:pt idx="0">
                  <c:v>328584.78000000003</c:v>
                </c:pt>
                <c:pt idx="1">
                  <c:v>95279.039999999994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6E64-4F36-A879-8050C5EE1C3E}"/>
            </c:ext>
          </c:extLst>
        </c:ser>
        <c:ser>
          <c:idx val="3"/>
          <c:order val="3"/>
          <c:tx>
            <c:strRef>
              <c:f>Arkusz1!$E$1</c:f>
              <c:strCache>
                <c:ptCount val="1"/>
                <c:pt idx="0">
                  <c:v>2025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strRef>
              <c:f>Arkusz1!$A$2:$A$3</c:f>
              <c:strCache>
                <c:ptCount val="2"/>
                <c:pt idx="0">
                  <c:v>Wydatki</c:v>
                </c:pt>
                <c:pt idx="1">
                  <c:v>Dochody</c:v>
                </c:pt>
              </c:strCache>
            </c:strRef>
          </c:cat>
          <c:val>
            <c:numRef>
              <c:f>Arkusz1!$E$2:$E$3</c:f>
              <c:numCache>
                <c:formatCode>General</c:formatCode>
                <c:ptCount val="2"/>
                <c:pt idx="0">
                  <c:v>304632.18</c:v>
                </c:pt>
                <c:pt idx="1">
                  <c:v>74282.61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A9E-4E17-A952-DF7C011FFA9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268928383"/>
        <c:axId val="1268941823"/>
      </c:barChart>
      <c:catAx>
        <c:axId val="126892838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1268941823"/>
        <c:crosses val="autoZero"/>
        <c:auto val="1"/>
        <c:lblAlgn val="ctr"/>
        <c:lblOffset val="100"/>
        <c:noMultiLvlLbl val="0"/>
      </c:catAx>
      <c:valAx>
        <c:axId val="1268941823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\ ##0.00\ &quot;zł&quot;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1268928383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l-PL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pl-PL"/>
    </a:p>
  </c:txPr>
  <c:externalData r:id="rId3">
    <c:autoUpdate val="0"/>
  </c:externalData>
</c:chartSpace>
</file>

<file path=ppt/charts/chart2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Arkusz1!$B$1</c:f>
              <c:strCache>
                <c:ptCount val="1"/>
                <c:pt idx="0">
                  <c:v>2022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Arkusz1!$A$2:$A$3</c:f>
              <c:strCache>
                <c:ptCount val="2"/>
                <c:pt idx="0">
                  <c:v>Przedszkole Sióstr Urszulanek SJK</c:v>
                </c:pt>
                <c:pt idx="1">
                  <c:v>Żłobek Żyrafy</c:v>
                </c:pt>
              </c:strCache>
            </c:strRef>
          </c:cat>
          <c:val>
            <c:numRef>
              <c:f>Arkusz1!$B$2:$B$3</c:f>
              <c:numCache>
                <c:formatCode>#\ ##0.00\ "zł"</c:formatCode>
                <c:ptCount val="2"/>
                <c:pt idx="0">
                  <c:v>843751.97</c:v>
                </c:pt>
                <c:pt idx="1">
                  <c:v>252000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EBC-45A4-B463-52B1E3B35BFD}"/>
            </c:ext>
          </c:extLst>
        </c:ser>
        <c:ser>
          <c:idx val="1"/>
          <c:order val="1"/>
          <c:tx>
            <c:strRef>
              <c:f>Arkusz1!$C$1</c:f>
              <c:strCache>
                <c:ptCount val="1"/>
                <c:pt idx="0">
                  <c:v>2023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Arkusz1!$A$2:$A$3</c:f>
              <c:strCache>
                <c:ptCount val="2"/>
                <c:pt idx="0">
                  <c:v>Przedszkole Sióstr Urszulanek SJK</c:v>
                </c:pt>
                <c:pt idx="1">
                  <c:v>Żłobek Żyrafy</c:v>
                </c:pt>
              </c:strCache>
            </c:strRef>
          </c:cat>
          <c:val>
            <c:numRef>
              <c:f>Arkusz1!$C$2:$C$3</c:f>
              <c:numCache>
                <c:formatCode>#\ ##0.00\ "zł"</c:formatCode>
                <c:ptCount val="2"/>
                <c:pt idx="0">
                  <c:v>960614.71</c:v>
                </c:pt>
                <c:pt idx="1">
                  <c:v>245700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EBC-45A4-B463-52B1E3B35BFD}"/>
            </c:ext>
          </c:extLst>
        </c:ser>
        <c:ser>
          <c:idx val="2"/>
          <c:order val="2"/>
          <c:tx>
            <c:strRef>
              <c:f>Arkusz1!$D$1</c:f>
              <c:strCache>
                <c:ptCount val="1"/>
                <c:pt idx="0">
                  <c:v>2024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Arkusz1!$A$2:$A$3</c:f>
              <c:strCache>
                <c:ptCount val="2"/>
                <c:pt idx="0">
                  <c:v>Przedszkole Sióstr Urszulanek SJK</c:v>
                </c:pt>
                <c:pt idx="1">
                  <c:v>Żłobek Żyrafy</c:v>
                </c:pt>
              </c:strCache>
            </c:strRef>
          </c:cat>
          <c:val>
            <c:numRef>
              <c:f>Arkusz1!$D$2:$D$3</c:f>
              <c:numCache>
                <c:formatCode>#\ ##0.00\ "zł"</c:formatCode>
                <c:ptCount val="2"/>
                <c:pt idx="0">
                  <c:v>1105044.08</c:v>
                </c:pt>
                <c:pt idx="1">
                  <c:v>276000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AEBC-45A4-B463-52B1E3B35BFD}"/>
            </c:ext>
          </c:extLst>
        </c:ser>
        <c:ser>
          <c:idx val="3"/>
          <c:order val="3"/>
          <c:tx>
            <c:strRef>
              <c:f>Arkusz1!$E$1</c:f>
              <c:strCache>
                <c:ptCount val="1"/>
                <c:pt idx="0">
                  <c:v>2025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strRef>
              <c:f>Arkusz1!$A$2:$A$3</c:f>
              <c:strCache>
                <c:ptCount val="2"/>
                <c:pt idx="0">
                  <c:v>Przedszkole Sióstr Urszulanek SJK</c:v>
                </c:pt>
                <c:pt idx="1">
                  <c:v>Żłobek Żyrafy</c:v>
                </c:pt>
              </c:strCache>
            </c:strRef>
          </c:cat>
          <c:val>
            <c:numRef>
              <c:f>Arkusz1!$E$2:$E$3</c:f>
              <c:numCache>
                <c:formatCode>#\ ##0.00\ "zł"</c:formatCode>
                <c:ptCount val="2"/>
                <c:pt idx="0">
                  <c:v>1526440.45</c:v>
                </c:pt>
                <c:pt idx="1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572-4FCE-8FD6-55275F0AD4B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989046623"/>
        <c:axId val="1217084847"/>
      </c:barChart>
      <c:catAx>
        <c:axId val="98904662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1217084847"/>
        <c:crosses val="autoZero"/>
        <c:auto val="1"/>
        <c:lblAlgn val="ctr"/>
        <c:lblOffset val="100"/>
        <c:noMultiLvlLbl val="0"/>
      </c:catAx>
      <c:valAx>
        <c:axId val="1217084847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\ ##0.00\ &quot;zł&quot;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989046623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l-PL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pl-PL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pl-PL" sz="1800" b="1"/>
              <a:t>Liczba urodzonych</a:t>
            </a:r>
            <a:r>
              <a:rPr lang="pl-PL" sz="1800" b="1" baseline="0"/>
              <a:t> dzieci w obwodzie szkolnym SP Nojewo</a:t>
            </a:r>
            <a:endParaRPr lang="pl-PL" sz="1800" b="1"/>
          </a:p>
        </c:rich>
      </c:tx>
      <c:overlay val="0"/>
      <c:spPr>
        <a:noFill/>
        <a:ln>
          <a:noFill/>
        </a:ln>
        <a:effectLst/>
      </c:sp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Arkusz1!$B$1</c:f>
              <c:strCache>
                <c:ptCount val="1"/>
                <c:pt idx="0">
                  <c:v>2018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Arkusz1!$A$2</c:f>
              <c:strCache>
                <c:ptCount val="1"/>
                <c:pt idx="0">
                  <c:v>Liczba urodzonych dzieci</c:v>
                </c:pt>
              </c:strCache>
            </c:strRef>
          </c:cat>
          <c:val>
            <c:numRef>
              <c:f>Arkusz1!$B$2</c:f>
              <c:numCache>
                <c:formatCode>General</c:formatCode>
                <c:ptCount val="1"/>
                <c:pt idx="0">
                  <c:v>15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01A-4769-93DD-A62F51027AD7}"/>
            </c:ext>
          </c:extLst>
        </c:ser>
        <c:ser>
          <c:idx val="1"/>
          <c:order val="1"/>
          <c:tx>
            <c:strRef>
              <c:f>Arkusz1!$C$1</c:f>
              <c:strCache>
                <c:ptCount val="1"/>
                <c:pt idx="0">
                  <c:v>2019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Arkusz1!$A$2</c:f>
              <c:strCache>
                <c:ptCount val="1"/>
                <c:pt idx="0">
                  <c:v>Liczba urodzonych dzieci</c:v>
                </c:pt>
              </c:strCache>
            </c:strRef>
          </c:cat>
          <c:val>
            <c:numRef>
              <c:f>Arkusz1!$C$2</c:f>
              <c:numCache>
                <c:formatCode>General</c:formatCode>
                <c:ptCount val="1"/>
                <c:pt idx="0">
                  <c:v>24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01A-4769-93DD-A62F51027AD7}"/>
            </c:ext>
          </c:extLst>
        </c:ser>
        <c:ser>
          <c:idx val="2"/>
          <c:order val="2"/>
          <c:tx>
            <c:strRef>
              <c:f>Arkusz1!$D$1</c:f>
              <c:strCache>
                <c:ptCount val="1"/>
                <c:pt idx="0">
                  <c:v>2020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Arkusz1!$A$2</c:f>
              <c:strCache>
                <c:ptCount val="1"/>
                <c:pt idx="0">
                  <c:v>Liczba urodzonych dzieci</c:v>
                </c:pt>
              </c:strCache>
            </c:strRef>
          </c:cat>
          <c:val>
            <c:numRef>
              <c:f>Arkusz1!$D$2</c:f>
              <c:numCache>
                <c:formatCode>General</c:formatCode>
                <c:ptCount val="1"/>
                <c:pt idx="0">
                  <c:v>18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101A-4769-93DD-A62F51027AD7}"/>
            </c:ext>
          </c:extLst>
        </c:ser>
        <c:ser>
          <c:idx val="3"/>
          <c:order val="3"/>
          <c:tx>
            <c:strRef>
              <c:f>Arkusz1!$E$1</c:f>
              <c:strCache>
                <c:ptCount val="1"/>
                <c:pt idx="0">
                  <c:v>2021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strRef>
              <c:f>Arkusz1!$A$2</c:f>
              <c:strCache>
                <c:ptCount val="1"/>
                <c:pt idx="0">
                  <c:v>Liczba urodzonych dzieci</c:v>
                </c:pt>
              </c:strCache>
            </c:strRef>
          </c:cat>
          <c:val>
            <c:numRef>
              <c:f>Arkusz1!$E$2</c:f>
              <c:numCache>
                <c:formatCode>General</c:formatCode>
                <c:ptCount val="1"/>
                <c:pt idx="0">
                  <c:v>20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101A-4769-93DD-A62F51027AD7}"/>
            </c:ext>
          </c:extLst>
        </c:ser>
        <c:ser>
          <c:idx val="4"/>
          <c:order val="4"/>
          <c:tx>
            <c:strRef>
              <c:f>Arkusz1!$F$1</c:f>
              <c:strCache>
                <c:ptCount val="1"/>
                <c:pt idx="0">
                  <c:v>2022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cat>
            <c:strRef>
              <c:f>Arkusz1!$A$2</c:f>
              <c:strCache>
                <c:ptCount val="1"/>
                <c:pt idx="0">
                  <c:v>Liczba urodzonych dzieci</c:v>
                </c:pt>
              </c:strCache>
            </c:strRef>
          </c:cat>
          <c:val>
            <c:numRef>
              <c:f>Arkusz1!$F$2</c:f>
              <c:numCache>
                <c:formatCode>General</c:formatCode>
                <c:ptCount val="1"/>
                <c:pt idx="0">
                  <c:v>15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101A-4769-93DD-A62F51027AD7}"/>
            </c:ext>
          </c:extLst>
        </c:ser>
        <c:ser>
          <c:idx val="5"/>
          <c:order val="5"/>
          <c:tx>
            <c:strRef>
              <c:f>Arkusz1!$G$1</c:f>
              <c:strCache>
                <c:ptCount val="1"/>
                <c:pt idx="0">
                  <c:v>2023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cat>
            <c:strRef>
              <c:f>Arkusz1!$A$2</c:f>
              <c:strCache>
                <c:ptCount val="1"/>
                <c:pt idx="0">
                  <c:v>Liczba urodzonych dzieci</c:v>
                </c:pt>
              </c:strCache>
            </c:strRef>
          </c:cat>
          <c:val>
            <c:numRef>
              <c:f>Arkusz1!$G$2</c:f>
              <c:numCache>
                <c:formatCode>General</c:formatCode>
                <c:ptCount val="1"/>
                <c:pt idx="0">
                  <c:v>13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101A-4769-93DD-A62F51027AD7}"/>
            </c:ext>
          </c:extLst>
        </c:ser>
        <c:ser>
          <c:idx val="6"/>
          <c:order val="6"/>
          <c:tx>
            <c:strRef>
              <c:f>Arkusz1!$H$1</c:f>
              <c:strCache>
                <c:ptCount val="1"/>
                <c:pt idx="0">
                  <c:v>2024</c:v>
                </c:pt>
              </c:strCache>
            </c:strRef>
          </c:tx>
          <c:spPr>
            <a:solidFill>
              <a:schemeClr val="accent1">
                <a:lumMod val="60000"/>
              </a:schemeClr>
            </a:solidFill>
            <a:ln>
              <a:noFill/>
            </a:ln>
            <a:effectLst/>
          </c:spPr>
          <c:invertIfNegative val="0"/>
          <c:cat>
            <c:strRef>
              <c:f>Arkusz1!$A$2</c:f>
              <c:strCache>
                <c:ptCount val="1"/>
                <c:pt idx="0">
                  <c:v>Liczba urodzonych dzieci</c:v>
                </c:pt>
              </c:strCache>
            </c:strRef>
          </c:cat>
          <c:val>
            <c:numRef>
              <c:f>Arkusz1!$H$2</c:f>
              <c:numCache>
                <c:formatCode>General</c:formatCode>
                <c:ptCount val="1"/>
                <c:pt idx="0">
                  <c:v>10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101A-4769-93DD-A62F51027AD7}"/>
            </c:ext>
          </c:extLst>
        </c:ser>
        <c:ser>
          <c:idx val="7"/>
          <c:order val="7"/>
          <c:tx>
            <c:strRef>
              <c:f>Arkusz1!$I$1</c:f>
              <c:strCache>
                <c:ptCount val="1"/>
                <c:pt idx="0">
                  <c:v>2025</c:v>
                </c:pt>
              </c:strCache>
            </c:strRef>
          </c:tx>
          <c:invertIfNegative val="0"/>
          <c:cat>
            <c:strRef>
              <c:f>Arkusz1!$A$2</c:f>
              <c:strCache>
                <c:ptCount val="1"/>
                <c:pt idx="0">
                  <c:v>Liczba urodzonych dzieci</c:v>
                </c:pt>
              </c:strCache>
            </c:strRef>
          </c:cat>
          <c:val>
            <c:numRef>
              <c:f>Arkusz1!$I$2</c:f>
              <c:numCache>
                <c:formatCode>General</c:formatCode>
                <c:ptCount val="1"/>
                <c:pt idx="0">
                  <c:v>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305-4B08-B343-EA977AC204A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38926720"/>
        <c:axId val="139198848"/>
      </c:barChart>
      <c:catAx>
        <c:axId val="13892672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139198848"/>
        <c:crosses val="autoZero"/>
        <c:auto val="1"/>
        <c:lblAlgn val="ctr"/>
        <c:lblOffset val="100"/>
        <c:noMultiLvlLbl val="0"/>
      </c:catAx>
      <c:valAx>
        <c:axId val="13919884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13892672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l-PL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pl-PL"/>
    </a:p>
  </c:txPr>
  <c:externalData r:id="rId1">
    <c:autoUpdate val="0"/>
  </c:externalData>
</c:chartSpace>
</file>

<file path=ppt/charts/chart3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2495686303101002"/>
          <c:y val="2.4453551912568303E-2"/>
          <c:w val="0.85652461845047145"/>
          <c:h val="0.73764726130545155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Arkusz1!$B$1</c:f>
              <c:strCache>
                <c:ptCount val="1"/>
                <c:pt idx="0">
                  <c:v>2022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Arkusz1!$A$2:$A$5</c:f>
              <c:strCache>
                <c:ptCount val="4"/>
                <c:pt idx="0">
                  <c:v>Studia 
podyplomowe</c:v>
                </c:pt>
                <c:pt idx="1">
                  <c:v>Kursy i szkolenia
dla nauczycieli</c:v>
                </c:pt>
                <c:pt idx="2">
                  <c:v>Szkolenia rad 
pedagogicznych</c:v>
                </c:pt>
                <c:pt idx="3">
                  <c:v>Szkolenia
branżowe</c:v>
                </c:pt>
              </c:strCache>
            </c:strRef>
          </c:cat>
          <c:val>
            <c:numRef>
              <c:f>Arkusz1!$B$2:$B$5</c:f>
              <c:numCache>
                <c:formatCode>#\ ##0.00\ "zł"</c:formatCode>
                <c:ptCount val="4"/>
                <c:pt idx="0">
                  <c:v>30070</c:v>
                </c:pt>
                <c:pt idx="1">
                  <c:v>20000</c:v>
                </c:pt>
                <c:pt idx="2">
                  <c:v>45000</c:v>
                </c:pt>
                <c:pt idx="3">
                  <c:v>16500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CC5-4E87-BC3A-5C85F2716481}"/>
            </c:ext>
          </c:extLst>
        </c:ser>
        <c:ser>
          <c:idx val="1"/>
          <c:order val="1"/>
          <c:tx>
            <c:strRef>
              <c:f>Arkusz1!$C$1</c:f>
              <c:strCache>
                <c:ptCount val="1"/>
                <c:pt idx="0">
                  <c:v>2023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Arkusz1!$A$2:$A$5</c:f>
              <c:strCache>
                <c:ptCount val="4"/>
                <c:pt idx="0">
                  <c:v>Studia 
podyplomowe</c:v>
                </c:pt>
                <c:pt idx="1">
                  <c:v>Kursy i szkolenia
dla nauczycieli</c:v>
                </c:pt>
                <c:pt idx="2">
                  <c:v>Szkolenia rad 
pedagogicznych</c:v>
                </c:pt>
                <c:pt idx="3">
                  <c:v>Szkolenia
branżowe</c:v>
                </c:pt>
              </c:strCache>
            </c:strRef>
          </c:cat>
          <c:val>
            <c:numRef>
              <c:f>Arkusz1!$C$2:$C$5</c:f>
              <c:numCache>
                <c:formatCode>#\ ##0.00\ "zł"</c:formatCode>
                <c:ptCount val="4"/>
                <c:pt idx="0">
                  <c:v>35000</c:v>
                </c:pt>
                <c:pt idx="1">
                  <c:v>25000</c:v>
                </c:pt>
                <c:pt idx="2">
                  <c:v>49000</c:v>
                </c:pt>
                <c:pt idx="3">
                  <c:v>19104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CC5-4E87-BC3A-5C85F2716481}"/>
            </c:ext>
          </c:extLst>
        </c:ser>
        <c:ser>
          <c:idx val="2"/>
          <c:order val="2"/>
          <c:tx>
            <c:strRef>
              <c:f>Arkusz1!$D$1</c:f>
              <c:strCache>
                <c:ptCount val="1"/>
                <c:pt idx="0">
                  <c:v>2024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Arkusz1!$A$2:$A$5</c:f>
              <c:strCache>
                <c:ptCount val="4"/>
                <c:pt idx="0">
                  <c:v>Studia 
podyplomowe</c:v>
                </c:pt>
                <c:pt idx="1">
                  <c:v>Kursy i szkolenia
dla nauczycieli</c:v>
                </c:pt>
                <c:pt idx="2">
                  <c:v>Szkolenia rad 
pedagogicznych</c:v>
                </c:pt>
                <c:pt idx="3">
                  <c:v>Szkolenia
branżowe</c:v>
                </c:pt>
              </c:strCache>
            </c:strRef>
          </c:cat>
          <c:val>
            <c:numRef>
              <c:f>Arkusz1!$D$2:$D$5</c:f>
              <c:numCache>
                <c:formatCode>#\ ##0.00\ "zł"</c:formatCode>
                <c:ptCount val="4"/>
                <c:pt idx="0">
                  <c:v>40000</c:v>
                </c:pt>
                <c:pt idx="1">
                  <c:v>30000</c:v>
                </c:pt>
                <c:pt idx="2">
                  <c:v>55000</c:v>
                </c:pt>
                <c:pt idx="3">
                  <c:v>15033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ACC5-4E87-BC3A-5C85F2716481}"/>
            </c:ext>
          </c:extLst>
        </c:ser>
        <c:ser>
          <c:idx val="3"/>
          <c:order val="3"/>
          <c:tx>
            <c:strRef>
              <c:f>Arkusz1!$E$1</c:f>
              <c:strCache>
                <c:ptCount val="1"/>
                <c:pt idx="0">
                  <c:v>2025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strRef>
              <c:f>Arkusz1!$A$2:$A$5</c:f>
              <c:strCache>
                <c:ptCount val="4"/>
                <c:pt idx="0">
                  <c:v>Studia 
podyplomowe</c:v>
                </c:pt>
                <c:pt idx="1">
                  <c:v>Kursy i szkolenia
dla nauczycieli</c:v>
                </c:pt>
                <c:pt idx="2">
                  <c:v>Szkolenia rad 
pedagogicznych</c:v>
                </c:pt>
                <c:pt idx="3">
                  <c:v>Szkolenia
branżowe</c:v>
                </c:pt>
              </c:strCache>
            </c:strRef>
          </c:cat>
          <c:val>
            <c:numRef>
              <c:f>Arkusz1!$E$2:$E$5</c:f>
              <c:numCache>
                <c:formatCode>#\ ##0.00\ "zł"</c:formatCode>
                <c:ptCount val="4"/>
                <c:pt idx="0">
                  <c:v>50000</c:v>
                </c:pt>
                <c:pt idx="1">
                  <c:v>40000</c:v>
                </c:pt>
                <c:pt idx="2">
                  <c:v>60000</c:v>
                </c:pt>
                <c:pt idx="3">
                  <c:v>25094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ACC5-4E87-BC3A-5C85F271648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056696319"/>
        <c:axId val="1056696799"/>
      </c:barChart>
      <c:catAx>
        <c:axId val="1056696319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1056696799"/>
        <c:crosses val="autoZero"/>
        <c:auto val="1"/>
        <c:lblAlgn val="ctr"/>
        <c:lblOffset val="100"/>
        <c:noMultiLvlLbl val="0"/>
      </c:catAx>
      <c:valAx>
        <c:axId val="1056696799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\ ##0.00\ &quot;zł&quot;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1056696319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l-PL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pl-PL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Arkusz1!$B$1</c:f>
              <c:strCache>
                <c:ptCount val="1"/>
                <c:pt idx="0">
                  <c:v>2022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Arkusz1!$A$2:$A$6</c:f>
              <c:strCache>
                <c:ptCount val="5"/>
                <c:pt idx="0">
                  <c:v>SP Pniewy</c:v>
                </c:pt>
                <c:pt idx="1">
                  <c:v>ZS Pniewy</c:v>
                </c:pt>
                <c:pt idx="2">
                  <c:v>Miś</c:v>
                </c:pt>
                <c:pt idx="3">
                  <c:v>SP Chełmno</c:v>
                </c:pt>
                <c:pt idx="4">
                  <c:v>SP Nojewo</c:v>
                </c:pt>
              </c:strCache>
            </c:strRef>
          </c:cat>
          <c:val>
            <c:numRef>
              <c:f>Arkusz1!$B$2:$B$6</c:f>
              <c:numCache>
                <c:formatCode>General</c:formatCode>
                <c:ptCount val="5"/>
                <c:pt idx="0">
                  <c:v>985</c:v>
                </c:pt>
                <c:pt idx="1">
                  <c:v>810</c:v>
                </c:pt>
                <c:pt idx="2">
                  <c:v>328</c:v>
                </c:pt>
                <c:pt idx="3">
                  <c:v>172</c:v>
                </c:pt>
                <c:pt idx="4">
                  <c:v>172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86B-4341-8906-06F2DC27C302}"/>
            </c:ext>
          </c:extLst>
        </c:ser>
        <c:ser>
          <c:idx val="1"/>
          <c:order val="1"/>
          <c:tx>
            <c:strRef>
              <c:f>Arkusz1!$C$1</c:f>
              <c:strCache>
                <c:ptCount val="1"/>
                <c:pt idx="0">
                  <c:v>2023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Arkusz1!$A$2:$A$6</c:f>
              <c:strCache>
                <c:ptCount val="5"/>
                <c:pt idx="0">
                  <c:v>SP Pniewy</c:v>
                </c:pt>
                <c:pt idx="1">
                  <c:v>ZS Pniewy</c:v>
                </c:pt>
                <c:pt idx="2">
                  <c:v>Miś</c:v>
                </c:pt>
                <c:pt idx="3">
                  <c:v>SP Chełmno</c:v>
                </c:pt>
                <c:pt idx="4">
                  <c:v>SP Nojewo</c:v>
                </c:pt>
              </c:strCache>
            </c:strRef>
          </c:cat>
          <c:val>
            <c:numRef>
              <c:f>Arkusz1!$C$2:$C$6</c:f>
              <c:numCache>
                <c:formatCode>General</c:formatCode>
                <c:ptCount val="5"/>
                <c:pt idx="0">
                  <c:v>947</c:v>
                </c:pt>
                <c:pt idx="1">
                  <c:v>839</c:v>
                </c:pt>
                <c:pt idx="2">
                  <c:v>332</c:v>
                </c:pt>
                <c:pt idx="3">
                  <c:v>168</c:v>
                </c:pt>
                <c:pt idx="4">
                  <c:v>168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86B-4341-8906-06F2DC27C302}"/>
            </c:ext>
          </c:extLst>
        </c:ser>
        <c:ser>
          <c:idx val="2"/>
          <c:order val="2"/>
          <c:tx>
            <c:strRef>
              <c:f>Arkusz1!$D$1</c:f>
              <c:strCache>
                <c:ptCount val="1"/>
                <c:pt idx="0">
                  <c:v>2024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Arkusz1!$A$2:$A$6</c:f>
              <c:strCache>
                <c:ptCount val="5"/>
                <c:pt idx="0">
                  <c:v>SP Pniewy</c:v>
                </c:pt>
                <c:pt idx="1">
                  <c:v>ZS Pniewy</c:v>
                </c:pt>
                <c:pt idx="2">
                  <c:v>Miś</c:v>
                </c:pt>
                <c:pt idx="3">
                  <c:v>SP Chełmno</c:v>
                </c:pt>
                <c:pt idx="4">
                  <c:v>SP Nojewo</c:v>
                </c:pt>
              </c:strCache>
            </c:strRef>
          </c:cat>
          <c:val>
            <c:numRef>
              <c:f>Arkusz1!$D$2:$D$6</c:f>
              <c:numCache>
                <c:formatCode>General</c:formatCode>
                <c:ptCount val="5"/>
                <c:pt idx="0">
                  <c:v>877</c:v>
                </c:pt>
                <c:pt idx="1">
                  <c:v>957</c:v>
                </c:pt>
                <c:pt idx="2">
                  <c:v>323</c:v>
                </c:pt>
                <c:pt idx="3">
                  <c:v>159</c:v>
                </c:pt>
                <c:pt idx="4">
                  <c:v>159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C86B-4341-8906-06F2DC27C302}"/>
            </c:ext>
          </c:extLst>
        </c:ser>
        <c:ser>
          <c:idx val="3"/>
          <c:order val="3"/>
          <c:tx>
            <c:strRef>
              <c:f>Arkusz1!$E$1</c:f>
              <c:strCache>
                <c:ptCount val="1"/>
                <c:pt idx="0">
                  <c:v>2025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strRef>
              <c:f>Arkusz1!$A$2:$A$6</c:f>
              <c:strCache>
                <c:ptCount val="5"/>
                <c:pt idx="0">
                  <c:v>SP Pniewy</c:v>
                </c:pt>
                <c:pt idx="1">
                  <c:v>ZS Pniewy</c:v>
                </c:pt>
                <c:pt idx="2">
                  <c:v>Miś</c:v>
                </c:pt>
                <c:pt idx="3">
                  <c:v>SP Chełmno</c:v>
                </c:pt>
                <c:pt idx="4">
                  <c:v>SP Nojewo</c:v>
                </c:pt>
              </c:strCache>
            </c:strRef>
          </c:cat>
          <c:val>
            <c:numRef>
              <c:f>Arkusz1!$E$2:$E$6</c:f>
              <c:numCache>
                <c:formatCode>General</c:formatCode>
                <c:ptCount val="5"/>
                <c:pt idx="0">
                  <c:v>958</c:v>
                </c:pt>
                <c:pt idx="1">
                  <c:v>840</c:v>
                </c:pt>
                <c:pt idx="2">
                  <c:v>301</c:v>
                </c:pt>
                <c:pt idx="3">
                  <c:v>155</c:v>
                </c:pt>
                <c:pt idx="4">
                  <c:v>170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C86B-4341-8906-06F2DC27C30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052169807"/>
        <c:axId val="993779519"/>
      </c:barChart>
      <c:catAx>
        <c:axId val="1052169807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993779519"/>
        <c:crosses val="autoZero"/>
        <c:auto val="1"/>
        <c:lblAlgn val="ctr"/>
        <c:lblOffset val="100"/>
        <c:noMultiLvlLbl val="0"/>
      </c:catAx>
      <c:valAx>
        <c:axId val="993779519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1052169807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l-PL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pl-PL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Arkusz1!$B$1</c:f>
              <c:strCache>
                <c:ptCount val="1"/>
                <c:pt idx="0">
                  <c:v>Ogólna liczba uczniów i wychowanków</c:v>
                </c:pt>
              </c:strCache>
            </c:strRef>
          </c:tx>
          <c:spPr>
            <a:ln w="28575" cap="rnd">
              <a:solidFill>
                <a:srgbClr val="FF0000"/>
              </a:solidFill>
              <a:round/>
            </a:ln>
            <a:effectLst/>
          </c:spPr>
          <c:marker>
            <c:symbol val="none"/>
          </c:marker>
          <c:cat>
            <c:numRef>
              <c:f>Arkusz1!$A$2:$A$6</c:f>
              <c:numCache>
                <c:formatCode>General</c:formatCode>
                <c:ptCount val="5"/>
                <c:pt idx="0">
                  <c:v>2021</c:v>
                </c:pt>
                <c:pt idx="1">
                  <c:v>2022</c:v>
                </c:pt>
                <c:pt idx="2">
                  <c:v>2023</c:v>
                </c:pt>
                <c:pt idx="3">
                  <c:v>2024</c:v>
                </c:pt>
                <c:pt idx="4">
                  <c:v>2025</c:v>
                </c:pt>
              </c:numCache>
            </c:numRef>
          </c:cat>
          <c:val>
            <c:numRef>
              <c:f>Arkusz1!$B$2:$B$6</c:f>
              <c:numCache>
                <c:formatCode>General</c:formatCode>
                <c:ptCount val="5"/>
                <c:pt idx="0">
                  <c:v>2400</c:v>
                </c:pt>
                <c:pt idx="1">
                  <c:v>2460</c:v>
                </c:pt>
                <c:pt idx="2">
                  <c:v>2451</c:v>
                </c:pt>
                <c:pt idx="3">
                  <c:v>2466</c:v>
                </c:pt>
                <c:pt idx="4">
                  <c:v>2424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6EC8-4327-BD7D-5952E037DB4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053385823"/>
        <c:axId val="1053365663"/>
      </c:lineChart>
      <c:catAx>
        <c:axId val="105338582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ln>
                  <a:solidFill>
                    <a:schemeClr val="accent1"/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1053365663"/>
        <c:crosses val="autoZero"/>
        <c:auto val="1"/>
        <c:lblAlgn val="ctr"/>
        <c:lblOffset val="100"/>
        <c:noMultiLvlLbl val="0"/>
      </c:catAx>
      <c:valAx>
        <c:axId val="1053365663"/>
        <c:scaling>
          <c:orientation val="minMax"/>
          <c:min val="24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ln>
                  <a:solidFill>
                    <a:schemeClr val="accent1"/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1053385823"/>
        <c:crosses val="autoZero"/>
        <c:crossBetween val="between"/>
        <c:majorUnit val="50"/>
      </c:valAx>
      <c:spPr>
        <a:noFill/>
        <a:ln>
          <a:solidFill>
            <a:schemeClr val="accent1"/>
          </a:solidFill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l-PL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bg2"/>
    </a:solidFill>
    <a:ln>
      <a:solidFill>
        <a:schemeClr val="accent1"/>
      </a:solidFill>
    </a:ln>
    <a:effectLst/>
  </c:spPr>
  <c:txPr>
    <a:bodyPr/>
    <a:lstStyle/>
    <a:p>
      <a:pPr>
        <a:defRPr>
          <a:ln>
            <a:solidFill>
              <a:schemeClr val="accent1"/>
            </a:solidFill>
          </a:ln>
        </a:defRPr>
      </a:pPr>
      <a:endParaRPr lang="pl-PL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Arkusz1!$B$1</c:f>
              <c:strCache>
                <c:ptCount val="1"/>
                <c:pt idx="0">
                  <c:v>2022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Arkusz1!$A$2:$A$6</c:f>
              <c:strCache>
                <c:ptCount val="5"/>
                <c:pt idx="0">
                  <c:v>SP Pniewy</c:v>
                </c:pt>
                <c:pt idx="1">
                  <c:v>ZS Pniewy</c:v>
                </c:pt>
                <c:pt idx="2">
                  <c:v>Miś</c:v>
                </c:pt>
                <c:pt idx="3">
                  <c:v>SP Chełmno</c:v>
                </c:pt>
                <c:pt idx="4">
                  <c:v>SP Nojewo</c:v>
                </c:pt>
              </c:strCache>
            </c:strRef>
          </c:cat>
          <c:val>
            <c:numRef>
              <c:f>Arkusz1!$B$2:$B$6</c:f>
              <c:numCache>
                <c:formatCode>General</c:formatCode>
                <c:ptCount val="5"/>
                <c:pt idx="0">
                  <c:v>43</c:v>
                </c:pt>
                <c:pt idx="1">
                  <c:v>35</c:v>
                </c:pt>
                <c:pt idx="2">
                  <c:v>13</c:v>
                </c:pt>
                <c:pt idx="3">
                  <c:v>10</c:v>
                </c:pt>
                <c:pt idx="4">
                  <c:v>10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333-428A-B8F2-AE1141720558}"/>
            </c:ext>
          </c:extLst>
        </c:ser>
        <c:ser>
          <c:idx val="1"/>
          <c:order val="1"/>
          <c:tx>
            <c:strRef>
              <c:f>Arkusz1!$C$1</c:f>
              <c:strCache>
                <c:ptCount val="1"/>
                <c:pt idx="0">
                  <c:v>2023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Arkusz1!$A$2:$A$6</c:f>
              <c:strCache>
                <c:ptCount val="5"/>
                <c:pt idx="0">
                  <c:v>SP Pniewy</c:v>
                </c:pt>
                <c:pt idx="1">
                  <c:v>ZS Pniewy</c:v>
                </c:pt>
                <c:pt idx="2">
                  <c:v>Miś</c:v>
                </c:pt>
                <c:pt idx="3">
                  <c:v>SP Chełmno</c:v>
                </c:pt>
                <c:pt idx="4">
                  <c:v>SP Nojewo</c:v>
                </c:pt>
              </c:strCache>
            </c:strRef>
          </c:cat>
          <c:val>
            <c:numRef>
              <c:f>Arkusz1!$C$2:$C$6</c:f>
              <c:numCache>
                <c:formatCode>General</c:formatCode>
                <c:ptCount val="5"/>
                <c:pt idx="0">
                  <c:v>42</c:v>
                </c:pt>
                <c:pt idx="1">
                  <c:v>38</c:v>
                </c:pt>
                <c:pt idx="2">
                  <c:v>13</c:v>
                </c:pt>
                <c:pt idx="3">
                  <c:v>10</c:v>
                </c:pt>
                <c:pt idx="4">
                  <c:v>10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333-428A-B8F2-AE1141720558}"/>
            </c:ext>
          </c:extLst>
        </c:ser>
        <c:ser>
          <c:idx val="2"/>
          <c:order val="2"/>
          <c:tx>
            <c:strRef>
              <c:f>Arkusz1!$D$1</c:f>
              <c:strCache>
                <c:ptCount val="1"/>
                <c:pt idx="0">
                  <c:v>2024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Arkusz1!$A$2:$A$6</c:f>
              <c:strCache>
                <c:ptCount val="5"/>
                <c:pt idx="0">
                  <c:v>SP Pniewy</c:v>
                </c:pt>
                <c:pt idx="1">
                  <c:v>ZS Pniewy</c:v>
                </c:pt>
                <c:pt idx="2">
                  <c:v>Miś</c:v>
                </c:pt>
                <c:pt idx="3">
                  <c:v>SP Chełmno</c:v>
                </c:pt>
                <c:pt idx="4">
                  <c:v>SP Nojewo</c:v>
                </c:pt>
              </c:strCache>
            </c:strRef>
          </c:cat>
          <c:val>
            <c:numRef>
              <c:f>Arkusz1!$D$2:$D$6</c:f>
              <c:numCache>
                <c:formatCode>General</c:formatCode>
                <c:ptCount val="5"/>
                <c:pt idx="0">
                  <c:v>40</c:v>
                </c:pt>
                <c:pt idx="1">
                  <c:v>43</c:v>
                </c:pt>
                <c:pt idx="2">
                  <c:v>13</c:v>
                </c:pt>
                <c:pt idx="3">
                  <c:v>10</c:v>
                </c:pt>
                <c:pt idx="4">
                  <c:v>10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2333-428A-B8F2-AE1141720558}"/>
            </c:ext>
          </c:extLst>
        </c:ser>
        <c:ser>
          <c:idx val="3"/>
          <c:order val="3"/>
          <c:tx>
            <c:strRef>
              <c:f>Arkusz1!$E$1</c:f>
              <c:strCache>
                <c:ptCount val="1"/>
                <c:pt idx="0">
                  <c:v>2025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strRef>
              <c:f>Arkusz1!$A$2:$A$6</c:f>
              <c:strCache>
                <c:ptCount val="5"/>
                <c:pt idx="0">
                  <c:v>SP Pniewy</c:v>
                </c:pt>
                <c:pt idx="1">
                  <c:v>ZS Pniewy</c:v>
                </c:pt>
                <c:pt idx="2">
                  <c:v>Miś</c:v>
                </c:pt>
                <c:pt idx="3">
                  <c:v>SP Chełmno</c:v>
                </c:pt>
                <c:pt idx="4">
                  <c:v>SP Nojewo</c:v>
                </c:pt>
              </c:strCache>
            </c:strRef>
          </c:cat>
          <c:val>
            <c:numRef>
              <c:f>Arkusz1!$E$2:$E$6</c:f>
              <c:numCache>
                <c:formatCode>General</c:formatCode>
                <c:ptCount val="5"/>
                <c:pt idx="0">
                  <c:v>43</c:v>
                </c:pt>
                <c:pt idx="1">
                  <c:v>38</c:v>
                </c:pt>
                <c:pt idx="2">
                  <c:v>13</c:v>
                </c:pt>
                <c:pt idx="3">
                  <c:v>10</c:v>
                </c:pt>
                <c:pt idx="4">
                  <c:v>11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272-4DE1-9238-519E795D215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063316543"/>
        <c:axId val="1063313663"/>
      </c:barChart>
      <c:catAx>
        <c:axId val="106331654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1063313663"/>
        <c:crosses val="autoZero"/>
        <c:auto val="1"/>
        <c:lblAlgn val="ctr"/>
        <c:lblOffset val="100"/>
        <c:noMultiLvlLbl val="0"/>
      </c:catAx>
      <c:valAx>
        <c:axId val="1063313663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1063316543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l-PL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pl-PL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Arkusz1!$B$1</c:f>
              <c:strCache>
                <c:ptCount val="1"/>
                <c:pt idx="0">
                  <c:v>2022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Arkusz1!$A$2:$A$6</c:f>
              <c:strCache>
                <c:ptCount val="5"/>
                <c:pt idx="0">
                  <c:v>SP Pniewy</c:v>
                </c:pt>
                <c:pt idx="1">
                  <c:v>ZS Pniewy</c:v>
                </c:pt>
                <c:pt idx="2">
                  <c:v>Miś</c:v>
                </c:pt>
                <c:pt idx="3">
                  <c:v>SP Chełmno</c:v>
                </c:pt>
                <c:pt idx="4">
                  <c:v>SP Nojewo</c:v>
                </c:pt>
              </c:strCache>
            </c:strRef>
          </c:cat>
          <c:val>
            <c:numRef>
              <c:f>Arkusz1!$B$2:$B$6</c:f>
              <c:numCache>
                <c:formatCode>General</c:formatCode>
                <c:ptCount val="5"/>
                <c:pt idx="0">
                  <c:v>83</c:v>
                </c:pt>
                <c:pt idx="1">
                  <c:v>81</c:v>
                </c:pt>
                <c:pt idx="2">
                  <c:v>25</c:v>
                </c:pt>
                <c:pt idx="3">
                  <c:v>27</c:v>
                </c:pt>
                <c:pt idx="4">
                  <c:v>21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11C-49A1-ABF8-EFABA24B20C0}"/>
            </c:ext>
          </c:extLst>
        </c:ser>
        <c:ser>
          <c:idx val="1"/>
          <c:order val="1"/>
          <c:tx>
            <c:strRef>
              <c:f>Arkusz1!$C$1</c:f>
              <c:strCache>
                <c:ptCount val="1"/>
                <c:pt idx="0">
                  <c:v>2023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Arkusz1!$A$2:$A$6</c:f>
              <c:strCache>
                <c:ptCount val="5"/>
                <c:pt idx="0">
                  <c:v>SP Pniewy</c:v>
                </c:pt>
                <c:pt idx="1">
                  <c:v>ZS Pniewy</c:v>
                </c:pt>
                <c:pt idx="2">
                  <c:v>Miś</c:v>
                </c:pt>
                <c:pt idx="3">
                  <c:v>SP Chełmno</c:v>
                </c:pt>
                <c:pt idx="4">
                  <c:v>SP Nojewo</c:v>
                </c:pt>
              </c:strCache>
            </c:strRef>
          </c:cat>
          <c:val>
            <c:numRef>
              <c:f>Arkusz1!$C$2:$C$6</c:f>
              <c:numCache>
                <c:formatCode>General</c:formatCode>
                <c:ptCount val="5"/>
                <c:pt idx="0">
                  <c:v>82</c:v>
                </c:pt>
                <c:pt idx="1">
                  <c:v>88</c:v>
                </c:pt>
                <c:pt idx="2">
                  <c:v>23</c:v>
                </c:pt>
                <c:pt idx="3">
                  <c:v>22</c:v>
                </c:pt>
                <c:pt idx="4">
                  <c:v>21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11C-49A1-ABF8-EFABA24B20C0}"/>
            </c:ext>
          </c:extLst>
        </c:ser>
        <c:ser>
          <c:idx val="2"/>
          <c:order val="2"/>
          <c:tx>
            <c:strRef>
              <c:f>Arkusz1!$D$1</c:f>
              <c:strCache>
                <c:ptCount val="1"/>
                <c:pt idx="0">
                  <c:v>2024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Arkusz1!$A$2:$A$6</c:f>
              <c:strCache>
                <c:ptCount val="5"/>
                <c:pt idx="0">
                  <c:v>SP Pniewy</c:v>
                </c:pt>
                <c:pt idx="1">
                  <c:v>ZS Pniewy</c:v>
                </c:pt>
                <c:pt idx="2">
                  <c:v>Miś</c:v>
                </c:pt>
                <c:pt idx="3">
                  <c:v>SP Chełmno</c:v>
                </c:pt>
                <c:pt idx="4">
                  <c:v>SP Nojewo</c:v>
                </c:pt>
              </c:strCache>
            </c:strRef>
          </c:cat>
          <c:val>
            <c:numRef>
              <c:f>Arkusz1!$D$2:$D$6</c:f>
              <c:numCache>
                <c:formatCode>General</c:formatCode>
                <c:ptCount val="5"/>
                <c:pt idx="0">
                  <c:v>75</c:v>
                </c:pt>
                <c:pt idx="1">
                  <c:v>93</c:v>
                </c:pt>
                <c:pt idx="2">
                  <c:v>25</c:v>
                </c:pt>
                <c:pt idx="3">
                  <c:v>22</c:v>
                </c:pt>
                <c:pt idx="4">
                  <c:v>21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511C-49A1-ABF8-EFABA24B20C0}"/>
            </c:ext>
          </c:extLst>
        </c:ser>
        <c:ser>
          <c:idx val="3"/>
          <c:order val="3"/>
          <c:tx>
            <c:strRef>
              <c:f>Arkusz1!$E$1</c:f>
              <c:strCache>
                <c:ptCount val="1"/>
                <c:pt idx="0">
                  <c:v>2025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strRef>
              <c:f>Arkusz1!$A$2:$A$6</c:f>
              <c:strCache>
                <c:ptCount val="5"/>
                <c:pt idx="0">
                  <c:v>SP Pniewy</c:v>
                </c:pt>
                <c:pt idx="1">
                  <c:v>ZS Pniewy</c:v>
                </c:pt>
                <c:pt idx="2">
                  <c:v>Miś</c:v>
                </c:pt>
                <c:pt idx="3">
                  <c:v>SP Chełmno</c:v>
                </c:pt>
                <c:pt idx="4">
                  <c:v>SP Nojewo</c:v>
                </c:pt>
              </c:strCache>
            </c:strRef>
          </c:cat>
          <c:val>
            <c:numRef>
              <c:f>Arkusz1!$E$2:$E$6</c:f>
              <c:numCache>
                <c:formatCode>General</c:formatCode>
                <c:ptCount val="5"/>
                <c:pt idx="0">
                  <c:v>85</c:v>
                </c:pt>
                <c:pt idx="1">
                  <c:v>88</c:v>
                </c:pt>
                <c:pt idx="2">
                  <c:v>25</c:v>
                </c:pt>
                <c:pt idx="3">
                  <c:v>26</c:v>
                </c:pt>
                <c:pt idx="4">
                  <c:v>23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79A-4B20-B2D3-566AF13C612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053363263"/>
        <c:axId val="1053373343"/>
      </c:barChart>
      <c:catAx>
        <c:axId val="105336326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1053373343"/>
        <c:crosses val="autoZero"/>
        <c:auto val="1"/>
        <c:lblAlgn val="ctr"/>
        <c:lblOffset val="100"/>
        <c:noMultiLvlLbl val="0"/>
      </c:catAx>
      <c:valAx>
        <c:axId val="1053373343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1053363263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33707579955283368"/>
          <c:y val="0.92051245643474877"/>
          <c:w val="0.32584827938174393"/>
          <c:h val="6.0361860505141772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l-PL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pl-PL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Arkusz1!$B$1</c:f>
              <c:strCache>
                <c:ptCount val="1"/>
                <c:pt idx="0">
                  <c:v>2022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Arkusz1!$A$2:$A$4</c:f>
              <c:strCache>
                <c:ptCount val="3"/>
                <c:pt idx="0">
                  <c:v>Dyplomowany</c:v>
                </c:pt>
                <c:pt idx="1">
                  <c:v>Mianowany</c:v>
                </c:pt>
                <c:pt idx="2">
                  <c:v>Początkujący</c:v>
                </c:pt>
              </c:strCache>
            </c:strRef>
          </c:cat>
          <c:val>
            <c:numRef>
              <c:f>Arkusz1!$B$2:$B$4</c:f>
              <c:numCache>
                <c:formatCode>General</c:formatCode>
                <c:ptCount val="3"/>
                <c:pt idx="0">
                  <c:v>115</c:v>
                </c:pt>
                <c:pt idx="1">
                  <c:v>66</c:v>
                </c:pt>
                <c:pt idx="2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CF9-401D-B5BA-71872DDC37D4}"/>
            </c:ext>
          </c:extLst>
        </c:ser>
        <c:ser>
          <c:idx val="1"/>
          <c:order val="1"/>
          <c:tx>
            <c:strRef>
              <c:f>Arkusz1!$C$1</c:f>
              <c:strCache>
                <c:ptCount val="1"/>
                <c:pt idx="0">
                  <c:v>2023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Arkusz1!$A$2:$A$4</c:f>
              <c:strCache>
                <c:ptCount val="3"/>
                <c:pt idx="0">
                  <c:v>Dyplomowany</c:v>
                </c:pt>
                <c:pt idx="1">
                  <c:v>Mianowany</c:v>
                </c:pt>
                <c:pt idx="2">
                  <c:v>Początkujący</c:v>
                </c:pt>
              </c:strCache>
            </c:strRef>
          </c:cat>
          <c:val>
            <c:numRef>
              <c:f>Arkusz1!$C$2:$C$4</c:f>
              <c:numCache>
                <c:formatCode>General</c:formatCode>
                <c:ptCount val="3"/>
                <c:pt idx="0">
                  <c:v>117</c:v>
                </c:pt>
                <c:pt idx="1">
                  <c:v>67</c:v>
                </c:pt>
                <c:pt idx="2">
                  <c:v>52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CF9-401D-B5BA-71872DDC37D4}"/>
            </c:ext>
          </c:extLst>
        </c:ser>
        <c:ser>
          <c:idx val="2"/>
          <c:order val="2"/>
          <c:tx>
            <c:strRef>
              <c:f>Arkusz1!$D$1</c:f>
              <c:strCache>
                <c:ptCount val="1"/>
                <c:pt idx="0">
                  <c:v>2024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Arkusz1!$A$2:$A$4</c:f>
              <c:strCache>
                <c:ptCount val="3"/>
                <c:pt idx="0">
                  <c:v>Dyplomowany</c:v>
                </c:pt>
                <c:pt idx="1">
                  <c:v>Mianowany</c:v>
                </c:pt>
                <c:pt idx="2">
                  <c:v>Początkujący</c:v>
                </c:pt>
              </c:strCache>
            </c:strRef>
          </c:cat>
          <c:val>
            <c:numRef>
              <c:f>Arkusz1!$D$2:$D$4</c:f>
              <c:numCache>
                <c:formatCode>General</c:formatCode>
                <c:ptCount val="3"/>
                <c:pt idx="0">
                  <c:v>113</c:v>
                </c:pt>
                <c:pt idx="1">
                  <c:v>80</c:v>
                </c:pt>
                <c:pt idx="2">
                  <c:v>43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BCF9-401D-B5BA-71872DDC37D4}"/>
            </c:ext>
          </c:extLst>
        </c:ser>
        <c:ser>
          <c:idx val="3"/>
          <c:order val="3"/>
          <c:tx>
            <c:strRef>
              <c:f>Arkusz1!$E$1</c:f>
              <c:strCache>
                <c:ptCount val="1"/>
                <c:pt idx="0">
                  <c:v>2025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strRef>
              <c:f>Arkusz1!$A$2:$A$4</c:f>
              <c:strCache>
                <c:ptCount val="3"/>
                <c:pt idx="0">
                  <c:v>Dyplomowany</c:v>
                </c:pt>
                <c:pt idx="1">
                  <c:v>Mianowany</c:v>
                </c:pt>
                <c:pt idx="2">
                  <c:v>Początkujący</c:v>
                </c:pt>
              </c:strCache>
            </c:strRef>
          </c:cat>
          <c:val>
            <c:numRef>
              <c:f>Arkusz1!$E$2:$E$4</c:f>
              <c:numCache>
                <c:formatCode>General</c:formatCode>
                <c:ptCount val="3"/>
                <c:pt idx="0">
                  <c:v>115</c:v>
                </c:pt>
                <c:pt idx="1">
                  <c:v>73</c:v>
                </c:pt>
                <c:pt idx="2">
                  <c:v>59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02B-4DCD-8D7F-4437AEA549C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052166175"/>
        <c:axId val="1052167615"/>
      </c:barChart>
      <c:catAx>
        <c:axId val="1052166175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1052167615"/>
        <c:crosses val="autoZero"/>
        <c:auto val="1"/>
        <c:lblAlgn val="ctr"/>
        <c:lblOffset val="100"/>
        <c:noMultiLvlLbl val="0"/>
      </c:catAx>
      <c:valAx>
        <c:axId val="1052167615"/>
        <c:scaling>
          <c:orientation val="minMax"/>
          <c:max val="12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1052166175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l-PL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pl-PL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Arkusz1!$B$1</c:f>
              <c:strCache>
                <c:ptCount val="1"/>
                <c:pt idx="0">
                  <c:v>2022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Arkusz1!$A$2:$A$6</c:f>
              <c:strCache>
                <c:ptCount val="5"/>
                <c:pt idx="0">
                  <c:v>SP Pniewy</c:v>
                </c:pt>
                <c:pt idx="1">
                  <c:v>ZS Pniewy</c:v>
                </c:pt>
                <c:pt idx="2">
                  <c:v>Miś</c:v>
                </c:pt>
                <c:pt idx="3">
                  <c:v>SP Chełmno</c:v>
                </c:pt>
                <c:pt idx="4">
                  <c:v>SP Nojewo</c:v>
                </c:pt>
              </c:strCache>
            </c:strRef>
          </c:cat>
          <c:val>
            <c:numRef>
              <c:f>Arkusz1!$B$2:$B$6</c:f>
              <c:numCache>
                <c:formatCode>General</c:formatCode>
                <c:ptCount val="5"/>
                <c:pt idx="0">
                  <c:v>20</c:v>
                </c:pt>
                <c:pt idx="1">
                  <c:v>21</c:v>
                </c:pt>
                <c:pt idx="2">
                  <c:v>20</c:v>
                </c:pt>
                <c:pt idx="3">
                  <c:v>6</c:v>
                </c:pt>
                <c:pt idx="4">
                  <c:v>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BDB-4764-AF2C-DEB0FF901439}"/>
            </c:ext>
          </c:extLst>
        </c:ser>
        <c:ser>
          <c:idx val="1"/>
          <c:order val="1"/>
          <c:tx>
            <c:strRef>
              <c:f>Arkusz1!$C$1</c:f>
              <c:strCache>
                <c:ptCount val="1"/>
                <c:pt idx="0">
                  <c:v>2023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Arkusz1!$A$2:$A$6</c:f>
              <c:strCache>
                <c:ptCount val="5"/>
                <c:pt idx="0">
                  <c:v>SP Pniewy</c:v>
                </c:pt>
                <c:pt idx="1">
                  <c:v>ZS Pniewy</c:v>
                </c:pt>
                <c:pt idx="2">
                  <c:v>Miś</c:v>
                </c:pt>
                <c:pt idx="3">
                  <c:v>SP Chełmno</c:v>
                </c:pt>
                <c:pt idx="4">
                  <c:v>SP Nojewo</c:v>
                </c:pt>
              </c:strCache>
            </c:strRef>
          </c:cat>
          <c:val>
            <c:numRef>
              <c:f>Arkusz1!$C$2:$C$6</c:f>
              <c:numCache>
                <c:formatCode>General</c:formatCode>
                <c:ptCount val="5"/>
                <c:pt idx="0">
                  <c:v>22</c:v>
                </c:pt>
                <c:pt idx="1">
                  <c:v>24</c:v>
                </c:pt>
                <c:pt idx="2">
                  <c:v>19</c:v>
                </c:pt>
                <c:pt idx="3">
                  <c:v>7</c:v>
                </c:pt>
                <c:pt idx="4">
                  <c:v>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BDB-4764-AF2C-DEB0FF901439}"/>
            </c:ext>
          </c:extLst>
        </c:ser>
        <c:ser>
          <c:idx val="2"/>
          <c:order val="2"/>
          <c:tx>
            <c:strRef>
              <c:f>Arkusz1!$D$1</c:f>
              <c:strCache>
                <c:ptCount val="1"/>
                <c:pt idx="0">
                  <c:v>2024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Arkusz1!$A$2:$A$6</c:f>
              <c:strCache>
                <c:ptCount val="5"/>
                <c:pt idx="0">
                  <c:v>SP Pniewy</c:v>
                </c:pt>
                <c:pt idx="1">
                  <c:v>ZS Pniewy</c:v>
                </c:pt>
                <c:pt idx="2">
                  <c:v>Miś</c:v>
                </c:pt>
                <c:pt idx="3">
                  <c:v>SP Chełmno</c:v>
                </c:pt>
                <c:pt idx="4">
                  <c:v>SP Nojewo</c:v>
                </c:pt>
              </c:strCache>
            </c:strRef>
          </c:cat>
          <c:val>
            <c:numRef>
              <c:f>Arkusz1!$D$2:$D$6</c:f>
              <c:numCache>
                <c:formatCode>General</c:formatCode>
                <c:ptCount val="5"/>
                <c:pt idx="0">
                  <c:v>20</c:v>
                </c:pt>
                <c:pt idx="1">
                  <c:v>27</c:v>
                </c:pt>
                <c:pt idx="2">
                  <c:v>21</c:v>
                </c:pt>
                <c:pt idx="3">
                  <c:v>6</c:v>
                </c:pt>
                <c:pt idx="4">
                  <c:v>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0BDB-4764-AF2C-DEB0FF901439}"/>
            </c:ext>
          </c:extLst>
        </c:ser>
        <c:ser>
          <c:idx val="3"/>
          <c:order val="3"/>
          <c:tx>
            <c:strRef>
              <c:f>Arkusz1!$E$1</c:f>
              <c:strCache>
                <c:ptCount val="1"/>
                <c:pt idx="0">
                  <c:v>2025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strRef>
              <c:f>Arkusz1!$A$2:$A$6</c:f>
              <c:strCache>
                <c:ptCount val="5"/>
                <c:pt idx="0">
                  <c:v>SP Pniewy</c:v>
                </c:pt>
                <c:pt idx="1">
                  <c:v>ZS Pniewy</c:v>
                </c:pt>
                <c:pt idx="2">
                  <c:v>Miś</c:v>
                </c:pt>
                <c:pt idx="3">
                  <c:v>SP Chełmno</c:v>
                </c:pt>
                <c:pt idx="4">
                  <c:v>SP Nojewo</c:v>
                </c:pt>
              </c:strCache>
            </c:strRef>
          </c:cat>
          <c:val>
            <c:numRef>
              <c:f>Arkusz1!$E$2:$E$6</c:f>
              <c:numCache>
                <c:formatCode>General</c:formatCode>
                <c:ptCount val="5"/>
                <c:pt idx="0">
                  <c:v>23</c:v>
                </c:pt>
                <c:pt idx="1">
                  <c:v>25</c:v>
                </c:pt>
                <c:pt idx="2">
                  <c:v>26</c:v>
                </c:pt>
                <c:pt idx="3">
                  <c:v>6</c:v>
                </c:pt>
                <c:pt idx="4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CF0-42F9-BC1B-831C01D7540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132560623"/>
        <c:axId val="1132561103"/>
      </c:barChart>
      <c:catAx>
        <c:axId val="113256062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1132561103"/>
        <c:crosses val="autoZero"/>
        <c:auto val="1"/>
        <c:lblAlgn val="ctr"/>
        <c:lblOffset val="100"/>
        <c:noMultiLvlLbl val="0"/>
      </c:catAx>
      <c:valAx>
        <c:axId val="1132561103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1132560623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l-PL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pl-PL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2.xml><?xml version="1.0" encoding="utf-8"?>
<cs:chartStyle xmlns:cs="http://schemas.microsoft.com/office/drawing/2012/chartStyle" xmlns:a="http://schemas.openxmlformats.org/drawingml/2006/main" id="344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lt1"/>
    </cs:fontRef>
  </cs:wall>
</cs:chartStyle>
</file>

<file path=ppt/charts/style1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6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7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8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9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0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6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7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5659" cy="496332"/>
          </a:xfrm>
          <a:prstGeom prst="rect">
            <a:avLst/>
          </a:prstGeom>
        </p:spPr>
        <p:txBody>
          <a:bodyPr vert="horz" lIns="91413" tIns="45706" rIns="91413" bIns="45706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1"/>
            <a:ext cx="2945659" cy="496332"/>
          </a:xfrm>
          <a:prstGeom prst="rect">
            <a:avLst/>
          </a:prstGeom>
        </p:spPr>
        <p:txBody>
          <a:bodyPr vert="horz" lIns="91413" tIns="45706" rIns="91413" bIns="45706" rtlCol="0"/>
          <a:lstStyle>
            <a:lvl1pPr algn="r">
              <a:defRPr sz="1200"/>
            </a:lvl1pPr>
          </a:lstStyle>
          <a:p>
            <a:fld id="{6DCC9987-AE10-4685-9B5B-4577F1D5BB4C}" type="datetimeFigureOut">
              <a:rPr lang="en-US" smtClean="0"/>
              <a:pPr/>
              <a:t>11/19/2025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13" tIns="45706" rIns="91413" bIns="45706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154"/>
            <a:ext cx="5438140" cy="4466987"/>
          </a:xfrm>
          <a:prstGeom prst="rect">
            <a:avLst/>
          </a:prstGeom>
        </p:spPr>
        <p:txBody>
          <a:bodyPr vert="horz" lIns="91413" tIns="45706" rIns="91413" bIns="45706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6332"/>
          </a:xfrm>
          <a:prstGeom prst="rect">
            <a:avLst/>
          </a:prstGeom>
        </p:spPr>
        <p:txBody>
          <a:bodyPr vert="horz" lIns="91413" tIns="45706" rIns="91413" bIns="45706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6332"/>
          </a:xfrm>
          <a:prstGeom prst="rect">
            <a:avLst/>
          </a:prstGeom>
        </p:spPr>
        <p:txBody>
          <a:bodyPr vert="horz" lIns="91413" tIns="45706" rIns="91413" bIns="45706" rtlCol="0" anchor="b"/>
          <a:lstStyle>
            <a:lvl1pPr algn="r">
              <a:defRPr sz="1200"/>
            </a:lvl1pPr>
          </a:lstStyle>
          <a:p>
            <a:fld id="{77D8454A-404F-4DF1-8F43-7DDF83BF3B6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09185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l-PL" noProof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D8454A-404F-4DF1-8F43-7DDF83BF3B63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41779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71316" cy="6874935"/>
            <a:chOff x="-8466" y="-8468"/>
            <a:chExt cx="9171316" cy="6874935"/>
          </a:xfrm>
        </p:grpSpPr>
        <p:cxnSp>
          <p:nvCxnSpPr>
            <p:cNvPr id="28" name="Straight Connector 2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Freeform 2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pl-PL"/>
            </a:p>
          </p:txBody>
        </p:sp>
        <p:sp>
          <p:nvSpPr>
            <p:cNvPr id="31" name="Freeform 3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pl-PL"/>
            </a:p>
          </p:txBody>
        </p:sp>
        <p:sp>
          <p:nvSpPr>
            <p:cNvPr id="32" name="Freeform 3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pl-PL"/>
            </a:p>
          </p:txBody>
        </p:sp>
        <p:sp>
          <p:nvSpPr>
            <p:cNvPr id="33" name="Freeform 3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pl-PL"/>
            </a:p>
          </p:txBody>
        </p:sp>
        <p:sp>
          <p:nvSpPr>
            <p:cNvPr id="34" name="Freeform 3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pl-PL"/>
            </a:p>
          </p:txBody>
        </p:sp>
        <p:sp>
          <p:nvSpPr>
            <p:cNvPr id="35" name="Freeform 34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pl-PL"/>
            </a:p>
          </p:txBody>
        </p:sp>
        <p:sp>
          <p:nvSpPr>
            <p:cNvPr id="36" name="Freeform 35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pl-PL"/>
            </a:p>
          </p:txBody>
        </p:sp>
        <p:sp>
          <p:nvSpPr>
            <p:cNvPr id="18" name="Freeform 1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pl-PL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F1CCF-7666-4D44-83CF-B1D9081B196F}" type="datetime1">
              <a:rPr lang="en-US" smtClean="0"/>
              <a:pPr/>
              <a:t>11/19/2025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logo here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6FD205-8D79-439C-A802-2377436AEC8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10404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ytuł i po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BAC977-30FA-477C-9A84-AFCB3E072BCA}" type="datetime1">
              <a:rPr lang="en-US" smtClean="0"/>
              <a:pPr/>
              <a:t>11/19/2025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logo here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6FD205-8D79-439C-A802-2377436AEC8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9147002"/>
      </p:ext>
    </p:extLst>
  </p:cSld>
  <p:clrMapOvr>
    <a:masterClrMapping/>
  </p:clrMapOvr>
  <p:hf sldNum="0" hd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ferta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BAC977-30FA-477C-9A84-AFCB3E072BCA}" type="datetime1">
              <a:rPr lang="en-US" smtClean="0"/>
              <a:pPr/>
              <a:t>11/19/2025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logo here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6FD205-8D79-439C-A802-2377436AEC8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953846483"/>
      </p:ext>
    </p:extLst>
  </p:cSld>
  <p:clrMapOvr>
    <a:masterClrMapping/>
  </p:clrMapOvr>
  <p:hf sldNum="0" hd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a naz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BAC977-30FA-477C-9A84-AFCB3E072BCA}" type="datetime1">
              <a:rPr lang="en-US" smtClean="0"/>
              <a:pPr/>
              <a:t>11/19/2025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logo here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6FD205-8D79-439C-A802-2377436AEC8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5436183"/>
      </p:ext>
    </p:extLst>
  </p:cSld>
  <p:clrMapOvr>
    <a:masterClrMapping/>
  </p:clrMapOvr>
  <p:hf sldNum="0" hd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a nazwy cytat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BAC977-30FA-477C-9A84-AFCB3E072BCA}" type="datetime1">
              <a:rPr lang="en-US" smtClean="0"/>
              <a:pPr/>
              <a:t>11/19/2025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logo here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6FD205-8D79-439C-A802-2377436AEC8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79753419"/>
      </p:ext>
    </p:extLst>
  </p:cSld>
  <p:clrMapOvr>
    <a:masterClrMapping/>
  </p:clrMapOvr>
  <p:hf sldNum="0" hd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rawda lub fał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BAC977-30FA-477C-9A84-AFCB3E072BCA}" type="datetime1">
              <a:rPr lang="en-US" smtClean="0"/>
              <a:pPr/>
              <a:t>11/19/2025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logo here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6FD205-8D79-439C-A802-2377436AEC8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9907082"/>
      </p:ext>
    </p:extLst>
  </p:cSld>
  <p:clrMapOvr>
    <a:masterClrMapping/>
  </p:clrMapOvr>
  <p:hf sldNum="0" hd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BAC977-30FA-477C-9A84-AFCB3E072BCA}" type="datetime1">
              <a:rPr lang="en-US" smtClean="0"/>
              <a:pPr/>
              <a:t>11/19/2025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logo here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6FD205-8D79-439C-A802-2377436AEC8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0970176"/>
      </p:ext>
    </p:extLst>
  </p:cSld>
  <p:clrMapOvr>
    <a:masterClrMapping/>
  </p:clrMapOvr>
  <p:hf sldNum="0" hd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BAC977-30FA-477C-9A84-AFCB3E072BCA}" type="datetime1">
              <a:rPr lang="en-US" smtClean="0"/>
              <a:pPr/>
              <a:t>11/19/2025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logo here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6FD205-8D79-439C-A802-2377436AEC8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3155187"/>
      </p:ext>
    </p:extLst>
  </p:cSld>
  <p:clrMapOvr>
    <a:masterClrMapping/>
  </p:clrMapOvr>
  <p:hf sldNum="0" hdr="0" dt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648200"/>
          </a:xfrm>
        </p:spPr>
        <p:txBody>
          <a:bodyPr/>
          <a:lstStyle/>
          <a:p>
            <a:pPr lvl="0" eaLnBrk="1" latinLnBrk="0" hangingPunct="1"/>
            <a:r>
              <a:rPr lang="pl-PL"/>
              <a:t>Kliknij, aby edytować style wzorca tekstu</a:t>
            </a:r>
          </a:p>
          <a:p>
            <a:pPr lvl="1" eaLnBrk="1" latinLnBrk="0" hangingPunct="1"/>
            <a:r>
              <a:rPr lang="pl-PL"/>
              <a:t>Drugi poziom</a:t>
            </a:r>
          </a:p>
          <a:p>
            <a:pPr lvl="2" eaLnBrk="1" latinLnBrk="0" hangingPunct="1"/>
            <a:r>
              <a:rPr lang="pl-PL"/>
              <a:t>Trzeci poziom</a:t>
            </a:r>
          </a:p>
          <a:p>
            <a:pPr lvl="3" eaLnBrk="1" latinLnBrk="0" hangingPunct="1"/>
            <a:r>
              <a:rPr lang="pl-PL"/>
              <a:t>Czwarty poziom</a:t>
            </a:r>
          </a:p>
          <a:p>
            <a:pPr lvl="4" eaLnBrk="1" latinLnBrk="0" hangingPunct="1"/>
            <a:r>
              <a:rPr lang="pl-PL"/>
              <a:t>Piąty poziom</a:t>
            </a:r>
            <a:endParaRPr kumimoji="0"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5BA6BE-7F97-411F-9CC5-5AB35133F2B3}" type="datetime1">
              <a:rPr lang="en-US" smtClean="0"/>
              <a:pPr/>
              <a:t>11/19/2025</a:t>
            </a:fld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46FD205-8D79-439C-A802-2377436AEC8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Your logo here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266664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648200"/>
          </a:xfrm>
        </p:spPr>
        <p:txBody>
          <a:bodyPr/>
          <a:lstStyle/>
          <a:p>
            <a:pPr lvl="0" eaLnBrk="1" latinLnBrk="0" hangingPunct="1"/>
            <a:r>
              <a:rPr lang="pl-PL"/>
              <a:t>Kliknij, aby edytować style wzorca tekstu</a:t>
            </a:r>
          </a:p>
          <a:p>
            <a:pPr lvl="1" eaLnBrk="1" latinLnBrk="0" hangingPunct="1"/>
            <a:r>
              <a:rPr lang="pl-PL"/>
              <a:t>Drugi poziom</a:t>
            </a:r>
          </a:p>
          <a:p>
            <a:pPr lvl="2" eaLnBrk="1" latinLnBrk="0" hangingPunct="1"/>
            <a:r>
              <a:rPr lang="pl-PL"/>
              <a:t>Trzeci poziom</a:t>
            </a:r>
          </a:p>
          <a:p>
            <a:pPr lvl="3" eaLnBrk="1" latinLnBrk="0" hangingPunct="1"/>
            <a:r>
              <a:rPr lang="pl-PL"/>
              <a:t>Czwarty poziom</a:t>
            </a:r>
          </a:p>
          <a:p>
            <a:pPr lvl="4" eaLnBrk="1" latinLnBrk="0" hangingPunct="1"/>
            <a:r>
              <a:rPr lang="pl-PL"/>
              <a:t>Piąty poziom</a:t>
            </a:r>
            <a:endParaRPr kumimoji="0"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5BA6BE-7F97-411F-9CC5-5AB35133F2B3}" type="datetime1">
              <a:rPr lang="en-US" smtClean="0"/>
              <a:pPr/>
              <a:t>11/19/2025</a:t>
            </a:fld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46FD205-8D79-439C-A802-2377436AEC8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Your logo here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246775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648200"/>
          </a:xfrm>
        </p:spPr>
        <p:txBody>
          <a:bodyPr/>
          <a:lstStyle/>
          <a:p>
            <a:pPr lvl="0" eaLnBrk="1" latinLnBrk="0" hangingPunct="1"/>
            <a:r>
              <a:rPr lang="pl-PL"/>
              <a:t>Kliknij, aby edytować style wzorca tekstu</a:t>
            </a:r>
          </a:p>
          <a:p>
            <a:pPr lvl="1" eaLnBrk="1" latinLnBrk="0" hangingPunct="1"/>
            <a:r>
              <a:rPr lang="pl-PL"/>
              <a:t>Drugi poziom</a:t>
            </a:r>
          </a:p>
          <a:p>
            <a:pPr lvl="2" eaLnBrk="1" latinLnBrk="0" hangingPunct="1"/>
            <a:r>
              <a:rPr lang="pl-PL"/>
              <a:t>Trzeci poziom</a:t>
            </a:r>
          </a:p>
          <a:p>
            <a:pPr lvl="3" eaLnBrk="1" latinLnBrk="0" hangingPunct="1"/>
            <a:r>
              <a:rPr lang="pl-PL"/>
              <a:t>Czwarty poziom</a:t>
            </a:r>
          </a:p>
          <a:p>
            <a:pPr lvl="4" eaLnBrk="1" latinLnBrk="0" hangingPunct="1"/>
            <a:r>
              <a:rPr lang="pl-PL"/>
              <a:t>Piąty poziom</a:t>
            </a:r>
            <a:endParaRPr kumimoji="0"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5BA6BE-7F97-411F-9CC5-5AB35133F2B3}" type="datetime1">
              <a:rPr lang="en-US" smtClean="0"/>
              <a:pPr/>
              <a:t>11/19/2025</a:t>
            </a:fld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46FD205-8D79-439C-A802-2377436AEC8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Your logo here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69320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BAC977-30FA-477C-9A84-AFCB3E072BCA}" type="datetime1">
              <a:rPr lang="en-US" smtClean="0"/>
              <a:pPr/>
              <a:t>11/19/2025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logo here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6FD205-8D79-439C-A802-2377436AEC8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754063"/>
      </p:ext>
    </p:extLst>
  </p:cSld>
  <p:clrMapOvr>
    <a:masterClrMapping/>
  </p:clrMapOvr>
  <p:hf sldNum="0" hdr="0" dt="0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648200"/>
          </a:xfrm>
        </p:spPr>
        <p:txBody>
          <a:bodyPr/>
          <a:lstStyle/>
          <a:p>
            <a:pPr lvl="0" eaLnBrk="1" latinLnBrk="0" hangingPunct="1"/>
            <a:r>
              <a:rPr lang="pl-PL"/>
              <a:t>Kliknij, aby edytować style wzorca tekstu</a:t>
            </a:r>
          </a:p>
          <a:p>
            <a:pPr lvl="1" eaLnBrk="1" latinLnBrk="0" hangingPunct="1"/>
            <a:r>
              <a:rPr lang="pl-PL"/>
              <a:t>Drugi poziom</a:t>
            </a:r>
          </a:p>
          <a:p>
            <a:pPr lvl="2" eaLnBrk="1" latinLnBrk="0" hangingPunct="1"/>
            <a:r>
              <a:rPr lang="pl-PL"/>
              <a:t>Trzeci poziom</a:t>
            </a:r>
          </a:p>
          <a:p>
            <a:pPr lvl="3" eaLnBrk="1" latinLnBrk="0" hangingPunct="1"/>
            <a:r>
              <a:rPr lang="pl-PL"/>
              <a:t>Czwarty poziom</a:t>
            </a:r>
          </a:p>
          <a:p>
            <a:pPr lvl="4" eaLnBrk="1" latinLnBrk="0" hangingPunct="1"/>
            <a:r>
              <a:rPr lang="pl-PL"/>
              <a:t>Piąty poziom</a:t>
            </a:r>
            <a:endParaRPr kumimoji="0"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5BA6BE-7F97-411F-9CC5-5AB35133F2B3}" type="datetime1">
              <a:rPr lang="en-US" smtClean="0"/>
              <a:pPr/>
              <a:t>11/19/2025</a:t>
            </a:fld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46FD205-8D79-439C-A802-2377436AEC8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Your logo here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897507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_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648200"/>
          </a:xfrm>
        </p:spPr>
        <p:txBody>
          <a:bodyPr/>
          <a:lstStyle/>
          <a:p>
            <a:pPr lvl="0" eaLnBrk="1" latinLnBrk="0" hangingPunct="1"/>
            <a:r>
              <a:rPr lang="pl-PL"/>
              <a:t>Kliknij, aby edytować style wzorca tekstu</a:t>
            </a:r>
          </a:p>
          <a:p>
            <a:pPr lvl="1" eaLnBrk="1" latinLnBrk="0" hangingPunct="1"/>
            <a:r>
              <a:rPr lang="pl-PL"/>
              <a:t>Drugi poziom</a:t>
            </a:r>
          </a:p>
          <a:p>
            <a:pPr lvl="2" eaLnBrk="1" latinLnBrk="0" hangingPunct="1"/>
            <a:r>
              <a:rPr lang="pl-PL"/>
              <a:t>Trzeci poziom</a:t>
            </a:r>
          </a:p>
          <a:p>
            <a:pPr lvl="3" eaLnBrk="1" latinLnBrk="0" hangingPunct="1"/>
            <a:r>
              <a:rPr lang="pl-PL"/>
              <a:t>Czwarty poziom</a:t>
            </a:r>
          </a:p>
          <a:p>
            <a:pPr lvl="4" eaLnBrk="1" latinLnBrk="0" hangingPunct="1"/>
            <a:r>
              <a:rPr lang="pl-PL"/>
              <a:t>Piąty poziom</a:t>
            </a:r>
            <a:endParaRPr kumimoji="0"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5BA6BE-7F97-411F-9CC5-5AB35133F2B3}" type="datetime1">
              <a:rPr lang="en-US" smtClean="0"/>
              <a:pPr/>
              <a:t>11/19/2025</a:t>
            </a:fld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46FD205-8D79-439C-A802-2377436AEC8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Your logo here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239509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7_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648200"/>
          </a:xfrm>
        </p:spPr>
        <p:txBody>
          <a:bodyPr/>
          <a:lstStyle/>
          <a:p>
            <a:pPr lvl="0" eaLnBrk="1" latinLnBrk="0" hangingPunct="1"/>
            <a:r>
              <a:rPr lang="pl-PL"/>
              <a:t>Kliknij, aby edytować style wzorca tekstu</a:t>
            </a:r>
          </a:p>
          <a:p>
            <a:pPr lvl="1" eaLnBrk="1" latinLnBrk="0" hangingPunct="1"/>
            <a:r>
              <a:rPr lang="pl-PL"/>
              <a:t>Drugi poziom</a:t>
            </a:r>
          </a:p>
          <a:p>
            <a:pPr lvl="2" eaLnBrk="1" latinLnBrk="0" hangingPunct="1"/>
            <a:r>
              <a:rPr lang="pl-PL"/>
              <a:t>Trzeci poziom</a:t>
            </a:r>
          </a:p>
          <a:p>
            <a:pPr lvl="3" eaLnBrk="1" latinLnBrk="0" hangingPunct="1"/>
            <a:r>
              <a:rPr lang="pl-PL"/>
              <a:t>Czwarty poziom</a:t>
            </a:r>
          </a:p>
          <a:p>
            <a:pPr lvl="4" eaLnBrk="1" latinLnBrk="0" hangingPunct="1"/>
            <a:r>
              <a:rPr lang="pl-PL"/>
              <a:t>Piąty poziom</a:t>
            </a:r>
            <a:endParaRPr kumimoji="0"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5BA6BE-7F97-411F-9CC5-5AB35133F2B3}" type="datetime1">
              <a:rPr lang="en-US" smtClean="0"/>
              <a:pPr/>
              <a:t>11/19/2025</a:t>
            </a:fld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46FD205-8D79-439C-A802-2377436AEC8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Your logo here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19695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8_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648200"/>
          </a:xfrm>
        </p:spPr>
        <p:txBody>
          <a:bodyPr/>
          <a:lstStyle/>
          <a:p>
            <a:pPr lvl="0" eaLnBrk="1" latinLnBrk="0" hangingPunct="1"/>
            <a:r>
              <a:rPr lang="pl-PL"/>
              <a:t>Kliknij, aby edytować style wzorca tekstu</a:t>
            </a:r>
          </a:p>
          <a:p>
            <a:pPr lvl="1" eaLnBrk="1" latinLnBrk="0" hangingPunct="1"/>
            <a:r>
              <a:rPr lang="pl-PL"/>
              <a:t>Drugi poziom</a:t>
            </a:r>
          </a:p>
          <a:p>
            <a:pPr lvl="2" eaLnBrk="1" latinLnBrk="0" hangingPunct="1"/>
            <a:r>
              <a:rPr lang="pl-PL"/>
              <a:t>Trzeci poziom</a:t>
            </a:r>
          </a:p>
          <a:p>
            <a:pPr lvl="3" eaLnBrk="1" latinLnBrk="0" hangingPunct="1"/>
            <a:r>
              <a:rPr lang="pl-PL"/>
              <a:t>Czwarty poziom</a:t>
            </a:r>
          </a:p>
          <a:p>
            <a:pPr lvl="4" eaLnBrk="1" latinLnBrk="0" hangingPunct="1"/>
            <a:r>
              <a:rPr lang="pl-PL"/>
              <a:t>Piąty poziom</a:t>
            </a:r>
            <a:endParaRPr kumimoji="0"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5BA6BE-7F97-411F-9CC5-5AB35133F2B3}" type="datetime1">
              <a:rPr lang="en-US" smtClean="0"/>
              <a:pPr/>
              <a:t>11/19/2025</a:t>
            </a:fld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46FD205-8D79-439C-A802-2377436AEC8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Your logo here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757025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9_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648200"/>
          </a:xfrm>
        </p:spPr>
        <p:txBody>
          <a:bodyPr/>
          <a:lstStyle/>
          <a:p>
            <a:pPr lvl="0" eaLnBrk="1" latinLnBrk="0" hangingPunct="1"/>
            <a:r>
              <a:rPr lang="pl-PL"/>
              <a:t>Kliknij, aby edytować style wzorca tekstu</a:t>
            </a:r>
          </a:p>
          <a:p>
            <a:pPr lvl="1" eaLnBrk="1" latinLnBrk="0" hangingPunct="1"/>
            <a:r>
              <a:rPr lang="pl-PL"/>
              <a:t>Drugi poziom</a:t>
            </a:r>
          </a:p>
          <a:p>
            <a:pPr lvl="2" eaLnBrk="1" latinLnBrk="0" hangingPunct="1"/>
            <a:r>
              <a:rPr lang="pl-PL"/>
              <a:t>Trzeci poziom</a:t>
            </a:r>
          </a:p>
          <a:p>
            <a:pPr lvl="3" eaLnBrk="1" latinLnBrk="0" hangingPunct="1"/>
            <a:r>
              <a:rPr lang="pl-PL"/>
              <a:t>Czwarty poziom</a:t>
            </a:r>
          </a:p>
          <a:p>
            <a:pPr lvl="4" eaLnBrk="1" latinLnBrk="0" hangingPunct="1"/>
            <a:r>
              <a:rPr lang="pl-PL"/>
              <a:t>Piąty poziom</a:t>
            </a:r>
            <a:endParaRPr kumimoji="0"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5BA6BE-7F97-411F-9CC5-5AB35133F2B3}" type="datetime1">
              <a:rPr lang="en-US" smtClean="0"/>
              <a:pPr/>
              <a:t>11/19/2025</a:t>
            </a:fld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46FD205-8D79-439C-A802-2377436AEC8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Your logo here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3684261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0_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648200"/>
          </a:xfrm>
        </p:spPr>
        <p:txBody>
          <a:bodyPr/>
          <a:lstStyle/>
          <a:p>
            <a:pPr lvl="0" eaLnBrk="1" latinLnBrk="0" hangingPunct="1"/>
            <a:r>
              <a:rPr lang="pl-PL"/>
              <a:t>Kliknij, aby edytować style wzorca tekstu</a:t>
            </a:r>
          </a:p>
          <a:p>
            <a:pPr lvl="1" eaLnBrk="1" latinLnBrk="0" hangingPunct="1"/>
            <a:r>
              <a:rPr lang="pl-PL"/>
              <a:t>Drugi poziom</a:t>
            </a:r>
          </a:p>
          <a:p>
            <a:pPr lvl="2" eaLnBrk="1" latinLnBrk="0" hangingPunct="1"/>
            <a:r>
              <a:rPr lang="pl-PL"/>
              <a:t>Trzeci poziom</a:t>
            </a:r>
          </a:p>
          <a:p>
            <a:pPr lvl="3" eaLnBrk="1" latinLnBrk="0" hangingPunct="1"/>
            <a:r>
              <a:rPr lang="pl-PL"/>
              <a:t>Czwarty poziom</a:t>
            </a:r>
          </a:p>
          <a:p>
            <a:pPr lvl="4" eaLnBrk="1" latinLnBrk="0" hangingPunct="1"/>
            <a:r>
              <a:rPr lang="pl-PL"/>
              <a:t>Piąty poziom</a:t>
            </a:r>
            <a:endParaRPr kumimoji="0"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5BA6BE-7F97-411F-9CC5-5AB35133F2B3}" type="datetime1">
              <a:rPr lang="en-US" smtClean="0"/>
              <a:pPr/>
              <a:t>11/19/2025</a:t>
            </a:fld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46FD205-8D79-439C-A802-2377436AEC8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Your logo here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4259462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1_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648200"/>
          </a:xfrm>
        </p:spPr>
        <p:txBody>
          <a:bodyPr/>
          <a:lstStyle/>
          <a:p>
            <a:pPr lvl="0" eaLnBrk="1" latinLnBrk="0" hangingPunct="1"/>
            <a:r>
              <a:rPr lang="pl-PL"/>
              <a:t>Kliknij, aby edytować style wzorca tekstu</a:t>
            </a:r>
          </a:p>
          <a:p>
            <a:pPr lvl="1" eaLnBrk="1" latinLnBrk="0" hangingPunct="1"/>
            <a:r>
              <a:rPr lang="pl-PL"/>
              <a:t>Drugi poziom</a:t>
            </a:r>
          </a:p>
          <a:p>
            <a:pPr lvl="2" eaLnBrk="1" latinLnBrk="0" hangingPunct="1"/>
            <a:r>
              <a:rPr lang="pl-PL"/>
              <a:t>Trzeci poziom</a:t>
            </a:r>
          </a:p>
          <a:p>
            <a:pPr lvl="3" eaLnBrk="1" latinLnBrk="0" hangingPunct="1"/>
            <a:r>
              <a:rPr lang="pl-PL"/>
              <a:t>Czwarty poziom</a:t>
            </a:r>
          </a:p>
          <a:p>
            <a:pPr lvl="4" eaLnBrk="1" latinLnBrk="0" hangingPunct="1"/>
            <a:r>
              <a:rPr lang="pl-PL"/>
              <a:t>Piąty poziom</a:t>
            </a:r>
            <a:endParaRPr kumimoji="0"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5BA6BE-7F97-411F-9CC5-5AB35133F2B3}" type="datetime1">
              <a:rPr lang="en-US" smtClean="0"/>
              <a:pPr/>
              <a:t>11/19/2025</a:t>
            </a:fld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46FD205-8D79-439C-A802-2377436AEC8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Your logo here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6789374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2_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648200"/>
          </a:xfrm>
        </p:spPr>
        <p:txBody>
          <a:bodyPr/>
          <a:lstStyle/>
          <a:p>
            <a:pPr lvl="0" eaLnBrk="1" latinLnBrk="0" hangingPunct="1"/>
            <a:r>
              <a:rPr lang="pl-PL"/>
              <a:t>Kliknij, aby edytować style wzorca tekstu</a:t>
            </a:r>
          </a:p>
          <a:p>
            <a:pPr lvl="1" eaLnBrk="1" latinLnBrk="0" hangingPunct="1"/>
            <a:r>
              <a:rPr lang="pl-PL"/>
              <a:t>Drugi poziom</a:t>
            </a:r>
          </a:p>
          <a:p>
            <a:pPr lvl="2" eaLnBrk="1" latinLnBrk="0" hangingPunct="1"/>
            <a:r>
              <a:rPr lang="pl-PL"/>
              <a:t>Trzeci poziom</a:t>
            </a:r>
          </a:p>
          <a:p>
            <a:pPr lvl="3" eaLnBrk="1" latinLnBrk="0" hangingPunct="1"/>
            <a:r>
              <a:rPr lang="pl-PL"/>
              <a:t>Czwarty poziom</a:t>
            </a:r>
          </a:p>
          <a:p>
            <a:pPr lvl="4" eaLnBrk="1" latinLnBrk="0" hangingPunct="1"/>
            <a:r>
              <a:rPr lang="pl-PL"/>
              <a:t>Piąty poziom</a:t>
            </a:r>
            <a:endParaRPr kumimoji="0"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5BA6BE-7F97-411F-9CC5-5AB35133F2B3}" type="datetime1">
              <a:rPr lang="en-US" smtClean="0"/>
              <a:pPr/>
              <a:t>11/19/2025</a:t>
            </a:fld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46FD205-8D79-439C-A802-2377436AEC8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Your logo here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6941233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3_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648200"/>
          </a:xfrm>
        </p:spPr>
        <p:txBody>
          <a:bodyPr/>
          <a:lstStyle/>
          <a:p>
            <a:pPr lvl="0" eaLnBrk="1" latinLnBrk="0" hangingPunct="1"/>
            <a:r>
              <a:rPr lang="pl-PL"/>
              <a:t>Kliknij, aby edytować style wzorca tekstu</a:t>
            </a:r>
          </a:p>
          <a:p>
            <a:pPr lvl="1" eaLnBrk="1" latinLnBrk="0" hangingPunct="1"/>
            <a:r>
              <a:rPr lang="pl-PL"/>
              <a:t>Drugi poziom</a:t>
            </a:r>
          </a:p>
          <a:p>
            <a:pPr lvl="2" eaLnBrk="1" latinLnBrk="0" hangingPunct="1"/>
            <a:r>
              <a:rPr lang="pl-PL"/>
              <a:t>Trzeci poziom</a:t>
            </a:r>
          </a:p>
          <a:p>
            <a:pPr lvl="3" eaLnBrk="1" latinLnBrk="0" hangingPunct="1"/>
            <a:r>
              <a:rPr lang="pl-PL"/>
              <a:t>Czwarty poziom</a:t>
            </a:r>
          </a:p>
          <a:p>
            <a:pPr lvl="4" eaLnBrk="1" latinLnBrk="0" hangingPunct="1"/>
            <a:r>
              <a:rPr lang="pl-PL"/>
              <a:t>Piąty poziom</a:t>
            </a:r>
            <a:endParaRPr kumimoji="0"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5BA6BE-7F97-411F-9CC5-5AB35133F2B3}" type="datetime1">
              <a:rPr lang="en-US" smtClean="0"/>
              <a:pPr/>
              <a:t>11/19/2025</a:t>
            </a:fld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46FD205-8D79-439C-A802-2377436AEC8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Your logo here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556689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4_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648200"/>
          </a:xfrm>
        </p:spPr>
        <p:txBody>
          <a:bodyPr/>
          <a:lstStyle/>
          <a:p>
            <a:pPr lvl="0" eaLnBrk="1" latinLnBrk="0" hangingPunct="1"/>
            <a:r>
              <a:rPr lang="pl-PL"/>
              <a:t>Kliknij, aby edytować style wzorca tekstu</a:t>
            </a:r>
          </a:p>
          <a:p>
            <a:pPr lvl="1" eaLnBrk="1" latinLnBrk="0" hangingPunct="1"/>
            <a:r>
              <a:rPr lang="pl-PL"/>
              <a:t>Drugi poziom</a:t>
            </a:r>
          </a:p>
          <a:p>
            <a:pPr lvl="2" eaLnBrk="1" latinLnBrk="0" hangingPunct="1"/>
            <a:r>
              <a:rPr lang="pl-PL"/>
              <a:t>Trzeci poziom</a:t>
            </a:r>
          </a:p>
          <a:p>
            <a:pPr lvl="3" eaLnBrk="1" latinLnBrk="0" hangingPunct="1"/>
            <a:r>
              <a:rPr lang="pl-PL"/>
              <a:t>Czwarty poziom</a:t>
            </a:r>
          </a:p>
          <a:p>
            <a:pPr lvl="4" eaLnBrk="1" latinLnBrk="0" hangingPunct="1"/>
            <a:r>
              <a:rPr lang="pl-PL"/>
              <a:t>Piąty poziom</a:t>
            </a:r>
            <a:endParaRPr kumimoji="0"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5BA6BE-7F97-411F-9CC5-5AB35133F2B3}" type="datetime1">
              <a:rPr lang="en-US" smtClean="0"/>
              <a:pPr/>
              <a:t>11/19/2025</a:t>
            </a:fld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46FD205-8D79-439C-A802-2377436AEC8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Your logo here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49191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3E4E52-550E-4B84-9D4F-14979F5A0D6E}" type="datetime1">
              <a:rPr lang="en-US" smtClean="0"/>
              <a:pPr/>
              <a:t>11/19/2025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logo here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6FD205-8D79-439C-A802-2377436AEC8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6173701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5_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648200"/>
          </a:xfrm>
        </p:spPr>
        <p:txBody>
          <a:bodyPr/>
          <a:lstStyle/>
          <a:p>
            <a:pPr lvl="0" eaLnBrk="1" latinLnBrk="0" hangingPunct="1"/>
            <a:r>
              <a:rPr lang="pl-PL"/>
              <a:t>Kliknij, aby edytować style wzorca tekstu</a:t>
            </a:r>
          </a:p>
          <a:p>
            <a:pPr lvl="1" eaLnBrk="1" latinLnBrk="0" hangingPunct="1"/>
            <a:r>
              <a:rPr lang="pl-PL"/>
              <a:t>Drugi poziom</a:t>
            </a:r>
          </a:p>
          <a:p>
            <a:pPr lvl="2" eaLnBrk="1" latinLnBrk="0" hangingPunct="1"/>
            <a:r>
              <a:rPr lang="pl-PL"/>
              <a:t>Trzeci poziom</a:t>
            </a:r>
          </a:p>
          <a:p>
            <a:pPr lvl="3" eaLnBrk="1" latinLnBrk="0" hangingPunct="1"/>
            <a:r>
              <a:rPr lang="pl-PL"/>
              <a:t>Czwarty poziom</a:t>
            </a:r>
          </a:p>
          <a:p>
            <a:pPr lvl="4" eaLnBrk="1" latinLnBrk="0" hangingPunct="1"/>
            <a:r>
              <a:rPr lang="pl-PL"/>
              <a:t>Piąty poziom</a:t>
            </a:r>
            <a:endParaRPr kumimoji="0"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5BA6BE-7F97-411F-9CC5-5AB35133F2B3}" type="datetime1">
              <a:rPr lang="en-US" smtClean="0"/>
              <a:pPr/>
              <a:t>11/19/2025</a:t>
            </a:fld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46FD205-8D79-439C-A802-2377436AEC8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Your logo here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4061352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6_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648200"/>
          </a:xfrm>
        </p:spPr>
        <p:txBody>
          <a:bodyPr/>
          <a:lstStyle/>
          <a:p>
            <a:pPr lvl="0" eaLnBrk="1" latinLnBrk="0" hangingPunct="1"/>
            <a:r>
              <a:rPr lang="pl-PL"/>
              <a:t>Kliknij, aby edytować style wzorca tekstu</a:t>
            </a:r>
          </a:p>
          <a:p>
            <a:pPr lvl="1" eaLnBrk="1" latinLnBrk="0" hangingPunct="1"/>
            <a:r>
              <a:rPr lang="pl-PL"/>
              <a:t>Drugi poziom</a:t>
            </a:r>
          </a:p>
          <a:p>
            <a:pPr lvl="2" eaLnBrk="1" latinLnBrk="0" hangingPunct="1"/>
            <a:r>
              <a:rPr lang="pl-PL"/>
              <a:t>Trzeci poziom</a:t>
            </a:r>
          </a:p>
          <a:p>
            <a:pPr lvl="3" eaLnBrk="1" latinLnBrk="0" hangingPunct="1"/>
            <a:r>
              <a:rPr lang="pl-PL"/>
              <a:t>Czwarty poziom</a:t>
            </a:r>
          </a:p>
          <a:p>
            <a:pPr lvl="4" eaLnBrk="1" latinLnBrk="0" hangingPunct="1"/>
            <a:r>
              <a:rPr lang="pl-PL"/>
              <a:t>Piąty poziom</a:t>
            </a:r>
            <a:endParaRPr kumimoji="0"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5BA6BE-7F97-411F-9CC5-5AB35133F2B3}" type="datetime1">
              <a:rPr lang="en-US" smtClean="0"/>
              <a:pPr/>
              <a:t>11/19/2025</a:t>
            </a:fld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46FD205-8D79-439C-A802-2377436AEC8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Your logo here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7693762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7_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648200"/>
          </a:xfrm>
        </p:spPr>
        <p:txBody>
          <a:bodyPr/>
          <a:lstStyle/>
          <a:p>
            <a:pPr lvl="0" eaLnBrk="1" latinLnBrk="0" hangingPunct="1"/>
            <a:r>
              <a:rPr lang="pl-PL"/>
              <a:t>Kliknij, aby edytować style wzorca tekstu</a:t>
            </a:r>
          </a:p>
          <a:p>
            <a:pPr lvl="1" eaLnBrk="1" latinLnBrk="0" hangingPunct="1"/>
            <a:r>
              <a:rPr lang="pl-PL"/>
              <a:t>Drugi poziom</a:t>
            </a:r>
          </a:p>
          <a:p>
            <a:pPr lvl="2" eaLnBrk="1" latinLnBrk="0" hangingPunct="1"/>
            <a:r>
              <a:rPr lang="pl-PL"/>
              <a:t>Trzeci poziom</a:t>
            </a:r>
          </a:p>
          <a:p>
            <a:pPr lvl="3" eaLnBrk="1" latinLnBrk="0" hangingPunct="1"/>
            <a:r>
              <a:rPr lang="pl-PL"/>
              <a:t>Czwarty poziom</a:t>
            </a:r>
          </a:p>
          <a:p>
            <a:pPr lvl="4" eaLnBrk="1" latinLnBrk="0" hangingPunct="1"/>
            <a:r>
              <a:rPr lang="pl-PL"/>
              <a:t>Piąty poziom</a:t>
            </a:r>
            <a:endParaRPr kumimoji="0"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5BA6BE-7F97-411F-9CC5-5AB35133F2B3}" type="datetime1">
              <a:rPr lang="en-US" smtClean="0"/>
              <a:pPr/>
              <a:t>11/19/2025</a:t>
            </a:fld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46FD205-8D79-439C-A802-2377436AEC8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Your logo here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2853258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8_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648200"/>
          </a:xfrm>
        </p:spPr>
        <p:txBody>
          <a:bodyPr/>
          <a:lstStyle/>
          <a:p>
            <a:pPr lvl="0" eaLnBrk="1" latinLnBrk="0" hangingPunct="1"/>
            <a:r>
              <a:rPr lang="pl-PL"/>
              <a:t>Kliknij, aby edytować style wzorca tekstu</a:t>
            </a:r>
          </a:p>
          <a:p>
            <a:pPr lvl="1" eaLnBrk="1" latinLnBrk="0" hangingPunct="1"/>
            <a:r>
              <a:rPr lang="pl-PL"/>
              <a:t>Drugi poziom</a:t>
            </a:r>
          </a:p>
          <a:p>
            <a:pPr lvl="2" eaLnBrk="1" latinLnBrk="0" hangingPunct="1"/>
            <a:r>
              <a:rPr lang="pl-PL"/>
              <a:t>Trzeci poziom</a:t>
            </a:r>
          </a:p>
          <a:p>
            <a:pPr lvl="3" eaLnBrk="1" latinLnBrk="0" hangingPunct="1"/>
            <a:r>
              <a:rPr lang="pl-PL"/>
              <a:t>Czwarty poziom</a:t>
            </a:r>
          </a:p>
          <a:p>
            <a:pPr lvl="4" eaLnBrk="1" latinLnBrk="0" hangingPunct="1"/>
            <a:r>
              <a:rPr lang="pl-PL"/>
              <a:t>Piąty poziom</a:t>
            </a:r>
            <a:endParaRPr kumimoji="0"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5BA6BE-7F97-411F-9CC5-5AB35133F2B3}" type="datetime1">
              <a:rPr lang="en-US" smtClean="0"/>
              <a:pPr/>
              <a:t>11/19/2025</a:t>
            </a:fld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46FD205-8D79-439C-A802-2377436AEC8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Your logo here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8842953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0_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648200"/>
          </a:xfrm>
        </p:spPr>
        <p:txBody>
          <a:bodyPr/>
          <a:lstStyle/>
          <a:p>
            <a:pPr lvl="0" eaLnBrk="1" latinLnBrk="0" hangingPunct="1"/>
            <a:r>
              <a:rPr lang="pl-PL"/>
              <a:t>Kliknij, aby edytować style wzorca tekstu</a:t>
            </a:r>
          </a:p>
          <a:p>
            <a:pPr lvl="1" eaLnBrk="1" latinLnBrk="0" hangingPunct="1"/>
            <a:r>
              <a:rPr lang="pl-PL"/>
              <a:t>Drugi poziom</a:t>
            </a:r>
          </a:p>
          <a:p>
            <a:pPr lvl="2" eaLnBrk="1" latinLnBrk="0" hangingPunct="1"/>
            <a:r>
              <a:rPr lang="pl-PL"/>
              <a:t>Trzeci poziom</a:t>
            </a:r>
          </a:p>
          <a:p>
            <a:pPr lvl="3" eaLnBrk="1" latinLnBrk="0" hangingPunct="1"/>
            <a:r>
              <a:rPr lang="pl-PL"/>
              <a:t>Czwarty poziom</a:t>
            </a:r>
          </a:p>
          <a:p>
            <a:pPr lvl="4" eaLnBrk="1" latinLnBrk="0" hangingPunct="1"/>
            <a:r>
              <a:rPr lang="pl-PL"/>
              <a:t>Piąty poziom</a:t>
            </a:r>
            <a:endParaRPr kumimoji="0"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5BA6BE-7F97-411F-9CC5-5AB35133F2B3}" type="datetime1">
              <a:rPr lang="en-US" smtClean="0"/>
              <a:pPr/>
              <a:t>11/19/2025</a:t>
            </a:fld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46FD205-8D79-439C-A802-2377436AEC8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Your logo here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5252869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6_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648200"/>
          </a:xfrm>
        </p:spPr>
        <p:txBody>
          <a:bodyPr/>
          <a:lstStyle/>
          <a:p>
            <a:pPr lvl="0" eaLnBrk="1" latinLnBrk="0" hangingPunct="1"/>
            <a:r>
              <a:rPr lang="pl-PL"/>
              <a:t>Kliknij, aby edytować style wzorca tekstu</a:t>
            </a:r>
          </a:p>
          <a:p>
            <a:pPr lvl="1" eaLnBrk="1" latinLnBrk="0" hangingPunct="1"/>
            <a:r>
              <a:rPr lang="pl-PL"/>
              <a:t>Drugi poziom</a:t>
            </a:r>
          </a:p>
          <a:p>
            <a:pPr lvl="2" eaLnBrk="1" latinLnBrk="0" hangingPunct="1"/>
            <a:r>
              <a:rPr lang="pl-PL"/>
              <a:t>Trzeci poziom</a:t>
            </a:r>
          </a:p>
          <a:p>
            <a:pPr lvl="3" eaLnBrk="1" latinLnBrk="0" hangingPunct="1"/>
            <a:r>
              <a:rPr lang="pl-PL"/>
              <a:t>Czwarty poziom</a:t>
            </a:r>
          </a:p>
          <a:p>
            <a:pPr lvl="4" eaLnBrk="1" latinLnBrk="0" hangingPunct="1"/>
            <a:r>
              <a:rPr lang="pl-PL"/>
              <a:t>Piąty poziom</a:t>
            </a:r>
            <a:endParaRPr kumimoji="0"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5BA6BE-7F97-411F-9CC5-5AB35133F2B3}" type="datetime1">
              <a:rPr lang="en-US" smtClean="0"/>
              <a:pPr/>
              <a:t>11/19/2025</a:t>
            </a:fld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46FD205-8D79-439C-A802-2377436AEC8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Your logo here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1406249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3_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648200"/>
          </a:xfrm>
        </p:spPr>
        <p:txBody>
          <a:bodyPr/>
          <a:lstStyle/>
          <a:p>
            <a:pPr lvl="0" eaLnBrk="1" latinLnBrk="0" hangingPunct="1"/>
            <a:r>
              <a:rPr lang="pl-PL"/>
              <a:t>Kliknij, aby edytować style wzorca tekstu</a:t>
            </a:r>
          </a:p>
          <a:p>
            <a:pPr lvl="1" eaLnBrk="1" latinLnBrk="0" hangingPunct="1"/>
            <a:r>
              <a:rPr lang="pl-PL"/>
              <a:t>Drugi poziom</a:t>
            </a:r>
          </a:p>
          <a:p>
            <a:pPr lvl="2" eaLnBrk="1" latinLnBrk="0" hangingPunct="1"/>
            <a:r>
              <a:rPr lang="pl-PL"/>
              <a:t>Trzeci poziom</a:t>
            </a:r>
          </a:p>
          <a:p>
            <a:pPr lvl="3" eaLnBrk="1" latinLnBrk="0" hangingPunct="1"/>
            <a:r>
              <a:rPr lang="pl-PL"/>
              <a:t>Czwarty poziom</a:t>
            </a:r>
          </a:p>
          <a:p>
            <a:pPr lvl="4" eaLnBrk="1" latinLnBrk="0" hangingPunct="1"/>
            <a:r>
              <a:rPr lang="pl-PL"/>
              <a:t>Piąty poziom</a:t>
            </a:r>
            <a:endParaRPr kumimoji="0"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5BA6BE-7F97-411F-9CC5-5AB35133F2B3}" type="datetime1">
              <a:rPr lang="en-US" smtClean="0"/>
              <a:pPr/>
              <a:t>11/19/2025</a:t>
            </a:fld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46FD205-8D79-439C-A802-2377436AEC8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Your logo here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8035075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9_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648200"/>
          </a:xfrm>
        </p:spPr>
        <p:txBody>
          <a:bodyPr/>
          <a:lstStyle/>
          <a:p>
            <a:pPr lvl="0" eaLnBrk="1" latinLnBrk="0" hangingPunct="1"/>
            <a:r>
              <a:rPr lang="pl-PL"/>
              <a:t>Kliknij, aby edytować style wzorca tekstu</a:t>
            </a:r>
          </a:p>
          <a:p>
            <a:pPr lvl="1" eaLnBrk="1" latinLnBrk="0" hangingPunct="1"/>
            <a:r>
              <a:rPr lang="pl-PL"/>
              <a:t>Drugi poziom</a:t>
            </a:r>
          </a:p>
          <a:p>
            <a:pPr lvl="2" eaLnBrk="1" latinLnBrk="0" hangingPunct="1"/>
            <a:r>
              <a:rPr lang="pl-PL"/>
              <a:t>Trzeci poziom</a:t>
            </a:r>
          </a:p>
          <a:p>
            <a:pPr lvl="3" eaLnBrk="1" latinLnBrk="0" hangingPunct="1"/>
            <a:r>
              <a:rPr lang="pl-PL"/>
              <a:t>Czwarty poziom</a:t>
            </a:r>
          </a:p>
          <a:p>
            <a:pPr lvl="4" eaLnBrk="1" latinLnBrk="0" hangingPunct="1"/>
            <a:r>
              <a:rPr lang="pl-PL"/>
              <a:t>Piąty poziom</a:t>
            </a:r>
            <a:endParaRPr kumimoji="0"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5BA6BE-7F97-411F-9CC5-5AB35133F2B3}" type="datetime1">
              <a:rPr lang="en-US" smtClean="0"/>
              <a:pPr/>
              <a:t>11/19/2025</a:t>
            </a:fld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46FD205-8D79-439C-A802-2377436AEC8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Your logo here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3779811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7_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648200"/>
          </a:xfrm>
        </p:spPr>
        <p:txBody>
          <a:bodyPr/>
          <a:lstStyle/>
          <a:p>
            <a:pPr lvl="0" eaLnBrk="1" latinLnBrk="0" hangingPunct="1"/>
            <a:r>
              <a:rPr lang="pl-PL"/>
              <a:t>Kliknij, aby edytować style wzorca tekstu</a:t>
            </a:r>
          </a:p>
          <a:p>
            <a:pPr lvl="1" eaLnBrk="1" latinLnBrk="0" hangingPunct="1"/>
            <a:r>
              <a:rPr lang="pl-PL"/>
              <a:t>Drugi poziom</a:t>
            </a:r>
          </a:p>
          <a:p>
            <a:pPr lvl="2" eaLnBrk="1" latinLnBrk="0" hangingPunct="1"/>
            <a:r>
              <a:rPr lang="pl-PL"/>
              <a:t>Trzeci poziom</a:t>
            </a:r>
          </a:p>
          <a:p>
            <a:pPr lvl="3" eaLnBrk="1" latinLnBrk="0" hangingPunct="1"/>
            <a:r>
              <a:rPr lang="pl-PL"/>
              <a:t>Czwarty poziom</a:t>
            </a:r>
          </a:p>
          <a:p>
            <a:pPr lvl="4" eaLnBrk="1" latinLnBrk="0" hangingPunct="1"/>
            <a:r>
              <a:rPr lang="pl-PL"/>
              <a:t>Piąty poziom</a:t>
            </a:r>
            <a:endParaRPr kumimoji="0"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5BA6BE-7F97-411F-9CC5-5AB35133F2B3}" type="datetime1">
              <a:rPr lang="en-US" smtClean="0"/>
              <a:pPr/>
              <a:t>11/19/2025</a:t>
            </a:fld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46FD205-8D79-439C-A802-2377436AEC8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Your logo here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0835133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8_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648200"/>
          </a:xfrm>
        </p:spPr>
        <p:txBody>
          <a:bodyPr/>
          <a:lstStyle/>
          <a:p>
            <a:pPr lvl="0" eaLnBrk="1" latinLnBrk="0" hangingPunct="1"/>
            <a:r>
              <a:rPr lang="pl-PL"/>
              <a:t>Kliknij, aby edytować style wzorca tekstu</a:t>
            </a:r>
          </a:p>
          <a:p>
            <a:pPr lvl="1" eaLnBrk="1" latinLnBrk="0" hangingPunct="1"/>
            <a:r>
              <a:rPr lang="pl-PL"/>
              <a:t>Drugi poziom</a:t>
            </a:r>
          </a:p>
          <a:p>
            <a:pPr lvl="2" eaLnBrk="1" latinLnBrk="0" hangingPunct="1"/>
            <a:r>
              <a:rPr lang="pl-PL"/>
              <a:t>Trzeci poziom</a:t>
            </a:r>
          </a:p>
          <a:p>
            <a:pPr lvl="3" eaLnBrk="1" latinLnBrk="0" hangingPunct="1"/>
            <a:r>
              <a:rPr lang="pl-PL"/>
              <a:t>Czwarty poziom</a:t>
            </a:r>
          </a:p>
          <a:p>
            <a:pPr lvl="4" eaLnBrk="1" latinLnBrk="0" hangingPunct="1"/>
            <a:r>
              <a:rPr lang="pl-PL"/>
              <a:t>Piąty poziom</a:t>
            </a:r>
            <a:endParaRPr kumimoji="0"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5BA6BE-7F97-411F-9CC5-5AB35133F2B3}" type="datetime1">
              <a:rPr lang="en-US" smtClean="0"/>
              <a:pPr/>
              <a:t>11/19/2025</a:t>
            </a:fld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46FD205-8D79-439C-A802-2377436AEC8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Your logo here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87283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BAC977-30FA-477C-9A84-AFCB3E072BCA}" type="datetime1">
              <a:rPr lang="en-US" smtClean="0"/>
              <a:pPr/>
              <a:t>11/19/2025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logo here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6FD205-8D79-439C-A802-2377436AEC8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0853138"/>
      </p:ext>
    </p:extLst>
  </p:cSld>
  <p:clrMapOvr>
    <a:masterClrMapping/>
  </p:clrMapOvr>
  <p:hf sldNum="0" hdr="0" dt="0"/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9_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648200"/>
          </a:xfrm>
        </p:spPr>
        <p:txBody>
          <a:bodyPr/>
          <a:lstStyle/>
          <a:p>
            <a:pPr lvl="0" eaLnBrk="1" latinLnBrk="0" hangingPunct="1"/>
            <a:r>
              <a:rPr lang="pl-PL"/>
              <a:t>Kliknij, aby edytować style wzorca tekstu</a:t>
            </a:r>
          </a:p>
          <a:p>
            <a:pPr lvl="1" eaLnBrk="1" latinLnBrk="0" hangingPunct="1"/>
            <a:r>
              <a:rPr lang="pl-PL"/>
              <a:t>Drugi poziom</a:t>
            </a:r>
          </a:p>
          <a:p>
            <a:pPr lvl="2" eaLnBrk="1" latinLnBrk="0" hangingPunct="1"/>
            <a:r>
              <a:rPr lang="pl-PL"/>
              <a:t>Trzeci poziom</a:t>
            </a:r>
          </a:p>
          <a:p>
            <a:pPr lvl="3" eaLnBrk="1" latinLnBrk="0" hangingPunct="1"/>
            <a:r>
              <a:rPr lang="pl-PL"/>
              <a:t>Czwarty poziom</a:t>
            </a:r>
          </a:p>
          <a:p>
            <a:pPr lvl="4" eaLnBrk="1" latinLnBrk="0" hangingPunct="1"/>
            <a:r>
              <a:rPr lang="pl-PL"/>
              <a:t>Piąty poziom</a:t>
            </a:r>
            <a:endParaRPr kumimoji="0"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5BA6BE-7F97-411F-9CC5-5AB35133F2B3}" type="datetime1">
              <a:rPr lang="en-US" smtClean="0"/>
              <a:pPr/>
              <a:t>11/19/2025</a:t>
            </a:fld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46FD205-8D79-439C-A802-2377436AEC8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Your logo here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3437909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0_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648200"/>
          </a:xfrm>
        </p:spPr>
        <p:txBody>
          <a:bodyPr/>
          <a:lstStyle/>
          <a:p>
            <a:pPr lvl="0" eaLnBrk="1" latinLnBrk="0" hangingPunct="1"/>
            <a:r>
              <a:rPr lang="pl-PL"/>
              <a:t>Kliknij, aby edytować style wzorca tekstu</a:t>
            </a:r>
          </a:p>
          <a:p>
            <a:pPr lvl="1" eaLnBrk="1" latinLnBrk="0" hangingPunct="1"/>
            <a:r>
              <a:rPr lang="pl-PL"/>
              <a:t>Drugi poziom</a:t>
            </a:r>
          </a:p>
          <a:p>
            <a:pPr lvl="2" eaLnBrk="1" latinLnBrk="0" hangingPunct="1"/>
            <a:r>
              <a:rPr lang="pl-PL"/>
              <a:t>Trzeci poziom</a:t>
            </a:r>
          </a:p>
          <a:p>
            <a:pPr lvl="3" eaLnBrk="1" latinLnBrk="0" hangingPunct="1"/>
            <a:r>
              <a:rPr lang="pl-PL"/>
              <a:t>Czwarty poziom</a:t>
            </a:r>
          </a:p>
          <a:p>
            <a:pPr lvl="4" eaLnBrk="1" latinLnBrk="0" hangingPunct="1"/>
            <a:r>
              <a:rPr lang="pl-PL"/>
              <a:t>Piąty poziom</a:t>
            </a:r>
            <a:endParaRPr kumimoji="0"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5BA6BE-7F97-411F-9CC5-5AB35133F2B3}" type="datetime1">
              <a:rPr lang="en-US" smtClean="0"/>
              <a:pPr/>
              <a:t>11/19/2025</a:t>
            </a:fld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46FD205-8D79-439C-A802-2377436AEC8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Your logo here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1311939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1_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648200"/>
          </a:xfrm>
        </p:spPr>
        <p:txBody>
          <a:bodyPr/>
          <a:lstStyle/>
          <a:p>
            <a:pPr lvl="0" eaLnBrk="1" latinLnBrk="0" hangingPunct="1"/>
            <a:r>
              <a:rPr lang="pl-PL"/>
              <a:t>Kliknij, aby edytować style wzorca tekstu</a:t>
            </a:r>
          </a:p>
          <a:p>
            <a:pPr lvl="1" eaLnBrk="1" latinLnBrk="0" hangingPunct="1"/>
            <a:r>
              <a:rPr lang="pl-PL"/>
              <a:t>Drugi poziom</a:t>
            </a:r>
          </a:p>
          <a:p>
            <a:pPr lvl="2" eaLnBrk="1" latinLnBrk="0" hangingPunct="1"/>
            <a:r>
              <a:rPr lang="pl-PL"/>
              <a:t>Trzeci poziom</a:t>
            </a:r>
          </a:p>
          <a:p>
            <a:pPr lvl="3" eaLnBrk="1" latinLnBrk="0" hangingPunct="1"/>
            <a:r>
              <a:rPr lang="pl-PL"/>
              <a:t>Czwarty poziom</a:t>
            </a:r>
          </a:p>
          <a:p>
            <a:pPr lvl="4" eaLnBrk="1" latinLnBrk="0" hangingPunct="1"/>
            <a:r>
              <a:rPr lang="pl-PL"/>
              <a:t>Piąty poziom</a:t>
            </a:r>
            <a:endParaRPr kumimoji="0"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5BA6BE-7F97-411F-9CC5-5AB35133F2B3}" type="datetime1">
              <a:rPr lang="en-US" smtClean="0"/>
              <a:pPr/>
              <a:t>11/19/2025</a:t>
            </a:fld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46FD205-8D79-439C-A802-2377436AEC8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Your logo here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8089330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2_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648200"/>
          </a:xfrm>
        </p:spPr>
        <p:txBody>
          <a:bodyPr/>
          <a:lstStyle/>
          <a:p>
            <a:pPr lvl="0" eaLnBrk="1" latinLnBrk="0" hangingPunct="1"/>
            <a:r>
              <a:rPr lang="pl-PL"/>
              <a:t>Kliknij, aby edytować style wzorca tekstu</a:t>
            </a:r>
          </a:p>
          <a:p>
            <a:pPr lvl="1" eaLnBrk="1" latinLnBrk="0" hangingPunct="1"/>
            <a:r>
              <a:rPr lang="pl-PL"/>
              <a:t>Drugi poziom</a:t>
            </a:r>
          </a:p>
          <a:p>
            <a:pPr lvl="2" eaLnBrk="1" latinLnBrk="0" hangingPunct="1"/>
            <a:r>
              <a:rPr lang="pl-PL"/>
              <a:t>Trzeci poziom</a:t>
            </a:r>
          </a:p>
          <a:p>
            <a:pPr lvl="3" eaLnBrk="1" latinLnBrk="0" hangingPunct="1"/>
            <a:r>
              <a:rPr lang="pl-PL"/>
              <a:t>Czwarty poziom</a:t>
            </a:r>
          </a:p>
          <a:p>
            <a:pPr lvl="4" eaLnBrk="1" latinLnBrk="0" hangingPunct="1"/>
            <a:r>
              <a:rPr lang="pl-PL"/>
              <a:t>Piąty poziom</a:t>
            </a:r>
            <a:endParaRPr kumimoji="0"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5BA6BE-7F97-411F-9CC5-5AB35133F2B3}" type="datetime1">
              <a:rPr lang="en-US" smtClean="0"/>
              <a:pPr/>
              <a:t>11/19/2025</a:t>
            </a:fld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46FD205-8D79-439C-A802-2377436AEC8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Your logo here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8563135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3_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648200"/>
          </a:xfrm>
        </p:spPr>
        <p:txBody>
          <a:bodyPr/>
          <a:lstStyle/>
          <a:p>
            <a:pPr lvl="0" eaLnBrk="1" latinLnBrk="0" hangingPunct="1"/>
            <a:r>
              <a:rPr lang="pl-PL"/>
              <a:t>Kliknij, aby edytować style wzorca tekstu</a:t>
            </a:r>
          </a:p>
          <a:p>
            <a:pPr lvl="1" eaLnBrk="1" latinLnBrk="0" hangingPunct="1"/>
            <a:r>
              <a:rPr lang="pl-PL"/>
              <a:t>Drugi poziom</a:t>
            </a:r>
          </a:p>
          <a:p>
            <a:pPr lvl="2" eaLnBrk="1" latinLnBrk="0" hangingPunct="1"/>
            <a:r>
              <a:rPr lang="pl-PL"/>
              <a:t>Trzeci poziom</a:t>
            </a:r>
          </a:p>
          <a:p>
            <a:pPr lvl="3" eaLnBrk="1" latinLnBrk="0" hangingPunct="1"/>
            <a:r>
              <a:rPr lang="pl-PL"/>
              <a:t>Czwarty poziom</a:t>
            </a:r>
          </a:p>
          <a:p>
            <a:pPr lvl="4" eaLnBrk="1" latinLnBrk="0" hangingPunct="1"/>
            <a:r>
              <a:rPr lang="pl-PL"/>
              <a:t>Piąty poziom</a:t>
            </a:r>
            <a:endParaRPr kumimoji="0"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5BA6BE-7F97-411F-9CC5-5AB35133F2B3}" type="datetime1">
              <a:rPr lang="en-US" smtClean="0"/>
              <a:pPr/>
              <a:t>11/19/2025</a:t>
            </a:fld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46FD205-8D79-439C-A802-2377436AEC8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Your logo here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3272819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4_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648200"/>
          </a:xfrm>
        </p:spPr>
        <p:txBody>
          <a:bodyPr/>
          <a:lstStyle/>
          <a:p>
            <a:pPr lvl="0" eaLnBrk="1" latinLnBrk="0" hangingPunct="1"/>
            <a:r>
              <a:rPr lang="pl-PL"/>
              <a:t>Kliknij, aby edytować style wzorca tekstu</a:t>
            </a:r>
          </a:p>
          <a:p>
            <a:pPr lvl="1" eaLnBrk="1" latinLnBrk="0" hangingPunct="1"/>
            <a:r>
              <a:rPr lang="pl-PL"/>
              <a:t>Drugi poziom</a:t>
            </a:r>
          </a:p>
          <a:p>
            <a:pPr lvl="2" eaLnBrk="1" latinLnBrk="0" hangingPunct="1"/>
            <a:r>
              <a:rPr lang="pl-PL"/>
              <a:t>Trzeci poziom</a:t>
            </a:r>
          </a:p>
          <a:p>
            <a:pPr lvl="3" eaLnBrk="1" latinLnBrk="0" hangingPunct="1"/>
            <a:r>
              <a:rPr lang="pl-PL"/>
              <a:t>Czwarty poziom</a:t>
            </a:r>
          </a:p>
          <a:p>
            <a:pPr lvl="4" eaLnBrk="1" latinLnBrk="0" hangingPunct="1"/>
            <a:r>
              <a:rPr lang="pl-PL"/>
              <a:t>Piąty poziom</a:t>
            </a:r>
            <a:endParaRPr kumimoji="0"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5BA6BE-7F97-411F-9CC5-5AB35133F2B3}" type="datetime1">
              <a:rPr lang="en-US" smtClean="0"/>
              <a:pPr/>
              <a:t>11/19/2025</a:t>
            </a:fld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46FD205-8D79-439C-A802-2377436AEC8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Your logo here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4528797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5_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648200"/>
          </a:xfrm>
        </p:spPr>
        <p:txBody>
          <a:bodyPr/>
          <a:lstStyle/>
          <a:p>
            <a:pPr lvl="0" eaLnBrk="1" latinLnBrk="0" hangingPunct="1"/>
            <a:r>
              <a:rPr lang="pl-PL"/>
              <a:t>Kliknij, aby edytować style wzorca tekstu</a:t>
            </a:r>
          </a:p>
          <a:p>
            <a:pPr lvl="1" eaLnBrk="1" latinLnBrk="0" hangingPunct="1"/>
            <a:r>
              <a:rPr lang="pl-PL"/>
              <a:t>Drugi poziom</a:t>
            </a:r>
          </a:p>
          <a:p>
            <a:pPr lvl="2" eaLnBrk="1" latinLnBrk="0" hangingPunct="1"/>
            <a:r>
              <a:rPr lang="pl-PL"/>
              <a:t>Trzeci poziom</a:t>
            </a:r>
          </a:p>
          <a:p>
            <a:pPr lvl="3" eaLnBrk="1" latinLnBrk="0" hangingPunct="1"/>
            <a:r>
              <a:rPr lang="pl-PL"/>
              <a:t>Czwarty poziom</a:t>
            </a:r>
          </a:p>
          <a:p>
            <a:pPr lvl="4" eaLnBrk="1" latinLnBrk="0" hangingPunct="1"/>
            <a:r>
              <a:rPr lang="pl-PL"/>
              <a:t>Piąty poziom</a:t>
            </a:r>
            <a:endParaRPr kumimoji="0"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5BA6BE-7F97-411F-9CC5-5AB35133F2B3}" type="datetime1">
              <a:rPr lang="en-US" smtClean="0"/>
              <a:pPr/>
              <a:t>11/19/2025</a:t>
            </a:fld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46FD205-8D79-439C-A802-2377436AEC8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Your logo here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4692949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6_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648200"/>
          </a:xfrm>
        </p:spPr>
        <p:txBody>
          <a:bodyPr/>
          <a:lstStyle/>
          <a:p>
            <a:pPr lvl="0" eaLnBrk="1" latinLnBrk="0" hangingPunct="1"/>
            <a:r>
              <a:rPr lang="pl-PL"/>
              <a:t>Kliknij, aby edytować style wzorca tekstu</a:t>
            </a:r>
          </a:p>
          <a:p>
            <a:pPr lvl="1" eaLnBrk="1" latinLnBrk="0" hangingPunct="1"/>
            <a:r>
              <a:rPr lang="pl-PL"/>
              <a:t>Drugi poziom</a:t>
            </a:r>
          </a:p>
          <a:p>
            <a:pPr lvl="2" eaLnBrk="1" latinLnBrk="0" hangingPunct="1"/>
            <a:r>
              <a:rPr lang="pl-PL"/>
              <a:t>Trzeci poziom</a:t>
            </a:r>
          </a:p>
          <a:p>
            <a:pPr lvl="3" eaLnBrk="1" latinLnBrk="0" hangingPunct="1"/>
            <a:r>
              <a:rPr lang="pl-PL"/>
              <a:t>Czwarty poziom</a:t>
            </a:r>
          </a:p>
          <a:p>
            <a:pPr lvl="4" eaLnBrk="1" latinLnBrk="0" hangingPunct="1"/>
            <a:r>
              <a:rPr lang="pl-PL"/>
              <a:t>Piąty poziom</a:t>
            </a:r>
            <a:endParaRPr kumimoji="0"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5BA6BE-7F97-411F-9CC5-5AB35133F2B3}" type="datetime1">
              <a:rPr lang="en-US" smtClean="0"/>
              <a:pPr/>
              <a:t>11/19/2025</a:t>
            </a:fld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46FD205-8D79-439C-A802-2377436AEC8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Your logo here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2550351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7_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648200"/>
          </a:xfrm>
        </p:spPr>
        <p:txBody>
          <a:bodyPr/>
          <a:lstStyle/>
          <a:p>
            <a:pPr lvl="0" eaLnBrk="1" latinLnBrk="0" hangingPunct="1"/>
            <a:r>
              <a:rPr lang="pl-PL"/>
              <a:t>Kliknij, aby edytować style wzorca tekstu</a:t>
            </a:r>
          </a:p>
          <a:p>
            <a:pPr lvl="1" eaLnBrk="1" latinLnBrk="0" hangingPunct="1"/>
            <a:r>
              <a:rPr lang="pl-PL"/>
              <a:t>Drugi poziom</a:t>
            </a:r>
          </a:p>
          <a:p>
            <a:pPr lvl="2" eaLnBrk="1" latinLnBrk="0" hangingPunct="1"/>
            <a:r>
              <a:rPr lang="pl-PL"/>
              <a:t>Trzeci poziom</a:t>
            </a:r>
          </a:p>
          <a:p>
            <a:pPr lvl="3" eaLnBrk="1" latinLnBrk="0" hangingPunct="1"/>
            <a:r>
              <a:rPr lang="pl-PL"/>
              <a:t>Czwarty poziom</a:t>
            </a:r>
          </a:p>
          <a:p>
            <a:pPr lvl="4" eaLnBrk="1" latinLnBrk="0" hangingPunct="1"/>
            <a:r>
              <a:rPr lang="pl-PL"/>
              <a:t>Piąty poziom</a:t>
            </a:r>
            <a:endParaRPr kumimoji="0"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5BA6BE-7F97-411F-9CC5-5AB35133F2B3}" type="datetime1">
              <a:rPr lang="en-US" smtClean="0"/>
              <a:pPr/>
              <a:t>11/19/2025</a:t>
            </a:fld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46FD205-8D79-439C-A802-2377436AEC8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Your logo here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3752865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8_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648200"/>
          </a:xfrm>
        </p:spPr>
        <p:txBody>
          <a:bodyPr/>
          <a:lstStyle/>
          <a:p>
            <a:pPr lvl="0" eaLnBrk="1" latinLnBrk="0" hangingPunct="1"/>
            <a:r>
              <a:rPr lang="pl-PL"/>
              <a:t>Kliknij, aby edytować style wzorca tekstu</a:t>
            </a:r>
          </a:p>
          <a:p>
            <a:pPr lvl="1" eaLnBrk="1" latinLnBrk="0" hangingPunct="1"/>
            <a:r>
              <a:rPr lang="pl-PL"/>
              <a:t>Drugi poziom</a:t>
            </a:r>
          </a:p>
          <a:p>
            <a:pPr lvl="2" eaLnBrk="1" latinLnBrk="0" hangingPunct="1"/>
            <a:r>
              <a:rPr lang="pl-PL"/>
              <a:t>Trzeci poziom</a:t>
            </a:r>
          </a:p>
          <a:p>
            <a:pPr lvl="3" eaLnBrk="1" latinLnBrk="0" hangingPunct="1"/>
            <a:r>
              <a:rPr lang="pl-PL"/>
              <a:t>Czwarty poziom</a:t>
            </a:r>
          </a:p>
          <a:p>
            <a:pPr lvl="4" eaLnBrk="1" latinLnBrk="0" hangingPunct="1"/>
            <a:r>
              <a:rPr lang="pl-PL"/>
              <a:t>Piąty poziom</a:t>
            </a:r>
            <a:endParaRPr kumimoji="0"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5BA6BE-7F97-411F-9CC5-5AB35133F2B3}" type="datetime1">
              <a:rPr lang="en-US" smtClean="0"/>
              <a:pPr/>
              <a:t>11/19/2025</a:t>
            </a:fld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46FD205-8D79-439C-A802-2377436AEC8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Your logo here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98622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BAC977-30FA-477C-9A84-AFCB3E072BCA}" type="datetime1">
              <a:rPr lang="en-US" smtClean="0"/>
              <a:pPr/>
              <a:t>11/19/2025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logo here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6FD205-8D79-439C-A802-2377436AEC8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7324563"/>
      </p:ext>
    </p:extLst>
  </p:cSld>
  <p:clrMapOvr>
    <a:masterClrMapping/>
  </p:clrMapOvr>
  <p:hf sldNum="0" hdr="0" dt="0"/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9_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648200"/>
          </a:xfrm>
        </p:spPr>
        <p:txBody>
          <a:bodyPr/>
          <a:lstStyle/>
          <a:p>
            <a:pPr lvl="0" eaLnBrk="1" latinLnBrk="0" hangingPunct="1"/>
            <a:r>
              <a:rPr lang="pl-PL"/>
              <a:t>Kliknij, aby edytować style wzorca tekstu</a:t>
            </a:r>
          </a:p>
          <a:p>
            <a:pPr lvl="1" eaLnBrk="1" latinLnBrk="0" hangingPunct="1"/>
            <a:r>
              <a:rPr lang="pl-PL"/>
              <a:t>Drugi poziom</a:t>
            </a:r>
          </a:p>
          <a:p>
            <a:pPr lvl="2" eaLnBrk="1" latinLnBrk="0" hangingPunct="1"/>
            <a:r>
              <a:rPr lang="pl-PL"/>
              <a:t>Trzeci poziom</a:t>
            </a:r>
          </a:p>
          <a:p>
            <a:pPr lvl="3" eaLnBrk="1" latinLnBrk="0" hangingPunct="1"/>
            <a:r>
              <a:rPr lang="pl-PL"/>
              <a:t>Czwarty poziom</a:t>
            </a:r>
          </a:p>
          <a:p>
            <a:pPr lvl="4" eaLnBrk="1" latinLnBrk="0" hangingPunct="1"/>
            <a:r>
              <a:rPr lang="pl-PL"/>
              <a:t>Piąty poziom</a:t>
            </a:r>
            <a:endParaRPr kumimoji="0"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5BA6BE-7F97-411F-9CC5-5AB35133F2B3}" type="datetime1">
              <a:rPr lang="en-US" smtClean="0"/>
              <a:pPr/>
              <a:t>11/19/2025</a:t>
            </a:fld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46FD205-8D79-439C-A802-2377436AEC8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Your logo here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0468184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0_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648200"/>
          </a:xfrm>
        </p:spPr>
        <p:txBody>
          <a:bodyPr/>
          <a:lstStyle/>
          <a:p>
            <a:pPr lvl="0" eaLnBrk="1" latinLnBrk="0" hangingPunct="1"/>
            <a:r>
              <a:rPr lang="pl-PL"/>
              <a:t>Kliknij, aby edytować style wzorca tekstu</a:t>
            </a:r>
          </a:p>
          <a:p>
            <a:pPr lvl="1" eaLnBrk="1" latinLnBrk="0" hangingPunct="1"/>
            <a:r>
              <a:rPr lang="pl-PL"/>
              <a:t>Drugi poziom</a:t>
            </a:r>
          </a:p>
          <a:p>
            <a:pPr lvl="2" eaLnBrk="1" latinLnBrk="0" hangingPunct="1"/>
            <a:r>
              <a:rPr lang="pl-PL"/>
              <a:t>Trzeci poziom</a:t>
            </a:r>
          </a:p>
          <a:p>
            <a:pPr lvl="3" eaLnBrk="1" latinLnBrk="0" hangingPunct="1"/>
            <a:r>
              <a:rPr lang="pl-PL"/>
              <a:t>Czwarty poziom</a:t>
            </a:r>
          </a:p>
          <a:p>
            <a:pPr lvl="4" eaLnBrk="1" latinLnBrk="0" hangingPunct="1"/>
            <a:r>
              <a:rPr lang="pl-PL"/>
              <a:t>Piąty poziom</a:t>
            </a:r>
            <a:endParaRPr kumimoji="0"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5BA6BE-7F97-411F-9CC5-5AB35133F2B3}" type="datetime1">
              <a:rPr lang="en-US" smtClean="0"/>
              <a:pPr/>
              <a:t>11/19/2025</a:t>
            </a:fld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46FD205-8D79-439C-A802-2377436AEC8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Your logo here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7374512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1_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648200"/>
          </a:xfrm>
        </p:spPr>
        <p:txBody>
          <a:bodyPr/>
          <a:lstStyle/>
          <a:p>
            <a:pPr lvl="0" eaLnBrk="1" latinLnBrk="0" hangingPunct="1"/>
            <a:r>
              <a:rPr lang="pl-PL"/>
              <a:t>Kliknij, aby edytować style wzorca tekstu</a:t>
            </a:r>
          </a:p>
          <a:p>
            <a:pPr lvl="1" eaLnBrk="1" latinLnBrk="0" hangingPunct="1"/>
            <a:r>
              <a:rPr lang="pl-PL"/>
              <a:t>Drugi poziom</a:t>
            </a:r>
          </a:p>
          <a:p>
            <a:pPr lvl="2" eaLnBrk="1" latinLnBrk="0" hangingPunct="1"/>
            <a:r>
              <a:rPr lang="pl-PL"/>
              <a:t>Trzeci poziom</a:t>
            </a:r>
          </a:p>
          <a:p>
            <a:pPr lvl="3" eaLnBrk="1" latinLnBrk="0" hangingPunct="1"/>
            <a:r>
              <a:rPr lang="pl-PL"/>
              <a:t>Czwarty poziom</a:t>
            </a:r>
          </a:p>
          <a:p>
            <a:pPr lvl="4" eaLnBrk="1" latinLnBrk="0" hangingPunct="1"/>
            <a:r>
              <a:rPr lang="pl-PL"/>
              <a:t>Piąty poziom</a:t>
            </a:r>
            <a:endParaRPr kumimoji="0"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5BA6BE-7F97-411F-9CC5-5AB35133F2B3}" type="datetime1">
              <a:rPr lang="en-US" smtClean="0"/>
              <a:pPr/>
              <a:t>11/19/2025</a:t>
            </a:fld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46FD205-8D79-439C-A802-2377436AEC8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Your logo here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0532353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2_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648200"/>
          </a:xfrm>
        </p:spPr>
        <p:txBody>
          <a:bodyPr/>
          <a:lstStyle/>
          <a:p>
            <a:pPr lvl="0" eaLnBrk="1" latinLnBrk="0" hangingPunct="1"/>
            <a:r>
              <a:rPr lang="pl-PL"/>
              <a:t>Kliknij, aby edytować style wzorca tekstu</a:t>
            </a:r>
          </a:p>
          <a:p>
            <a:pPr lvl="1" eaLnBrk="1" latinLnBrk="0" hangingPunct="1"/>
            <a:r>
              <a:rPr lang="pl-PL"/>
              <a:t>Drugi poziom</a:t>
            </a:r>
          </a:p>
          <a:p>
            <a:pPr lvl="2" eaLnBrk="1" latinLnBrk="0" hangingPunct="1"/>
            <a:r>
              <a:rPr lang="pl-PL"/>
              <a:t>Trzeci poziom</a:t>
            </a:r>
          </a:p>
          <a:p>
            <a:pPr lvl="3" eaLnBrk="1" latinLnBrk="0" hangingPunct="1"/>
            <a:r>
              <a:rPr lang="pl-PL"/>
              <a:t>Czwarty poziom</a:t>
            </a:r>
          </a:p>
          <a:p>
            <a:pPr lvl="4" eaLnBrk="1" latinLnBrk="0" hangingPunct="1"/>
            <a:r>
              <a:rPr lang="pl-PL"/>
              <a:t>Piąty poziom</a:t>
            </a:r>
            <a:endParaRPr kumimoji="0"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5BA6BE-7F97-411F-9CC5-5AB35133F2B3}" type="datetime1">
              <a:rPr lang="en-US" smtClean="0"/>
              <a:pPr/>
              <a:t>11/19/2025</a:t>
            </a:fld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46FD205-8D79-439C-A802-2377436AEC8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Your logo here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5677269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3_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648200"/>
          </a:xfrm>
        </p:spPr>
        <p:txBody>
          <a:bodyPr/>
          <a:lstStyle/>
          <a:p>
            <a:pPr lvl="0" eaLnBrk="1" latinLnBrk="0" hangingPunct="1"/>
            <a:r>
              <a:rPr lang="pl-PL"/>
              <a:t>Kliknij, aby edytować style wzorca tekstu</a:t>
            </a:r>
          </a:p>
          <a:p>
            <a:pPr lvl="1" eaLnBrk="1" latinLnBrk="0" hangingPunct="1"/>
            <a:r>
              <a:rPr lang="pl-PL"/>
              <a:t>Drugi poziom</a:t>
            </a:r>
          </a:p>
          <a:p>
            <a:pPr lvl="2" eaLnBrk="1" latinLnBrk="0" hangingPunct="1"/>
            <a:r>
              <a:rPr lang="pl-PL"/>
              <a:t>Trzeci poziom</a:t>
            </a:r>
          </a:p>
          <a:p>
            <a:pPr lvl="3" eaLnBrk="1" latinLnBrk="0" hangingPunct="1"/>
            <a:r>
              <a:rPr lang="pl-PL"/>
              <a:t>Czwarty poziom</a:t>
            </a:r>
          </a:p>
          <a:p>
            <a:pPr lvl="4" eaLnBrk="1" latinLnBrk="0" hangingPunct="1"/>
            <a:r>
              <a:rPr lang="pl-PL"/>
              <a:t>Piąty poziom</a:t>
            </a:r>
            <a:endParaRPr kumimoji="0"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5BA6BE-7F97-411F-9CC5-5AB35133F2B3}" type="datetime1">
              <a:rPr lang="en-US" smtClean="0"/>
              <a:pPr/>
              <a:t>11/19/2025</a:t>
            </a:fld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46FD205-8D79-439C-A802-2377436AEC8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Your logo here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1002799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4_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648200"/>
          </a:xfrm>
        </p:spPr>
        <p:txBody>
          <a:bodyPr/>
          <a:lstStyle/>
          <a:p>
            <a:pPr lvl="0" eaLnBrk="1" latinLnBrk="0" hangingPunct="1"/>
            <a:r>
              <a:rPr lang="pl-PL"/>
              <a:t>Kliknij, aby edytować style wzorca tekstu</a:t>
            </a:r>
          </a:p>
          <a:p>
            <a:pPr lvl="1" eaLnBrk="1" latinLnBrk="0" hangingPunct="1"/>
            <a:r>
              <a:rPr lang="pl-PL"/>
              <a:t>Drugi poziom</a:t>
            </a:r>
          </a:p>
          <a:p>
            <a:pPr lvl="2" eaLnBrk="1" latinLnBrk="0" hangingPunct="1"/>
            <a:r>
              <a:rPr lang="pl-PL"/>
              <a:t>Trzeci poziom</a:t>
            </a:r>
          </a:p>
          <a:p>
            <a:pPr lvl="3" eaLnBrk="1" latinLnBrk="0" hangingPunct="1"/>
            <a:r>
              <a:rPr lang="pl-PL"/>
              <a:t>Czwarty poziom</a:t>
            </a:r>
          </a:p>
          <a:p>
            <a:pPr lvl="4" eaLnBrk="1" latinLnBrk="0" hangingPunct="1"/>
            <a:r>
              <a:rPr lang="pl-PL"/>
              <a:t>Piąty poziom</a:t>
            </a:r>
            <a:endParaRPr kumimoji="0"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5BA6BE-7F97-411F-9CC5-5AB35133F2B3}" type="datetime1">
              <a:rPr lang="en-US" smtClean="0"/>
              <a:pPr/>
              <a:t>11/19/2025</a:t>
            </a:fld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46FD205-8D79-439C-A802-2377436AEC8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Your logo here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5937939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5_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648200"/>
          </a:xfrm>
        </p:spPr>
        <p:txBody>
          <a:bodyPr/>
          <a:lstStyle/>
          <a:p>
            <a:pPr lvl="0" eaLnBrk="1" latinLnBrk="0" hangingPunct="1"/>
            <a:r>
              <a:rPr lang="pl-PL"/>
              <a:t>Kliknij, aby edytować style wzorca tekstu</a:t>
            </a:r>
          </a:p>
          <a:p>
            <a:pPr lvl="1" eaLnBrk="1" latinLnBrk="0" hangingPunct="1"/>
            <a:r>
              <a:rPr lang="pl-PL"/>
              <a:t>Drugi poziom</a:t>
            </a:r>
          </a:p>
          <a:p>
            <a:pPr lvl="2" eaLnBrk="1" latinLnBrk="0" hangingPunct="1"/>
            <a:r>
              <a:rPr lang="pl-PL"/>
              <a:t>Trzeci poziom</a:t>
            </a:r>
          </a:p>
          <a:p>
            <a:pPr lvl="3" eaLnBrk="1" latinLnBrk="0" hangingPunct="1"/>
            <a:r>
              <a:rPr lang="pl-PL"/>
              <a:t>Czwarty poziom</a:t>
            </a:r>
          </a:p>
          <a:p>
            <a:pPr lvl="4" eaLnBrk="1" latinLnBrk="0" hangingPunct="1"/>
            <a:r>
              <a:rPr lang="pl-PL"/>
              <a:t>Piąty poziom</a:t>
            </a:r>
            <a:endParaRPr kumimoji="0"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5BA6BE-7F97-411F-9CC5-5AB35133F2B3}" type="datetime1">
              <a:rPr lang="en-US" smtClean="0"/>
              <a:pPr/>
              <a:t>11/19/2025</a:t>
            </a:fld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46FD205-8D79-439C-A802-2377436AEC8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Your logo here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0071638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6_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648200"/>
          </a:xfrm>
        </p:spPr>
        <p:txBody>
          <a:bodyPr/>
          <a:lstStyle/>
          <a:p>
            <a:pPr lvl="0" eaLnBrk="1" latinLnBrk="0" hangingPunct="1"/>
            <a:r>
              <a:rPr lang="pl-PL"/>
              <a:t>Kliknij, aby edytować style wzorca tekstu</a:t>
            </a:r>
          </a:p>
          <a:p>
            <a:pPr lvl="1" eaLnBrk="1" latinLnBrk="0" hangingPunct="1"/>
            <a:r>
              <a:rPr lang="pl-PL"/>
              <a:t>Drugi poziom</a:t>
            </a:r>
          </a:p>
          <a:p>
            <a:pPr lvl="2" eaLnBrk="1" latinLnBrk="0" hangingPunct="1"/>
            <a:r>
              <a:rPr lang="pl-PL"/>
              <a:t>Trzeci poziom</a:t>
            </a:r>
          </a:p>
          <a:p>
            <a:pPr lvl="3" eaLnBrk="1" latinLnBrk="0" hangingPunct="1"/>
            <a:r>
              <a:rPr lang="pl-PL"/>
              <a:t>Czwarty poziom</a:t>
            </a:r>
          </a:p>
          <a:p>
            <a:pPr lvl="4" eaLnBrk="1" latinLnBrk="0" hangingPunct="1"/>
            <a:r>
              <a:rPr lang="pl-PL"/>
              <a:t>Piąty poziom</a:t>
            </a:r>
            <a:endParaRPr kumimoji="0"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5BA6BE-7F97-411F-9CC5-5AB35133F2B3}" type="datetime1">
              <a:rPr lang="en-US" smtClean="0"/>
              <a:pPr/>
              <a:t>11/19/2025</a:t>
            </a:fld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46FD205-8D79-439C-A802-2377436AEC8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Your logo here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0958466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24001"/>
            <a:ext cx="4038600" cy="472440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pl-PL"/>
              <a:t>Kliknij, aby edytować style wzorca tekstu</a:t>
            </a:r>
          </a:p>
          <a:p>
            <a:pPr lvl="1" eaLnBrk="1" latinLnBrk="0" hangingPunct="1"/>
            <a:r>
              <a:rPr lang="pl-PL"/>
              <a:t>Drugi poziom</a:t>
            </a:r>
          </a:p>
          <a:p>
            <a:pPr lvl="2" eaLnBrk="1" latinLnBrk="0" hangingPunct="1"/>
            <a:r>
              <a:rPr lang="pl-PL"/>
              <a:t>Trzeci poziom</a:t>
            </a:r>
          </a:p>
          <a:p>
            <a:pPr lvl="3" eaLnBrk="1" latinLnBrk="0" hangingPunct="1"/>
            <a:r>
              <a:rPr lang="pl-PL"/>
              <a:t>Czwarty poziom</a:t>
            </a:r>
          </a:p>
          <a:p>
            <a:pPr lvl="4" eaLnBrk="1" latinLnBrk="0" hangingPunct="1"/>
            <a:r>
              <a:rPr lang="pl-PL"/>
              <a:t>Piąty poziom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524001"/>
            <a:ext cx="4038600" cy="472440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pl-PL"/>
              <a:t>Kliknij, aby edytować style wzorca tekstu</a:t>
            </a:r>
          </a:p>
          <a:p>
            <a:pPr lvl="1" eaLnBrk="1" latinLnBrk="0" hangingPunct="1"/>
            <a:r>
              <a:rPr lang="pl-PL"/>
              <a:t>Drugi poziom</a:t>
            </a:r>
          </a:p>
          <a:p>
            <a:pPr lvl="2" eaLnBrk="1" latinLnBrk="0" hangingPunct="1"/>
            <a:r>
              <a:rPr lang="pl-PL"/>
              <a:t>Trzeci poziom</a:t>
            </a:r>
          </a:p>
          <a:p>
            <a:pPr lvl="3" eaLnBrk="1" latinLnBrk="0" hangingPunct="1"/>
            <a:r>
              <a:rPr lang="pl-PL"/>
              <a:t>Czwarty poziom</a:t>
            </a:r>
          </a:p>
          <a:p>
            <a:pPr lvl="4" eaLnBrk="1" latinLnBrk="0" hangingPunct="1"/>
            <a:r>
              <a:rPr lang="pl-PL"/>
              <a:t>Piąty poziom</a:t>
            </a:r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81A9FF-1E9C-4B66-B4A0-EADB765782FB}" type="datetime1">
              <a:rPr lang="en-US" smtClean="0"/>
              <a:pPr/>
              <a:t>11/19/2025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46FD205-8D79-439C-A802-2377436AEC8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Your logo here</a:t>
            </a:r>
            <a:endParaRPr lang="en-US" dirty="0"/>
          </a:p>
        </p:txBody>
      </p:sp>
    </p:spTree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pl-PL"/>
              <a:t>Kliknij, aby edytować style wzorca tekstu</a:t>
            </a:r>
          </a:p>
          <a:p>
            <a:pPr lvl="1" eaLnBrk="1" latinLnBrk="0" hangingPunct="1"/>
            <a:r>
              <a:rPr lang="pl-PL"/>
              <a:t>Drugi poziom</a:t>
            </a:r>
          </a:p>
          <a:p>
            <a:pPr lvl="2" eaLnBrk="1" latinLnBrk="0" hangingPunct="1"/>
            <a:r>
              <a:rPr lang="pl-PL"/>
              <a:t>Trzeci poziom</a:t>
            </a:r>
          </a:p>
          <a:p>
            <a:pPr lvl="3" eaLnBrk="1" latinLnBrk="0" hangingPunct="1"/>
            <a:r>
              <a:rPr lang="pl-PL"/>
              <a:t>Czwarty poziom</a:t>
            </a:r>
          </a:p>
          <a:p>
            <a:pPr lvl="4" eaLnBrk="1" latinLnBrk="0" hangingPunct="1"/>
            <a:r>
              <a:rPr lang="pl-PL"/>
              <a:t>Piąty poziom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514FD-1763-45C1-AED0-FF855CD2E095}" type="datetime1">
              <a:rPr lang="en-US" smtClean="0"/>
              <a:pPr/>
              <a:t>11/19/2025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logo here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6FD205-8D79-439C-A802-2377436AEC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627A8D-4D3E-4B4C-B199-3FF96543B789}" type="datetime1">
              <a:rPr lang="en-US" smtClean="0"/>
              <a:pPr/>
              <a:t>11/19/2025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logo here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6FD205-8D79-439C-A802-2377436AEC8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9662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C67121-7AB3-44A9-B455-30D9FB40A79E}" type="datetime1">
              <a:rPr lang="en-US" smtClean="0"/>
              <a:pPr/>
              <a:t>11/19/2025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logo here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6FD205-8D79-439C-A802-2377436AEC8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23424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BAC977-30FA-477C-9A84-AFCB3E072BCA}" type="datetime1">
              <a:rPr lang="en-US" smtClean="0"/>
              <a:pPr/>
              <a:t>11/19/2025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logo here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6FD205-8D79-439C-A802-2377436AEC8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2336914"/>
      </p:ext>
    </p:extLst>
  </p:cSld>
  <p:clrMapOvr>
    <a:masterClrMapping/>
  </p:clrMapOvr>
  <p:hf sldNum="0" hd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BAC977-30FA-477C-9A84-AFCB3E072BCA}" type="datetime1">
              <a:rPr lang="en-US" smtClean="0"/>
              <a:pPr/>
              <a:t>11/19/2025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logo here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6FD205-8D79-439C-A802-2377436AEC8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3889607"/>
      </p:ext>
    </p:extLst>
  </p:cSld>
  <p:clrMapOvr>
    <a:masterClrMapping/>
  </p:clrMapOvr>
  <p:hf sldNum="0" hdr="0" dt="0"/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9" Type="http://schemas.openxmlformats.org/officeDocument/2006/relationships/slideLayout" Target="../slideLayouts/slideLayout39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42" Type="http://schemas.openxmlformats.org/officeDocument/2006/relationships/slideLayout" Target="../slideLayouts/slideLayout42.xml"/><Relationship Id="rId47" Type="http://schemas.openxmlformats.org/officeDocument/2006/relationships/slideLayout" Target="../slideLayouts/slideLayout47.xml"/><Relationship Id="rId50" Type="http://schemas.openxmlformats.org/officeDocument/2006/relationships/slideLayout" Target="../slideLayouts/slideLayout50.xml"/><Relationship Id="rId55" Type="http://schemas.openxmlformats.org/officeDocument/2006/relationships/slideLayout" Target="../slideLayouts/slideLayout55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9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40" Type="http://schemas.openxmlformats.org/officeDocument/2006/relationships/slideLayout" Target="../slideLayouts/slideLayout40.xml"/><Relationship Id="rId45" Type="http://schemas.openxmlformats.org/officeDocument/2006/relationships/slideLayout" Target="../slideLayouts/slideLayout45.xml"/><Relationship Id="rId53" Type="http://schemas.openxmlformats.org/officeDocument/2006/relationships/slideLayout" Target="../slideLayouts/slideLayout53.xml"/><Relationship Id="rId58" Type="http://schemas.openxmlformats.org/officeDocument/2006/relationships/slideLayout" Target="../slideLayouts/slideLayout58.xml"/><Relationship Id="rId5" Type="http://schemas.openxmlformats.org/officeDocument/2006/relationships/slideLayout" Target="../slideLayouts/slideLayout5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43" Type="http://schemas.openxmlformats.org/officeDocument/2006/relationships/slideLayout" Target="../slideLayouts/slideLayout43.xml"/><Relationship Id="rId48" Type="http://schemas.openxmlformats.org/officeDocument/2006/relationships/slideLayout" Target="../slideLayouts/slideLayout48.xml"/><Relationship Id="rId56" Type="http://schemas.openxmlformats.org/officeDocument/2006/relationships/slideLayout" Target="../slideLayouts/slideLayout56.xml"/><Relationship Id="rId8" Type="http://schemas.openxmlformats.org/officeDocument/2006/relationships/slideLayout" Target="../slideLayouts/slideLayout8.xml"/><Relationship Id="rId51" Type="http://schemas.openxmlformats.org/officeDocument/2006/relationships/slideLayout" Target="../slideLayouts/slideLayout51.xml"/><Relationship Id="rId3" Type="http://schemas.openxmlformats.org/officeDocument/2006/relationships/slideLayout" Target="../slideLayouts/slideLayout3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slideLayout" Target="../slideLayouts/slideLayout38.xml"/><Relationship Id="rId46" Type="http://schemas.openxmlformats.org/officeDocument/2006/relationships/slideLayout" Target="../slideLayouts/slideLayout46.xml"/><Relationship Id="rId59" Type="http://schemas.openxmlformats.org/officeDocument/2006/relationships/slideLayout" Target="../slideLayouts/slideLayout59.xml"/><Relationship Id="rId20" Type="http://schemas.openxmlformats.org/officeDocument/2006/relationships/slideLayout" Target="../slideLayouts/slideLayout20.xml"/><Relationship Id="rId41" Type="http://schemas.openxmlformats.org/officeDocument/2006/relationships/slideLayout" Target="../slideLayouts/slideLayout41.xml"/><Relationship Id="rId54" Type="http://schemas.openxmlformats.org/officeDocument/2006/relationships/slideLayout" Target="../slideLayouts/slideLayout54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49" Type="http://schemas.openxmlformats.org/officeDocument/2006/relationships/slideLayout" Target="../slideLayouts/slideLayout49.xml"/><Relationship Id="rId57" Type="http://schemas.openxmlformats.org/officeDocument/2006/relationships/slideLayout" Target="../slideLayouts/slideLayout57.xml"/><Relationship Id="rId10" Type="http://schemas.openxmlformats.org/officeDocument/2006/relationships/slideLayout" Target="../slideLayouts/slideLayout10.xml"/><Relationship Id="rId31" Type="http://schemas.openxmlformats.org/officeDocument/2006/relationships/slideLayout" Target="../slideLayouts/slideLayout31.xml"/><Relationship Id="rId44" Type="http://schemas.openxmlformats.org/officeDocument/2006/relationships/slideLayout" Target="../slideLayouts/slideLayout44.xml"/><Relationship Id="rId52" Type="http://schemas.openxmlformats.org/officeDocument/2006/relationships/slideLayout" Target="../slideLayouts/slideLayout52.xml"/><Relationship Id="rId60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71317" cy="6874935"/>
            <a:chOff x="-8467" y="-8468"/>
            <a:chExt cx="9171317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pl-PL"/>
            </a:p>
          </p:txBody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pl-PL"/>
            </a:p>
          </p:txBody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pl-PL"/>
            </a:p>
          </p:txBody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pl-PL"/>
            </a:p>
          </p:txBody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pl-PL"/>
            </a:p>
          </p:txBody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pl-PL"/>
            </a:p>
          </p:txBody>
        </p:sp>
        <p:sp>
          <p:nvSpPr>
            <p:cNvPr id="15" name="Freeform 14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pl-PL"/>
            </a:p>
          </p:txBody>
        </p:sp>
        <p:sp>
          <p:nvSpPr>
            <p:cNvPr id="16" name="Freeform 15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pl-PL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BAC977-30FA-477C-9A84-AFCB3E072BCA}" type="datetime1">
              <a:rPr lang="en-US" smtClean="0"/>
              <a:pPr/>
              <a:t>11/19/2025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Your logo here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746FD205-8D79-439C-A802-2377436AEC8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35637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182" r:id="rId1"/>
    <p:sldLayoutId id="2147484183" r:id="rId2"/>
    <p:sldLayoutId id="2147484184" r:id="rId3"/>
    <p:sldLayoutId id="2147484185" r:id="rId4"/>
    <p:sldLayoutId id="2147484186" r:id="rId5"/>
    <p:sldLayoutId id="2147484187" r:id="rId6"/>
    <p:sldLayoutId id="2147484188" r:id="rId7"/>
    <p:sldLayoutId id="2147484189" r:id="rId8"/>
    <p:sldLayoutId id="2147484190" r:id="rId9"/>
    <p:sldLayoutId id="2147484191" r:id="rId10"/>
    <p:sldLayoutId id="2147484192" r:id="rId11"/>
    <p:sldLayoutId id="2147484193" r:id="rId12"/>
    <p:sldLayoutId id="2147484194" r:id="rId13"/>
    <p:sldLayoutId id="2147484195" r:id="rId14"/>
    <p:sldLayoutId id="2147484196" r:id="rId15"/>
    <p:sldLayoutId id="2147484197" r:id="rId16"/>
    <p:sldLayoutId id="2147484198" r:id="rId17"/>
    <p:sldLayoutId id="2147484141" r:id="rId18"/>
    <p:sldLayoutId id="2147484142" r:id="rId19"/>
    <p:sldLayoutId id="2147484143" r:id="rId20"/>
    <p:sldLayoutId id="2147484144" r:id="rId21"/>
    <p:sldLayoutId id="2147484145" r:id="rId22"/>
    <p:sldLayoutId id="2147484146" r:id="rId23"/>
    <p:sldLayoutId id="2147484147" r:id="rId24"/>
    <p:sldLayoutId id="2147484148" r:id="rId25"/>
    <p:sldLayoutId id="2147484149" r:id="rId26"/>
    <p:sldLayoutId id="2147484150" r:id="rId27"/>
    <p:sldLayoutId id="2147484151" r:id="rId28"/>
    <p:sldLayoutId id="2147484152" r:id="rId29"/>
    <p:sldLayoutId id="2147484153" r:id="rId30"/>
    <p:sldLayoutId id="2147484154" r:id="rId31"/>
    <p:sldLayoutId id="2147484155" r:id="rId32"/>
    <p:sldLayoutId id="2147484156" r:id="rId33"/>
    <p:sldLayoutId id="2147484157" r:id="rId34"/>
    <p:sldLayoutId id="2147484158" r:id="rId35"/>
    <p:sldLayoutId id="2147484159" r:id="rId36"/>
    <p:sldLayoutId id="2147484160" r:id="rId37"/>
    <p:sldLayoutId id="2147484161" r:id="rId38"/>
    <p:sldLayoutId id="2147484162" r:id="rId39"/>
    <p:sldLayoutId id="2147484163" r:id="rId40"/>
    <p:sldLayoutId id="2147484164" r:id="rId41"/>
    <p:sldLayoutId id="2147484165" r:id="rId42"/>
    <p:sldLayoutId id="2147484166" r:id="rId43"/>
    <p:sldLayoutId id="2147484167" r:id="rId44"/>
    <p:sldLayoutId id="2147484168" r:id="rId45"/>
    <p:sldLayoutId id="2147484169" r:id="rId46"/>
    <p:sldLayoutId id="2147484170" r:id="rId47"/>
    <p:sldLayoutId id="2147484171" r:id="rId48"/>
    <p:sldLayoutId id="2147484172" r:id="rId49"/>
    <p:sldLayoutId id="2147484173" r:id="rId50"/>
    <p:sldLayoutId id="2147484174" r:id="rId51"/>
    <p:sldLayoutId id="2147484175" r:id="rId52"/>
    <p:sldLayoutId id="2147484176" r:id="rId53"/>
    <p:sldLayoutId id="2147484177" r:id="rId54"/>
    <p:sldLayoutId id="2147484178" r:id="rId55"/>
    <p:sldLayoutId id="2147484179" r:id="rId56"/>
    <p:sldLayoutId id="2147484180" r:id="rId57"/>
    <p:sldLayoutId id="2147483664" r:id="rId58"/>
    <p:sldLayoutId id="2147483670" r:id="rId59"/>
  </p:sldLayoutIdLst>
  <p:hf sldNum="0" hd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1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1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1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1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1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1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1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4.xml"/><Relationship Id="rId1" Type="http://schemas.openxmlformats.org/officeDocument/2006/relationships/slideLayout" Target="../slideLayouts/slideLayout1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5.xml"/><Relationship Id="rId1" Type="http://schemas.openxmlformats.org/officeDocument/2006/relationships/slideLayout" Target="../slideLayouts/slideLayout1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6.xml"/><Relationship Id="rId1" Type="http://schemas.openxmlformats.org/officeDocument/2006/relationships/slideLayout" Target="../slideLayouts/slideLayout1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7.xml"/><Relationship Id="rId1" Type="http://schemas.openxmlformats.org/officeDocument/2006/relationships/slideLayout" Target="../slideLayouts/slideLayout1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8.xml"/><Relationship Id="rId1" Type="http://schemas.openxmlformats.org/officeDocument/2006/relationships/slideLayout" Target="../slideLayouts/slideLayout1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9.xml"/><Relationship Id="rId1" Type="http://schemas.openxmlformats.org/officeDocument/2006/relationships/slideLayout" Target="../slideLayouts/slideLayout17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1.xml"/><Relationship Id="rId2" Type="http://schemas.openxmlformats.org/officeDocument/2006/relationships/chart" Target="../charts/chart20.xml"/><Relationship Id="rId1" Type="http://schemas.openxmlformats.org/officeDocument/2006/relationships/slideLayout" Target="../slideLayouts/slideLayout17.xml"/><Relationship Id="rId6" Type="http://schemas.openxmlformats.org/officeDocument/2006/relationships/chart" Target="../charts/chart24.xml"/><Relationship Id="rId5" Type="http://schemas.openxmlformats.org/officeDocument/2006/relationships/chart" Target="../charts/chart23.xml"/><Relationship Id="rId4" Type="http://schemas.openxmlformats.org/officeDocument/2006/relationships/chart" Target="../charts/chart2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7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sv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7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7.xml"/></Relationships>
</file>

<file path=ppt/slides/_rels/slide3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png"/><Relationship Id="rId13" Type="http://schemas.openxmlformats.org/officeDocument/2006/relationships/image" Target="../media/image21.svg"/><Relationship Id="rId3" Type="http://schemas.openxmlformats.org/officeDocument/2006/relationships/image" Target="../media/image11.svg"/><Relationship Id="rId7" Type="http://schemas.openxmlformats.org/officeDocument/2006/relationships/image" Target="../media/image15.svg"/><Relationship Id="rId12" Type="http://schemas.openxmlformats.org/officeDocument/2006/relationships/image" Target="../media/image20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7.xml"/><Relationship Id="rId6" Type="http://schemas.openxmlformats.org/officeDocument/2006/relationships/image" Target="../media/image14.png"/><Relationship Id="rId11" Type="http://schemas.openxmlformats.org/officeDocument/2006/relationships/image" Target="../media/image19.svg"/><Relationship Id="rId5" Type="http://schemas.openxmlformats.org/officeDocument/2006/relationships/image" Target="../media/image13.svg"/><Relationship Id="rId15" Type="http://schemas.openxmlformats.org/officeDocument/2006/relationships/image" Target="../media/image23.svg"/><Relationship Id="rId10" Type="http://schemas.openxmlformats.org/officeDocument/2006/relationships/image" Target="../media/image18.png"/><Relationship Id="rId4" Type="http://schemas.openxmlformats.org/officeDocument/2006/relationships/image" Target="../media/image12.png"/><Relationship Id="rId9" Type="http://schemas.openxmlformats.org/officeDocument/2006/relationships/image" Target="../media/image17.svg"/><Relationship Id="rId14" Type="http://schemas.openxmlformats.org/officeDocument/2006/relationships/image" Target="../media/image22.png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5.xml"/><Relationship Id="rId1" Type="http://schemas.openxmlformats.org/officeDocument/2006/relationships/slideLayout" Target="../slideLayouts/slideLayout17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6.xml"/><Relationship Id="rId1" Type="http://schemas.openxmlformats.org/officeDocument/2006/relationships/slideLayout" Target="../slideLayouts/slideLayout17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7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7.xml"/><Relationship Id="rId1" Type="http://schemas.openxmlformats.org/officeDocument/2006/relationships/slideLayout" Target="../slideLayouts/slideLayout17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8.xml"/><Relationship Id="rId1" Type="http://schemas.openxmlformats.org/officeDocument/2006/relationships/slideLayout" Target="../slideLayouts/slideLayout17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9.xml"/><Relationship Id="rId1" Type="http://schemas.openxmlformats.org/officeDocument/2006/relationships/slideLayout" Target="../slideLayouts/slideLayout17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0.xml"/><Relationship Id="rId1" Type="http://schemas.openxmlformats.org/officeDocument/2006/relationships/slideLayout" Target="../slideLayouts/slideLayout17.xml"/></Relationships>
</file>

<file path=ppt/slides/_rels/slide44.xml.rels><?xml version="1.0" encoding="UTF-8" standalone="yes"?>
<Relationships xmlns="http://schemas.openxmlformats.org/package/2006/relationships"><Relationship Id="rId8" Type="http://schemas.openxmlformats.org/officeDocument/2006/relationships/image" Target="../media/image30.png"/><Relationship Id="rId3" Type="http://schemas.openxmlformats.org/officeDocument/2006/relationships/image" Target="../media/image25.svg"/><Relationship Id="rId7" Type="http://schemas.openxmlformats.org/officeDocument/2006/relationships/image" Target="../media/image29.sv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17.xml"/><Relationship Id="rId6" Type="http://schemas.openxmlformats.org/officeDocument/2006/relationships/image" Target="../media/image28.png"/><Relationship Id="rId5" Type="http://schemas.openxmlformats.org/officeDocument/2006/relationships/image" Target="../media/image27.svg"/><Relationship Id="rId4" Type="http://schemas.openxmlformats.org/officeDocument/2006/relationships/image" Target="../media/image26.png"/><Relationship Id="rId9" Type="http://schemas.openxmlformats.org/officeDocument/2006/relationships/image" Target="../media/image31.svg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svg"/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1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7.xml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1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1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1600" y="980728"/>
            <a:ext cx="7487840" cy="4308896"/>
          </a:xfrm>
        </p:spPr>
        <p:txBody>
          <a:bodyPr>
            <a:normAutofit fontScale="90000"/>
          </a:bodyPr>
          <a:lstStyle/>
          <a:p>
            <a:br>
              <a:rPr lang="pl-PL" dirty="0">
                <a:solidFill>
                  <a:schemeClr val="tx1">
                    <a:lumMod val="85000"/>
                    <a:lumOff val="15000"/>
                  </a:schemeClr>
                </a:solidFill>
              </a:rPr>
            </a:br>
            <a:r>
              <a:rPr lang="pl-PL" sz="5300" b="1" dirty="0">
                <a:solidFill>
                  <a:schemeClr val="tx2">
                    <a:lumMod val="75000"/>
                  </a:schemeClr>
                </a:solidFill>
              </a:rPr>
              <a:t>Informacja o stanie realizacji zadań oświatowych</a:t>
            </a:r>
            <a:br>
              <a:rPr lang="pl-PL" sz="5300" b="1" dirty="0">
                <a:solidFill>
                  <a:schemeClr val="tx2">
                    <a:lumMod val="75000"/>
                  </a:schemeClr>
                </a:solidFill>
              </a:rPr>
            </a:br>
            <a:r>
              <a:rPr lang="pl-PL" sz="5300" b="1" dirty="0">
                <a:solidFill>
                  <a:schemeClr val="tx2">
                    <a:lumMod val="75000"/>
                  </a:schemeClr>
                </a:solidFill>
              </a:rPr>
              <a:t>Gminy Pniewy </a:t>
            </a:r>
            <a:br>
              <a:rPr lang="pl-PL" sz="5300" b="1" dirty="0">
                <a:solidFill>
                  <a:schemeClr val="tx2">
                    <a:lumMod val="75000"/>
                  </a:schemeClr>
                </a:solidFill>
              </a:rPr>
            </a:br>
            <a:r>
              <a:rPr lang="pl-PL" sz="5300" b="1" dirty="0">
                <a:solidFill>
                  <a:schemeClr val="tx2">
                    <a:lumMod val="75000"/>
                  </a:schemeClr>
                </a:solidFill>
              </a:rPr>
              <a:t>w roku szkolnym </a:t>
            </a:r>
            <a:br>
              <a:rPr lang="pl-PL" sz="5300" b="1" dirty="0">
                <a:solidFill>
                  <a:schemeClr val="tx2">
                    <a:lumMod val="75000"/>
                  </a:schemeClr>
                </a:solidFill>
              </a:rPr>
            </a:br>
            <a:r>
              <a:rPr lang="pl-PL" sz="5300" b="1" dirty="0">
                <a:solidFill>
                  <a:schemeClr val="tx2">
                    <a:lumMod val="75000"/>
                  </a:schemeClr>
                </a:solidFill>
              </a:rPr>
              <a:t>2024/2025</a:t>
            </a:r>
            <a:endParaRPr lang="pl-PL" b="1" dirty="0">
              <a:solidFill>
                <a:schemeClr val="tx2">
                  <a:lumMod val="75000"/>
                </a:schemeClr>
              </a:solidFill>
            </a:endParaRPr>
          </a:p>
        </p:txBody>
      </p:sp>
      <p:pic>
        <p:nvPicPr>
          <p:cNvPr id="5" name="Obraz 4">
            <a:extLst>
              <a:ext uri="{FF2B5EF4-FFF2-40B4-BE49-F238E27FC236}">
                <a16:creationId xmlns:a16="http://schemas.microsoft.com/office/drawing/2014/main" id="{942846C9-6B7B-41F1-A82F-EAD9504191A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6717" y="5566333"/>
            <a:ext cx="838899" cy="962644"/>
          </a:xfrm>
          <a:prstGeom prst="rect">
            <a:avLst/>
          </a:prstGeom>
        </p:spPr>
      </p:pic>
      <p:sp>
        <p:nvSpPr>
          <p:cNvPr id="6" name="pole tekstowe 5">
            <a:extLst>
              <a:ext uri="{FF2B5EF4-FFF2-40B4-BE49-F238E27FC236}">
                <a16:creationId xmlns:a16="http://schemas.microsoft.com/office/drawing/2014/main" id="{993514B6-3BCC-4FAE-86AA-1DD2D43BFF62}"/>
              </a:ext>
            </a:extLst>
          </p:cNvPr>
          <p:cNvSpPr txBox="1"/>
          <p:nvPr/>
        </p:nvSpPr>
        <p:spPr>
          <a:xfrm>
            <a:off x="1115616" y="5632156"/>
            <a:ext cx="149605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200" dirty="0">
                <a:solidFill>
                  <a:schemeClr val="tx2">
                    <a:lumMod val="75000"/>
                  </a:schemeClr>
                </a:solidFill>
              </a:rPr>
              <a:t>Urząd Miejski Pniewy</a:t>
            </a:r>
            <a:br>
              <a:rPr lang="pl-PL" sz="1200" dirty="0">
                <a:solidFill>
                  <a:schemeClr val="tx2">
                    <a:lumMod val="75000"/>
                  </a:schemeClr>
                </a:solidFill>
              </a:rPr>
            </a:br>
            <a:r>
              <a:rPr lang="pl-PL" sz="1200" dirty="0">
                <a:solidFill>
                  <a:schemeClr val="tx2">
                    <a:lumMod val="75000"/>
                  </a:schemeClr>
                </a:solidFill>
              </a:rPr>
              <a:t>Referat Oświaty</a:t>
            </a:r>
          </a:p>
          <a:p>
            <a:r>
              <a:rPr lang="pl-PL" sz="1200" dirty="0">
                <a:solidFill>
                  <a:schemeClr val="tx2">
                    <a:lumMod val="75000"/>
                  </a:schemeClr>
                </a:solidFill>
              </a:rPr>
              <a:t>ul. Św. Ducha 10</a:t>
            </a:r>
          </a:p>
          <a:p>
            <a:r>
              <a:rPr lang="pl-PL" sz="1200" dirty="0">
                <a:solidFill>
                  <a:schemeClr val="tx2">
                    <a:lumMod val="75000"/>
                  </a:schemeClr>
                </a:solidFill>
              </a:rPr>
              <a:t>62 – 045 Pniewy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Symbol zastępczy zawartości 6">
            <a:extLst>
              <a:ext uri="{FF2B5EF4-FFF2-40B4-BE49-F238E27FC236}">
                <a16:creationId xmlns:a16="http://schemas.microsoft.com/office/drawing/2014/main" id="{BF340E17-E6D3-64A6-B8FD-E55EC7D33ED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53427154"/>
              </p:ext>
            </p:extLst>
          </p:nvPr>
        </p:nvGraphicFramePr>
        <p:xfrm>
          <a:off x="457200" y="1104900"/>
          <a:ext cx="8229600" cy="4648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ytuł 2">
            <a:extLst>
              <a:ext uri="{FF2B5EF4-FFF2-40B4-BE49-F238E27FC236}">
                <a16:creationId xmlns:a16="http://schemas.microsoft.com/office/drawing/2014/main" id="{AE5321B7-B26E-8502-0A4F-3F214C80CD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98143" y="203200"/>
            <a:ext cx="6347713" cy="777528"/>
          </a:xfrm>
        </p:spPr>
        <p:txBody>
          <a:bodyPr>
            <a:normAutofit/>
          </a:bodyPr>
          <a:lstStyle/>
          <a:p>
            <a:pPr algn="ctr"/>
            <a:r>
              <a:rPr lang="pl-PL" sz="4000" b="1" dirty="0">
                <a:solidFill>
                  <a:schemeClr val="tx2"/>
                </a:solidFill>
              </a:rPr>
              <a:t>Zatrudnienie nauczycieli</a:t>
            </a:r>
          </a:p>
        </p:txBody>
      </p:sp>
    </p:spTree>
    <p:extLst>
      <p:ext uri="{BB962C8B-B14F-4D97-AF65-F5344CB8AC3E}">
        <p14:creationId xmlns:p14="http://schemas.microsoft.com/office/powerpoint/2010/main" val="268693651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Symbol zastępczy zawartości 6">
            <a:extLst>
              <a:ext uri="{FF2B5EF4-FFF2-40B4-BE49-F238E27FC236}">
                <a16:creationId xmlns:a16="http://schemas.microsoft.com/office/drawing/2014/main" id="{0449502D-E77C-B7D4-5863-D296A8F78FA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46947515"/>
              </p:ext>
            </p:extLst>
          </p:nvPr>
        </p:nvGraphicFramePr>
        <p:xfrm>
          <a:off x="457200" y="1524000"/>
          <a:ext cx="8229600" cy="4648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ytuł 2">
            <a:extLst>
              <a:ext uri="{FF2B5EF4-FFF2-40B4-BE49-F238E27FC236}">
                <a16:creationId xmlns:a16="http://schemas.microsoft.com/office/drawing/2014/main" id="{B30DEA5F-7A77-0EE2-805C-46426FE62F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9756" y="25400"/>
            <a:ext cx="8964488" cy="1320800"/>
          </a:xfrm>
        </p:spPr>
        <p:txBody>
          <a:bodyPr>
            <a:normAutofit/>
          </a:bodyPr>
          <a:lstStyle/>
          <a:p>
            <a:pPr algn="ctr"/>
            <a:r>
              <a:rPr lang="pl-PL" b="1" dirty="0">
                <a:solidFill>
                  <a:schemeClr val="tx2"/>
                </a:solidFill>
              </a:rPr>
              <a:t>Stopnie awansu zawodowego </a:t>
            </a:r>
            <a:br>
              <a:rPr lang="pl-PL" b="1" dirty="0">
                <a:solidFill>
                  <a:schemeClr val="tx2"/>
                </a:solidFill>
              </a:rPr>
            </a:br>
            <a:r>
              <a:rPr lang="pl-PL" b="1" dirty="0">
                <a:solidFill>
                  <a:schemeClr val="tx2"/>
                </a:solidFill>
              </a:rPr>
              <a:t>nauczycieli w latach 2022-2025</a:t>
            </a:r>
          </a:p>
        </p:txBody>
      </p:sp>
    </p:spTree>
    <p:extLst>
      <p:ext uri="{BB962C8B-B14F-4D97-AF65-F5344CB8AC3E}">
        <p14:creationId xmlns:p14="http://schemas.microsoft.com/office/powerpoint/2010/main" val="170192795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Symbol zastępczy zawartości 6">
            <a:extLst>
              <a:ext uri="{FF2B5EF4-FFF2-40B4-BE49-F238E27FC236}">
                <a16:creationId xmlns:a16="http://schemas.microsoft.com/office/drawing/2014/main" id="{1CCABB59-5E2F-2B8B-3F41-15F3FD14C87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09478294"/>
              </p:ext>
            </p:extLst>
          </p:nvPr>
        </p:nvGraphicFramePr>
        <p:xfrm>
          <a:off x="457200" y="1524000"/>
          <a:ext cx="8229600" cy="4648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ytuł 2">
            <a:extLst>
              <a:ext uri="{FF2B5EF4-FFF2-40B4-BE49-F238E27FC236}">
                <a16:creationId xmlns:a16="http://schemas.microsoft.com/office/drawing/2014/main" id="{27B69BF7-E65C-6B51-2D0A-DAB4B2D918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599" y="188640"/>
            <a:ext cx="7778825" cy="1741760"/>
          </a:xfrm>
        </p:spPr>
        <p:txBody>
          <a:bodyPr>
            <a:normAutofit/>
          </a:bodyPr>
          <a:lstStyle/>
          <a:p>
            <a:pPr algn="ctr"/>
            <a:r>
              <a:rPr lang="pl-PL" sz="4000" b="1" dirty="0">
                <a:solidFill>
                  <a:schemeClr val="tx2">
                    <a:lumMod val="75000"/>
                  </a:schemeClr>
                </a:solidFill>
              </a:rPr>
              <a:t>Zatrudnienie pracowników administracji i obsługi</a:t>
            </a:r>
            <a:endParaRPr lang="pl-PL" sz="4000" dirty="0"/>
          </a:p>
        </p:txBody>
      </p:sp>
    </p:spTree>
    <p:extLst>
      <p:ext uri="{BB962C8B-B14F-4D97-AF65-F5344CB8AC3E}">
        <p14:creationId xmlns:p14="http://schemas.microsoft.com/office/powerpoint/2010/main" val="361947973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ytuł 2">
            <a:extLst>
              <a:ext uri="{FF2B5EF4-FFF2-40B4-BE49-F238E27FC236}">
                <a16:creationId xmlns:a16="http://schemas.microsoft.com/office/drawing/2014/main" id="{2B1D4099-3D91-421F-8C8A-B743A488AC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348880"/>
            <a:ext cx="7239000" cy="1362075"/>
          </a:xfrm>
        </p:spPr>
        <p:txBody>
          <a:bodyPr>
            <a:normAutofit/>
          </a:bodyPr>
          <a:lstStyle/>
          <a:p>
            <a:r>
              <a:rPr lang="pl-PL" sz="5400" b="1" dirty="0">
                <a:solidFill>
                  <a:schemeClr val="tx2">
                    <a:lumMod val="75000"/>
                  </a:schemeClr>
                </a:solidFill>
              </a:rPr>
              <a:t>Egzamin ósmoklasisty</a:t>
            </a:r>
          </a:p>
        </p:txBody>
      </p:sp>
      <p:pic>
        <p:nvPicPr>
          <p:cNvPr id="5" name="Obraz 4">
            <a:extLst>
              <a:ext uri="{FF2B5EF4-FFF2-40B4-BE49-F238E27FC236}">
                <a16:creationId xmlns:a16="http://schemas.microsoft.com/office/drawing/2014/main" id="{CE6E9B1C-156A-43EF-85A8-12ECFA18F3B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1000" y="5589240"/>
            <a:ext cx="841321" cy="9632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966568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Symbol zastępczy zawartości 6">
            <a:extLst>
              <a:ext uri="{FF2B5EF4-FFF2-40B4-BE49-F238E27FC236}">
                <a16:creationId xmlns:a16="http://schemas.microsoft.com/office/drawing/2014/main" id="{1DD92EB0-65EB-9436-E101-EB02B29E4A4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61584443"/>
              </p:ext>
            </p:extLst>
          </p:nvPr>
        </p:nvGraphicFramePr>
        <p:xfrm>
          <a:off x="457200" y="1196752"/>
          <a:ext cx="8229600" cy="49754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ytuł 2">
            <a:extLst>
              <a:ext uri="{FF2B5EF4-FFF2-40B4-BE49-F238E27FC236}">
                <a16:creationId xmlns:a16="http://schemas.microsoft.com/office/drawing/2014/main" id="{21BCA99B-EEB1-7000-47BC-B6601EB130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98143" y="260648"/>
            <a:ext cx="6347713" cy="616831"/>
          </a:xfrm>
        </p:spPr>
        <p:txBody>
          <a:bodyPr>
            <a:normAutofit fontScale="90000"/>
          </a:bodyPr>
          <a:lstStyle/>
          <a:p>
            <a:pPr algn="ctr"/>
            <a:r>
              <a:rPr lang="pl-PL" b="1" dirty="0">
                <a:solidFill>
                  <a:schemeClr val="tx2"/>
                </a:solidFill>
              </a:rPr>
              <a:t>Liczba ósmoklasistów </a:t>
            </a:r>
            <a:br>
              <a:rPr lang="pl-PL" b="1" dirty="0">
                <a:solidFill>
                  <a:schemeClr val="tx2"/>
                </a:solidFill>
              </a:rPr>
            </a:br>
            <a:r>
              <a:rPr lang="pl-PL" b="1" dirty="0">
                <a:solidFill>
                  <a:schemeClr val="tx2"/>
                </a:solidFill>
              </a:rPr>
              <a:t>w latach 2022-2025</a:t>
            </a:r>
          </a:p>
        </p:txBody>
      </p:sp>
    </p:spTree>
    <p:extLst>
      <p:ext uri="{BB962C8B-B14F-4D97-AF65-F5344CB8AC3E}">
        <p14:creationId xmlns:p14="http://schemas.microsoft.com/office/powerpoint/2010/main" val="426638690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Symbol zastępczy zawartości 6">
            <a:extLst>
              <a:ext uri="{FF2B5EF4-FFF2-40B4-BE49-F238E27FC236}">
                <a16:creationId xmlns:a16="http://schemas.microsoft.com/office/drawing/2014/main" id="{C29376D9-535C-6B61-A013-360A0E350A5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67435223"/>
              </p:ext>
            </p:extLst>
          </p:nvPr>
        </p:nvGraphicFramePr>
        <p:xfrm>
          <a:off x="539552" y="1196752"/>
          <a:ext cx="8229600" cy="48965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ytuł 2">
            <a:extLst>
              <a:ext uri="{FF2B5EF4-FFF2-40B4-BE49-F238E27FC236}">
                <a16:creationId xmlns:a16="http://schemas.microsoft.com/office/drawing/2014/main" id="{FA58ECBE-C4D8-672A-80E7-8B3BDE6804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3608" y="188640"/>
            <a:ext cx="6768752" cy="1320800"/>
          </a:xfrm>
        </p:spPr>
        <p:txBody>
          <a:bodyPr>
            <a:normAutofit fontScale="90000"/>
          </a:bodyPr>
          <a:lstStyle/>
          <a:p>
            <a:pPr algn="ctr"/>
            <a:r>
              <a:rPr lang="pl-PL" b="1" dirty="0">
                <a:solidFill>
                  <a:schemeClr val="tx2"/>
                </a:solidFill>
              </a:rPr>
              <a:t>Wyniki egzaminów ósmoklasistów </a:t>
            </a:r>
            <a:br>
              <a:rPr lang="pl-PL" b="1" dirty="0">
                <a:solidFill>
                  <a:schemeClr val="tx2"/>
                </a:solidFill>
              </a:rPr>
            </a:br>
            <a:r>
              <a:rPr lang="pl-PL" b="1" dirty="0">
                <a:solidFill>
                  <a:schemeClr val="tx2"/>
                </a:solidFill>
              </a:rPr>
              <a:t>2024/2025</a:t>
            </a:r>
            <a:br>
              <a:rPr lang="pl-PL" b="1" dirty="0">
                <a:solidFill>
                  <a:schemeClr val="tx2"/>
                </a:solidFill>
              </a:rPr>
            </a:br>
            <a:br>
              <a:rPr lang="pl-PL" dirty="0"/>
            </a:b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51392088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Symbol zastępczy zawartości 6">
            <a:extLst>
              <a:ext uri="{FF2B5EF4-FFF2-40B4-BE49-F238E27FC236}">
                <a16:creationId xmlns:a16="http://schemas.microsoft.com/office/drawing/2014/main" id="{C29376D9-535C-6B61-A013-360A0E350A5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3913099"/>
              </p:ext>
            </p:extLst>
          </p:nvPr>
        </p:nvGraphicFramePr>
        <p:xfrm>
          <a:off x="457200" y="1524000"/>
          <a:ext cx="8229600" cy="4648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ytuł 2">
            <a:extLst>
              <a:ext uri="{FF2B5EF4-FFF2-40B4-BE49-F238E27FC236}">
                <a16:creationId xmlns:a16="http://schemas.microsoft.com/office/drawing/2014/main" id="{FA58ECBE-C4D8-672A-80E7-8B3BDE6804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87624" y="116632"/>
            <a:ext cx="6347713" cy="1320800"/>
          </a:xfrm>
        </p:spPr>
        <p:txBody>
          <a:bodyPr>
            <a:normAutofit fontScale="90000"/>
          </a:bodyPr>
          <a:lstStyle/>
          <a:p>
            <a:pPr algn="ctr"/>
            <a:r>
              <a:rPr lang="pl-PL" b="1" dirty="0">
                <a:solidFill>
                  <a:schemeClr val="tx2"/>
                </a:solidFill>
              </a:rPr>
              <a:t>Wyniki egzaminów </a:t>
            </a:r>
            <a:br>
              <a:rPr lang="pl-PL" b="1" dirty="0">
                <a:solidFill>
                  <a:schemeClr val="tx2"/>
                </a:solidFill>
              </a:rPr>
            </a:br>
            <a:r>
              <a:rPr lang="pl-PL" b="1" dirty="0">
                <a:solidFill>
                  <a:schemeClr val="tx2"/>
                </a:solidFill>
              </a:rPr>
              <a:t>w latach 2022-2025</a:t>
            </a:r>
            <a:br>
              <a:rPr lang="pl-PL" dirty="0"/>
            </a:b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95482383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Symbol zastępczy zawartości 6">
            <a:extLst>
              <a:ext uri="{FF2B5EF4-FFF2-40B4-BE49-F238E27FC236}">
                <a16:creationId xmlns:a16="http://schemas.microsoft.com/office/drawing/2014/main" id="{C29376D9-535C-6B61-A013-360A0E350A5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5246386"/>
              </p:ext>
            </p:extLst>
          </p:nvPr>
        </p:nvGraphicFramePr>
        <p:xfrm>
          <a:off x="457200" y="1524000"/>
          <a:ext cx="8229600" cy="4648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ytuł 2">
            <a:extLst>
              <a:ext uri="{FF2B5EF4-FFF2-40B4-BE49-F238E27FC236}">
                <a16:creationId xmlns:a16="http://schemas.microsoft.com/office/drawing/2014/main" id="{FA58ECBE-C4D8-672A-80E7-8B3BDE6804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87624" y="116632"/>
            <a:ext cx="6347713" cy="1320800"/>
          </a:xfrm>
        </p:spPr>
        <p:txBody>
          <a:bodyPr>
            <a:normAutofit fontScale="90000"/>
          </a:bodyPr>
          <a:lstStyle/>
          <a:p>
            <a:pPr algn="ctr"/>
            <a:r>
              <a:rPr lang="pl-PL" b="1" dirty="0">
                <a:solidFill>
                  <a:schemeClr val="tx2"/>
                </a:solidFill>
              </a:rPr>
              <a:t>Wyniki egzaminów </a:t>
            </a:r>
            <a:br>
              <a:rPr lang="pl-PL" b="1" dirty="0">
                <a:solidFill>
                  <a:schemeClr val="tx2"/>
                </a:solidFill>
              </a:rPr>
            </a:br>
            <a:r>
              <a:rPr lang="pl-PL" b="1" dirty="0">
                <a:solidFill>
                  <a:schemeClr val="tx2"/>
                </a:solidFill>
              </a:rPr>
              <a:t>w latach 2022-2025</a:t>
            </a:r>
            <a:br>
              <a:rPr lang="pl-PL" dirty="0"/>
            </a:b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11265958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Symbol zastępczy zawartości 6">
            <a:extLst>
              <a:ext uri="{FF2B5EF4-FFF2-40B4-BE49-F238E27FC236}">
                <a16:creationId xmlns:a16="http://schemas.microsoft.com/office/drawing/2014/main" id="{C29376D9-535C-6B61-A013-360A0E350A5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44458069"/>
              </p:ext>
            </p:extLst>
          </p:nvPr>
        </p:nvGraphicFramePr>
        <p:xfrm>
          <a:off x="457200" y="1524000"/>
          <a:ext cx="8229600" cy="4648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ytuł 2">
            <a:extLst>
              <a:ext uri="{FF2B5EF4-FFF2-40B4-BE49-F238E27FC236}">
                <a16:creationId xmlns:a16="http://schemas.microsoft.com/office/drawing/2014/main" id="{FA58ECBE-C4D8-672A-80E7-8B3BDE6804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87624" y="116632"/>
            <a:ext cx="6347713" cy="1320800"/>
          </a:xfrm>
        </p:spPr>
        <p:txBody>
          <a:bodyPr>
            <a:normAutofit fontScale="90000"/>
          </a:bodyPr>
          <a:lstStyle/>
          <a:p>
            <a:pPr algn="ctr"/>
            <a:r>
              <a:rPr lang="pl-PL" b="1" dirty="0">
                <a:solidFill>
                  <a:schemeClr val="tx2"/>
                </a:solidFill>
              </a:rPr>
              <a:t>Wyniki egzaminów </a:t>
            </a:r>
            <a:br>
              <a:rPr lang="pl-PL" b="1" dirty="0">
                <a:solidFill>
                  <a:schemeClr val="tx2"/>
                </a:solidFill>
              </a:rPr>
            </a:br>
            <a:r>
              <a:rPr lang="pl-PL" b="1" dirty="0">
                <a:solidFill>
                  <a:schemeClr val="tx2"/>
                </a:solidFill>
              </a:rPr>
              <a:t>w latach 2022-2025</a:t>
            </a:r>
            <a:br>
              <a:rPr lang="pl-PL" dirty="0"/>
            </a:b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6019752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ytuł 2">
            <a:extLst>
              <a:ext uri="{FF2B5EF4-FFF2-40B4-BE49-F238E27FC236}">
                <a16:creationId xmlns:a16="http://schemas.microsoft.com/office/drawing/2014/main" id="{2B1D4099-3D91-421F-8C8A-B743A488AC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4236" y="2354957"/>
            <a:ext cx="7239000" cy="1362075"/>
          </a:xfrm>
        </p:spPr>
        <p:txBody>
          <a:bodyPr>
            <a:normAutofit/>
          </a:bodyPr>
          <a:lstStyle/>
          <a:p>
            <a:pPr algn="l"/>
            <a:r>
              <a:rPr lang="pl-PL" sz="4800" b="1" dirty="0">
                <a:solidFill>
                  <a:schemeClr val="tx2">
                    <a:lumMod val="75000"/>
                  </a:schemeClr>
                </a:solidFill>
              </a:rPr>
              <a:t>Egzamin maturalny</a:t>
            </a:r>
          </a:p>
        </p:txBody>
      </p:sp>
      <p:pic>
        <p:nvPicPr>
          <p:cNvPr id="4" name="Obraz 3">
            <a:extLst>
              <a:ext uri="{FF2B5EF4-FFF2-40B4-BE49-F238E27FC236}">
                <a16:creationId xmlns:a16="http://schemas.microsoft.com/office/drawing/2014/main" id="{E861C582-0156-4E88-8713-F16108830EF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4236" y="5589240"/>
            <a:ext cx="841321" cy="9632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82305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BB53F07-2E0F-DB2A-A955-E352DE1B89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GUS informuje…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A904E4CA-9177-9A9B-B00C-185FF47EA3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99592" y="1628800"/>
            <a:ext cx="6347714" cy="266429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pl-PL" sz="2800" dirty="0">
                <a:solidFill>
                  <a:schemeClr val="tx1"/>
                </a:solidFill>
              </a:rPr>
              <a:t>do 2029 r. liczba dzieci w wieku </a:t>
            </a:r>
            <a:br>
              <a:rPr lang="pl-PL" sz="2800" dirty="0">
                <a:solidFill>
                  <a:schemeClr val="tx1"/>
                </a:solidFill>
              </a:rPr>
            </a:br>
            <a:r>
              <a:rPr lang="pl-PL" sz="2800" dirty="0">
                <a:solidFill>
                  <a:schemeClr val="tx1"/>
                </a:solidFill>
              </a:rPr>
              <a:t>7–14 lat zmniejszy się o 5%, </a:t>
            </a:r>
            <a:br>
              <a:rPr lang="pl-PL" sz="2800" dirty="0">
                <a:solidFill>
                  <a:schemeClr val="tx1"/>
                </a:solidFill>
              </a:rPr>
            </a:br>
            <a:r>
              <a:rPr lang="pl-PL" sz="2800" dirty="0">
                <a:solidFill>
                  <a:schemeClr val="tx1"/>
                </a:solidFill>
              </a:rPr>
              <a:t>do 2034 r. – niemal o 20%, </a:t>
            </a:r>
            <a:br>
              <a:rPr lang="pl-PL" sz="2800" dirty="0">
                <a:solidFill>
                  <a:schemeClr val="tx1"/>
                </a:solidFill>
              </a:rPr>
            </a:br>
            <a:r>
              <a:rPr lang="pl-PL" sz="2800" dirty="0">
                <a:solidFill>
                  <a:schemeClr val="tx1"/>
                </a:solidFill>
              </a:rPr>
              <a:t>a do 2060 r. może spaść </a:t>
            </a:r>
            <a:br>
              <a:rPr lang="pl-PL" sz="2800" dirty="0">
                <a:solidFill>
                  <a:schemeClr val="tx1"/>
                </a:solidFill>
              </a:rPr>
            </a:br>
            <a:r>
              <a:rPr lang="pl-PL" sz="2800" dirty="0">
                <a:solidFill>
                  <a:schemeClr val="tx1"/>
                </a:solidFill>
              </a:rPr>
              <a:t>nawet o blisko 50% </a:t>
            </a:r>
            <a:endParaRPr lang="pl-PL" sz="4000" b="1" dirty="0">
              <a:solidFill>
                <a:schemeClr val="tx1"/>
              </a:solidFill>
            </a:endParaRPr>
          </a:p>
        </p:txBody>
      </p:sp>
      <p:sp>
        <p:nvSpPr>
          <p:cNvPr id="4" name="pole tekstowe 3">
            <a:extLst>
              <a:ext uri="{FF2B5EF4-FFF2-40B4-BE49-F238E27FC236}">
                <a16:creationId xmlns:a16="http://schemas.microsoft.com/office/drawing/2014/main" id="{48D064DE-7C92-01C4-A51F-942E7723259E}"/>
              </a:ext>
            </a:extLst>
          </p:cNvPr>
          <p:cNvSpPr txBox="1"/>
          <p:nvPr/>
        </p:nvSpPr>
        <p:spPr>
          <a:xfrm>
            <a:off x="1187624" y="4437112"/>
            <a:ext cx="6059682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l-PL" sz="2800" b="1" dirty="0"/>
              <a:t>Proces starzenia się społeczeństwa jest faktem</a:t>
            </a:r>
            <a:r>
              <a:rPr lang="pl-PL" sz="4000" b="1" dirty="0">
                <a:latin typeface="Work Sans" pitchFamily="2" charset="-18"/>
              </a:rPr>
              <a:t>…</a:t>
            </a:r>
            <a:endParaRPr lang="pl-PL" sz="2800" b="1" dirty="0"/>
          </a:p>
        </p:txBody>
      </p:sp>
    </p:spTree>
    <p:extLst>
      <p:ext uri="{BB962C8B-B14F-4D97-AF65-F5344CB8AC3E}">
        <p14:creationId xmlns:p14="http://schemas.microsoft.com/office/powerpoint/2010/main" val="150114574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Symbol zastępczy zawartości 4">
            <a:extLst>
              <a:ext uri="{FF2B5EF4-FFF2-40B4-BE49-F238E27FC236}">
                <a16:creationId xmlns:a16="http://schemas.microsoft.com/office/drawing/2014/main" id="{B43F9C64-1D6D-496C-A510-CC42CC621B9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23368385"/>
              </p:ext>
            </p:extLst>
          </p:nvPr>
        </p:nvGraphicFramePr>
        <p:xfrm>
          <a:off x="457797" y="1556792"/>
          <a:ext cx="8229600" cy="49293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ytuł 2">
            <a:extLst>
              <a:ext uri="{FF2B5EF4-FFF2-40B4-BE49-F238E27FC236}">
                <a16:creationId xmlns:a16="http://schemas.microsoft.com/office/drawing/2014/main" id="{42C032AF-0862-4609-97E8-220A546948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61306"/>
          </a:xfrm>
        </p:spPr>
        <p:txBody>
          <a:bodyPr>
            <a:normAutofit/>
          </a:bodyPr>
          <a:lstStyle/>
          <a:p>
            <a:pPr algn="ctr"/>
            <a:r>
              <a:rPr lang="pl-PL" sz="5300" b="1" dirty="0">
                <a:solidFill>
                  <a:schemeClr val="tx2">
                    <a:lumMod val="75000"/>
                  </a:schemeClr>
                </a:solidFill>
              </a:rPr>
              <a:t>90 </a:t>
            </a:r>
            <a:r>
              <a:rPr lang="pl-PL" sz="2700" dirty="0">
                <a:solidFill>
                  <a:schemeClr val="tx2">
                    <a:lumMod val="75000"/>
                  </a:schemeClr>
                </a:solidFill>
              </a:rPr>
              <a:t>maturzystów ZS Pniewy przystąpiło </a:t>
            </a:r>
            <a:br>
              <a:rPr lang="pl-PL" sz="2700" dirty="0">
                <a:solidFill>
                  <a:schemeClr val="tx2">
                    <a:lumMod val="75000"/>
                  </a:schemeClr>
                </a:solidFill>
              </a:rPr>
            </a:br>
            <a:r>
              <a:rPr lang="pl-PL" sz="2700" dirty="0">
                <a:solidFill>
                  <a:schemeClr val="tx2">
                    <a:lumMod val="75000"/>
                  </a:schemeClr>
                </a:solidFill>
              </a:rPr>
              <a:t>do wszystkich egzaminów dojrzałości w maju’2025</a:t>
            </a:r>
            <a:endParaRPr lang="pl-PL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6070167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Symbol zastępczy zawartości 4">
            <a:extLst>
              <a:ext uri="{FF2B5EF4-FFF2-40B4-BE49-F238E27FC236}">
                <a16:creationId xmlns:a16="http://schemas.microsoft.com/office/drawing/2014/main" id="{DEC43426-3876-4797-9180-8182155BBC81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457200" y="3348831"/>
          <a:ext cx="8229601" cy="99853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021190">
                  <a:extLst>
                    <a:ext uri="{9D8B030D-6E8A-4147-A177-3AD203B41FA5}">
                      <a16:colId xmlns:a16="http://schemas.microsoft.com/office/drawing/2014/main" val="1255918610"/>
                    </a:ext>
                  </a:extLst>
                </a:gridCol>
                <a:gridCol w="1588313">
                  <a:extLst>
                    <a:ext uri="{9D8B030D-6E8A-4147-A177-3AD203B41FA5}">
                      <a16:colId xmlns:a16="http://schemas.microsoft.com/office/drawing/2014/main" val="2394995405"/>
                    </a:ext>
                  </a:extLst>
                </a:gridCol>
                <a:gridCol w="1445118">
                  <a:extLst>
                    <a:ext uri="{9D8B030D-6E8A-4147-A177-3AD203B41FA5}">
                      <a16:colId xmlns:a16="http://schemas.microsoft.com/office/drawing/2014/main" val="3682205698"/>
                    </a:ext>
                  </a:extLst>
                </a:gridCol>
                <a:gridCol w="1733154">
                  <a:extLst>
                    <a:ext uri="{9D8B030D-6E8A-4147-A177-3AD203B41FA5}">
                      <a16:colId xmlns:a16="http://schemas.microsoft.com/office/drawing/2014/main" val="3689252125"/>
                    </a:ext>
                  </a:extLst>
                </a:gridCol>
                <a:gridCol w="1441826">
                  <a:extLst>
                    <a:ext uri="{9D8B030D-6E8A-4147-A177-3AD203B41FA5}">
                      <a16:colId xmlns:a16="http://schemas.microsoft.com/office/drawing/2014/main" val="1117475971"/>
                    </a:ext>
                  </a:extLst>
                </a:gridCol>
              </a:tblGrid>
              <a:tr h="35083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100">
                          <a:effectLst/>
                        </a:rPr>
                        <a:t>Typ szkoły</a:t>
                      </a:r>
                      <a:endParaRPr lang="pl-PL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100">
                          <a:effectLst/>
                        </a:rPr>
                        <a:t>Liczba zdających</a:t>
                      </a:r>
                      <a:endParaRPr lang="pl-PL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100">
                          <a:effectLst/>
                        </a:rPr>
                        <a:t>Odsetek sukcesów</a:t>
                      </a:r>
                      <a:endParaRPr lang="pl-PL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100">
                          <a:effectLst/>
                        </a:rPr>
                        <a:t>Odsetek sukcesów                    w Wielkopolsce</a:t>
                      </a:r>
                      <a:endParaRPr lang="pl-PL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100">
                          <a:effectLst/>
                        </a:rPr>
                        <a:t>Odsetek sukcesów              w kraju</a:t>
                      </a:r>
                      <a:endParaRPr lang="pl-PL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2831996952"/>
                  </a:ext>
                </a:extLst>
              </a:tr>
              <a:tr h="32385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100">
                          <a:effectLst/>
                        </a:rPr>
                        <a:t>Liceum Ogólnokształcące</a:t>
                      </a:r>
                      <a:endParaRPr lang="pl-PL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100">
                          <a:effectLst/>
                        </a:rPr>
                        <a:t>55</a:t>
                      </a:r>
                      <a:endParaRPr lang="pl-PL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100">
                          <a:effectLst/>
                        </a:rPr>
                        <a:t>87 %</a:t>
                      </a:r>
                      <a:endParaRPr lang="pl-PL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100">
                          <a:effectLst/>
                        </a:rPr>
                        <a:t>86 %</a:t>
                      </a:r>
                      <a:endParaRPr lang="pl-PL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100">
                          <a:effectLst/>
                        </a:rPr>
                        <a:t>87 %</a:t>
                      </a:r>
                      <a:endParaRPr lang="pl-PL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1381227504"/>
                  </a:ext>
                </a:extLst>
              </a:tr>
              <a:tr h="32385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100">
                          <a:effectLst/>
                        </a:rPr>
                        <a:t>Technikum</a:t>
                      </a:r>
                      <a:endParaRPr lang="pl-PL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100">
                          <a:effectLst/>
                        </a:rPr>
                        <a:t>56</a:t>
                      </a:r>
                      <a:endParaRPr lang="pl-PL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100">
                          <a:effectLst/>
                        </a:rPr>
                        <a:t>75 %</a:t>
                      </a:r>
                      <a:endParaRPr lang="pl-PL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100">
                          <a:effectLst/>
                        </a:rPr>
                        <a:t>76 %</a:t>
                      </a:r>
                      <a:endParaRPr lang="pl-PL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100" dirty="0">
                          <a:effectLst/>
                        </a:rPr>
                        <a:t>75 %</a:t>
                      </a:r>
                      <a:endParaRPr lang="pl-PL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325100066"/>
                  </a:ext>
                </a:extLst>
              </a:tr>
            </a:tbl>
          </a:graphicData>
        </a:graphic>
      </p:graphicFrame>
      <p:sp>
        <p:nvSpPr>
          <p:cNvPr id="3" name="Tytuł 2">
            <a:extLst>
              <a:ext uri="{FF2B5EF4-FFF2-40B4-BE49-F238E27FC236}">
                <a16:creationId xmlns:a16="http://schemas.microsoft.com/office/drawing/2014/main" id="{38A1A4CA-79EA-4D60-87A1-B7811C4331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1560" y="260648"/>
            <a:ext cx="8229600" cy="1104106"/>
          </a:xfrm>
        </p:spPr>
        <p:txBody>
          <a:bodyPr>
            <a:normAutofit/>
          </a:bodyPr>
          <a:lstStyle/>
          <a:p>
            <a:r>
              <a:rPr lang="pl-PL" b="1" dirty="0">
                <a:solidFill>
                  <a:schemeClr val="tx2">
                    <a:lumMod val="75000"/>
                  </a:schemeClr>
                </a:solidFill>
              </a:rPr>
              <a:t>Egzamin maturalny w liczbach</a:t>
            </a:r>
          </a:p>
        </p:txBody>
      </p:sp>
      <p:graphicFrame>
        <p:nvGraphicFramePr>
          <p:cNvPr id="6" name="Tabela 5">
            <a:extLst>
              <a:ext uri="{FF2B5EF4-FFF2-40B4-BE49-F238E27FC236}">
                <a16:creationId xmlns:a16="http://schemas.microsoft.com/office/drawing/2014/main" id="{348F1B00-70FE-4D33-86D0-804B4668574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79606319"/>
              </p:ext>
            </p:extLst>
          </p:nvPr>
        </p:nvGraphicFramePr>
        <p:xfrm>
          <a:off x="457200" y="2116618"/>
          <a:ext cx="8229600" cy="2752542"/>
        </p:xfrm>
        <a:graphic>
          <a:graphicData uri="http://schemas.openxmlformats.org/drawingml/2006/table">
            <a:tbl>
              <a:tblPr firstRow="1" firstCol="1" bandRow="1">
                <a:tableStyleId>{21E4AEA4-8DFA-4A89-87EB-49C32662AFE0}</a:tableStyleId>
              </a:tblPr>
              <a:tblGrid>
                <a:gridCol w="1495848">
                  <a:extLst>
                    <a:ext uri="{9D8B030D-6E8A-4147-A177-3AD203B41FA5}">
                      <a16:colId xmlns:a16="http://schemas.microsoft.com/office/drawing/2014/main" val="1101764896"/>
                    </a:ext>
                  </a:extLst>
                </a:gridCol>
                <a:gridCol w="1175483">
                  <a:extLst>
                    <a:ext uri="{9D8B030D-6E8A-4147-A177-3AD203B41FA5}">
                      <a16:colId xmlns:a16="http://schemas.microsoft.com/office/drawing/2014/main" val="2836135185"/>
                    </a:ext>
                  </a:extLst>
                </a:gridCol>
                <a:gridCol w="1069507">
                  <a:extLst>
                    <a:ext uri="{9D8B030D-6E8A-4147-A177-3AD203B41FA5}">
                      <a16:colId xmlns:a16="http://schemas.microsoft.com/office/drawing/2014/main" val="3884745654"/>
                    </a:ext>
                  </a:extLst>
                </a:gridCol>
                <a:gridCol w="1069507">
                  <a:extLst>
                    <a:ext uri="{9D8B030D-6E8A-4147-A177-3AD203B41FA5}">
                      <a16:colId xmlns:a16="http://schemas.microsoft.com/office/drawing/2014/main" val="410329217"/>
                    </a:ext>
                  </a:extLst>
                </a:gridCol>
                <a:gridCol w="1069507">
                  <a:extLst>
                    <a:ext uri="{9D8B030D-6E8A-4147-A177-3AD203B41FA5}">
                      <a16:colId xmlns:a16="http://schemas.microsoft.com/office/drawing/2014/main" val="1026872122"/>
                    </a:ext>
                  </a:extLst>
                </a:gridCol>
                <a:gridCol w="1282677">
                  <a:extLst>
                    <a:ext uri="{9D8B030D-6E8A-4147-A177-3AD203B41FA5}">
                      <a16:colId xmlns:a16="http://schemas.microsoft.com/office/drawing/2014/main" val="870907453"/>
                    </a:ext>
                  </a:extLst>
                </a:gridCol>
                <a:gridCol w="1067071">
                  <a:extLst>
                    <a:ext uri="{9D8B030D-6E8A-4147-A177-3AD203B41FA5}">
                      <a16:colId xmlns:a16="http://schemas.microsoft.com/office/drawing/2014/main" val="691059729"/>
                    </a:ext>
                  </a:extLst>
                </a:gridCol>
              </a:tblGrid>
              <a:tr h="123721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2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ZS Pniewy</a:t>
                      </a:r>
                      <a:endParaRPr lang="pl-PL" sz="28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6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Liczba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6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 zdających </a:t>
                      </a:r>
                      <a:endParaRPr lang="pl-PL" sz="18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20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ZDAWALNOŚĆ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800" b="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Liczba uczniów/%</a:t>
                      </a:r>
                    </a:p>
                  </a:txBody>
                  <a:tcPr marL="44450" marR="44450" marT="0" marB="0" anchor="ctr"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pl-PL" sz="18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1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Odsetek </a:t>
                      </a:r>
                      <a:br>
                        <a:rPr lang="pl-PL" sz="11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</a:br>
                      <a:r>
                        <a:rPr lang="pl-PL" sz="11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sukcesów</a:t>
                      </a:r>
                      <a:br>
                        <a:rPr lang="pl-PL" sz="11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</a:br>
                      <a:r>
                        <a:rPr lang="pl-PL" sz="11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w ZS Pniewy</a:t>
                      </a:r>
                      <a:endParaRPr lang="pl-PL" sz="12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1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Odsetek </a:t>
                      </a:r>
                      <a:br>
                        <a:rPr lang="pl-PL" sz="11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</a:br>
                      <a:r>
                        <a:rPr lang="pl-PL" sz="11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sukcesów </a:t>
                      </a:r>
                      <a:br>
                        <a:rPr lang="pl-PL" sz="11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</a:br>
                      <a:r>
                        <a:rPr lang="pl-PL" sz="11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w Wielkopolsce</a:t>
                      </a:r>
                      <a:endParaRPr lang="pl-PL" sz="12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1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Odsetek </a:t>
                      </a:r>
                      <a:br>
                        <a:rPr lang="pl-PL" sz="11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</a:br>
                      <a:r>
                        <a:rPr lang="pl-PL" sz="11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sukcesów</a:t>
                      </a:r>
                      <a:br>
                        <a:rPr lang="pl-PL" sz="11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</a:br>
                      <a:r>
                        <a:rPr lang="pl-PL" sz="11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w kraju</a:t>
                      </a:r>
                      <a:endParaRPr lang="pl-PL" sz="12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29086577"/>
                  </a:ext>
                </a:extLst>
              </a:tr>
              <a:tr h="75766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28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LO</a:t>
                      </a:r>
                      <a:endParaRPr lang="pl-PL" sz="32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32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46</a:t>
                      </a:r>
                      <a:endParaRPr lang="pl-PL" sz="36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36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40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36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87%</a:t>
                      </a:r>
                    </a:p>
                  </a:txBody>
                  <a:tcPr marL="44450" marR="44450" marT="0" marB="0" anchor="ctr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36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73%</a:t>
                      </a:r>
                    </a:p>
                  </a:txBody>
                  <a:tcPr marL="44450" marR="44450" marT="0" marB="0" anchor="ctr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36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85%</a:t>
                      </a:r>
                    </a:p>
                  </a:txBody>
                  <a:tcPr marL="44450" marR="44450" marT="0" marB="0" anchor="ctr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36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86%</a:t>
                      </a: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2220767397"/>
                  </a:ext>
                </a:extLst>
              </a:tr>
              <a:tr h="75766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20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Technikum</a:t>
                      </a:r>
                      <a:endParaRPr lang="pl-PL" sz="24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32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44</a:t>
                      </a:r>
                      <a:endParaRPr lang="pl-PL" sz="36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36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26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36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59%</a:t>
                      </a:r>
                    </a:p>
                  </a:txBody>
                  <a:tcPr marL="44450" marR="44450" marT="0" marB="0" anchor="ctr"/>
                </a:tc>
                <a:tc v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3200" dirty="0">
                          <a:solidFill>
                            <a:schemeClr val="tx1"/>
                          </a:solidFill>
                          <a:effectLst/>
                        </a:rPr>
                        <a:t>75 %</a:t>
                      </a:r>
                      <a:endParaRPr lang="pl-PL" sz="3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pl-PL" sz="3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pl-PL" sz="3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16786596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1835034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Symbol zastępczy zawartości 4">
            <a:extLst>
              <a:ext uri="{FF2B5EF4-FFF2-40B4-BE49-F238E27FC236}">
                <a16:creationId xmlns:a16="http://schemas.microsoft.com/office/drawing/2014/main" id="{147E0A4D-C8FD-6EB1-1FB5-456D06E9CEB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5945571"/>
              </p:ext>
            </p:extLst>
          </p:nvPr>
        </p:nvGraphicFramePr>
        <p:xfrm>
          <a:off x="741760" y="2133150"/>
          <a:ext cx="7660479" cy="3660874"/>
        </p:xfrm>
        <a:graphic>
          <a:graphicData uri="http://schemas.openxmlformats.org/drawingml/2006/table">
            <a:tbl>
              <a:tblPr firstRow="1" firstCol="1" bandRow="1">
                <a:tableStyleId>{21E4AEA4-8DFA-4A89-87EB-49C32662AFE0}</a:tableStyleId>
              </a:tblPr>
              <a:tblGrid>
                <a:gridCol w="1293089">
                  <a:extLst>
                    <a:ext uri="{9D8B030D-6E8A-4147-A177-3AD203B41FA5}">
                      <a16:colId xmlns:a16="http://schemas.microsoft.com/office/drawing/2014/main" val="370653229"/>
                    </a:ext>
                  </a:extLst>
                </a:gridCol>
                <a:gridCol w="952975">
                  <a:extLst>
                    <a:ext uri="{9D8B030D-6E8A-4147-A177-3AD203B41FA5}">
                      <a16:colId xmlns:a16="http://schemas.microsoft.com/office/drawing/2014/main" val="2235022080"/>
                    </a:ext>
                  </a:extLst>
                </a:gridCol>
                <a:gridCol w="1224136">
                  <a:extLst>
                    <a:ext uri="{9D8B030D-6E8A-4147-A177-3AD203B41FA5}">
                      <a16:colId xmlns:a16="http://schemas.microsoft.com/office/drawing/2014/main" val="2725020198"/>
                    </a:ext>
                  </a:extLst>
                </a:gridCol>
                <a:gridCol w="1368152">
                  <a:extLst>
                    <a:ext uri="{9D8B030D-6E8A-4147-A177-3AD203B41FA5}">
                      <a16:colId xmlns:a16="http://schemas.microsoft.com/office/drawing/2014/main" val="897881527"/>
                    </a:ext>
                  </a:extLst>
                </a:gridCol>
                <a:gridCol w="1440160">
                  <a:extLst>
                    <a:ext uri="{9D8B030D-6E8A-4147-A177-3AD203B41FA5}">
                      <a16:colId xmlns:a16="http://schemas.microsoft.com/office/drawing/2014/main" val="88106085"/>
                    </a:ext>
                  </a:extLst>
                </a:gridCol>
                <a:gridCol w="1381967">
                  <a:extLst>
                    <a:ext uri="{9D8B030D-6E8A-4147-A177-3AD203B41FA5}">
                      <a16:colId xmlns:a16="http://schemas.microsoft.com/office/drawing/2014/main" val="1235970580"/>
                    </a:ext>
                  </a:extLst>
                </a:gridCol>
              </a:tblGrid>
              <a:tr h="44671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Przedmiot</a:t>
                      </a:r>
                      <a:endParaRPr lang="pl-PL" sz="2000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20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Poziom egzaminu</a:t>
                      </a:r>
                      <a:endParaRPr lang="pl-PL" sz="1800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ODSETEK SUKCESÓW </a:t>
                      </a:r>
                      <a:br>
                        <a:rPr lang="pl-PL" sz="140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</a:br>
                      <a:r>
                        <a:rPr lang="pl-PL" sz="140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ZS PNIEWY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pl-PL" sz="160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Odsetek sukcesów absolw. LO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60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Odsetek sukcesów absolwentów T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ODSETEK SUKCESÓW </a:t>
                      </a:r>
                      <a:br>
                        <a:rPr lang="pl-PL" sz="140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</a:br>
                      <a:r>
                        <a:rPr lang="pl-PL" sz="140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KRAJ</a:t>
                      </a: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2133218410"/>
                  </a:ext>
                </a:extLst>
              </a:tr>
              <a:tr h="461899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pl-PL" sz="160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Język </a:t>
                      </a:r>
                      <a:br>
                        <a:rPr lang="pl-PL" sz="160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</a:br>
                      <a:r>
                        <a:rPr lang="pl-PL" sz="160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polski</a:t>
                      </a:r>
                      <a:endParaRPr lang="pl-PL" sz="2400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pl-PL" sz="1400" b="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Pisemny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2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96,5%</a:t>
                      </a:r>
                      <a:endParaRPr lang="pl-PL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32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98%</a:t>
                      </a:r>
                      <a:endParaRPr lang="pl-PL" sz="3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32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95%</a:t>
                      </a:r>
                      <a:endParaRPr lang="pl-PL" sz="3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28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95,2%</a:t>
                      </a:r>
                      <a:endParaRPr lang="pl-PL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698867097"/>
                  </a:ext>
                </a:extLst>
              </a:tr>
              <a:tr h="436395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b="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Ustny</a:t>
                      </a:r>
                      <a:endParaRPr lang="pl-PL" sz="1200" b="0" dirty="0"/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28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91%</a:t>
                      </a:r>
                      <a:endParaRPr lang="pl-PL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32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92%</a:t>
                      </a:r>
                      <a:endParaRPr lang="pl-PL" sz="32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32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90%</a:t>
                      </a:r>
                      <a:endParaRPr lang="pl-PL" sz="32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E8EDF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2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99%</a:t>
                      </a:r>
                      <a:endParaRPr lang="pl-PL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E8ED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28122414"/>
                  </a:ext>
                </a:extLst>
              </a:tr>
              <a:tr h="73909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pl-PL" sz="160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Matematyka</a:t>
                      </a:r>
                      <a:endParaRPr lang="pl-PL" sz="2400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pl-PL" sz="1400" b="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Pisemny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28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74%</a:t>
                      </a:r>
                      <a:endParaRPr lang="pl-PL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32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90%</a:t>
                      </a:r>
                      <a:endParaRPr lang="pl-PL" sz="3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3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59%</a:t>
                      </a:r>
                      <a:endParaRPr lang="pl-PL" sz="3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28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88%</a:t>
                      </a:r>
                      <a:endParaRPr lang="pl-PL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988752976"/>
                  </a:ext>
                </a:extLst>
              </a:tr>
              <a:tr h="464247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pl-PL" sz="160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Język </a:t>
                      </a:r>
                      <a:br>
                        <a:rPr lang="pl-PL" sz="160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</a:br>
                      <a:r>
                        <a:rPr lang="pl-PL" sz="160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angielski</a:t>
                      </a:r>
                      <a:endParaRPr lang="pl-PL" sz="2400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pl-PL" sz="1400" b="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Pisemny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28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84%</a:t>
                      </a:r>
                      <a:endParaRPr lang="pl-PL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32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89%</a:t>
                      </a:r>
                      <a:endParaRPr lang="pl-PL" sz="3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3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79%</a:t>
                      </a:r>
                      <a:endParaRPr lang="pl-PL" sz="3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28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93%</a:t>
                      </a:r>
                      <a:endParaRPr lang="pl-PL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498524857"/>
                  </a:ext>
                </a:extLst>
              </a:tr>
              <a:tr h="654447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b="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Ustny</a:t>
                      </a:r>
                      <a:endParaRPr lang="pl-PL" sz="1200" b="0" dirty="0"/>
                    </a:p>
                  </a:txBody>
                  <a:tcPr marL="44450" marR="44450" marT="0" marB="0" anchor="ctr">
                    <a:solidFill>
                      <a:srgbClr val="CDD9E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2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90%</a:t>
                      </a:r>
                      <a:endParaRPr lang="pl-PL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CDD9E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32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100%</a:t>
                      </a:r>
                      <a:endParaRPr lang="pl-PL" sz="3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CDD9E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3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84%</a:t>
                      </a:r>
                      <a:endParaRPr lang="pl-PL" sz="3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CDD9E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2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98,4%</a:t>
                      </a:r>
                      <a:endParaRPr lang="pl-PL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CDD9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75160541"/>
                  </a:ext>
                </a:extLst>
              </a:tr>
            </a:tbl>
          </a:graphicData>
        </a:graphic>
      </p:graphicFrame>
      <p:sp>
        <p:nvSpPr>
          <p:cNvPr id="3" name="Tytuł 2">
            <a:extLst>
              <a:ext uri="{FF2B5EF4-FFF2-40B4-BE49-F238E27FC236}">
                <a16:creationId xmlns:a16="http://schemas.microsoft.com/office/drawing/2014/main" id="{90EFCCB9-76EA-46F9-AD1E-75E57CDE12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332" y="116633"/>
            <a:ext cx="7773338" cy="1037424"/>
          </a:xfrm>
        </p:spPr>
        <p:txBody>
          <a:bodyPr>
            <a:normAutofit/>
          </a:bodyPr>
          <a:lstStyle/>
          <a:p>
            <a:r>
              <a:rPr lang="pl-PL" b="1" dirty="0">
                <a:solidFill>
                  <a:schemeClr val="tx2">
                    <a:lumMod val="75000"/>
                  </a:schemeClr>
                </a:solidFill>
              </a:rPr>
              <a:t>Egzamin maturalny w liczbach</a:t>
            </a:r>
          </a:p>
        </p:txBody>
      </p:sp>
      <p:sp>
        <p:nvSpPr>
          <p:cNvPr id="6" name="pole tekstowe 5">
            <a:extLst>
              <a:ext uri="{FF2B5EF4-FFF2-40B4-BE49-F238E27FC236}">
                <a16:creationId xmlns:a16="http://schemas.microsoft.com/office/drawing/2014/main" id="{25D3A50E-FA1C-4A64-90F2-2C09D99725B9}"/>
              </a:ext>
            </a:extLst>
          </p:cNvPr>
          <p:cNvSpPr txBox="1"/>
          <p:nvPr/>
        </p:nvSpPr>
        <p:spPr>
          <a:xfrm>
            <a:off x="971600" y="969391"/>
            <a:ext cx="653441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b="1" dirty="0">
                <a:solidFill>
                  <a:schemeClr val="tx2">
                    <a:lumMod val="75000"/>
                  </a:schemeClr>
                </a:solidFill>
              </a:rPr>
              <a:t>PRZEDMIOTY OBOWIĄKOWE – ZDAWALNOŚĆ ABSOLWENTÓW</a:t>
            </a:r>
            <a:br>
              <a:rPr lang="pl-PL" b="1" dirty="0">
                <a:solidFill>
                  <a:schemeClr val="tx2">
                    <a:lumMod val="75000"/>
                  </a:schemeClr>
                </a:solidFill>
              </a:rPr>
            </a:br>
            <a:r>
              <a:rPr lang="pl-PL" b="1" dirty="0">
                <a:solidFill>
                  <a:schemeClr val="tx2">
                    <a:lumMod val="75000"/>
                  </a:schemeClr>
                </a:solidFill>
              </a:rPr>
              <a:t>LICEUM OGÓLNOKSZTAŁCĄCEGO I TECHNIKUM</a:t>
            </a:r>
            <a:endParaRPr lang="pl-PL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1406814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Symbol zastępczy zawartości 6">
            <a:extLst>
              <a:ext uri="{FF2B5EF4-FFF2-40B4-BE49-F238E27FC236}">
                <a16:creationId xmlns:a16="http://schemas.microsoft.com/office/drawing/2014/main" id="{6E1307A3-55D1-ACBD-4B33-B941AD25778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2716255"/>
              </p:ext>
            </p:extLst>
          </p:nvPr>
        </p:nvGraphicFramePr>
        <p:xfrm>
          <a:off x="457200" y="1524000"/>
          <a:ext cx="8229600" cy="4648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ytuł 2">
            <a:extLst>
              <a:ext uri="{FF2B5EF4-FFF2-40B4-BE49-F238E27FC236}">
                <a16:creationId xmlns:a16="http://schemas.microsoft.com/office/drawing/2014/main" id="{BB64F710-45EA-C42A-E94A-723CE504DE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599" y="116632"/>
            <a:ext cx="7562801" cy="1813768"/>
          </a:xfrm>
        </p:spPr>
        <p:txBody>
          <a:bodyPr/>
          <a:lstStyle/>
          <a:p>
            <a:pPr algn="ctr"/>
            <a:r>
              <a:rPr lang="pl-PL" b="1" dirty="0">
                <a:solidFill>
                  <a:schemeClr val="bg2">
                    <a:lumMod val="25000"/>
                  </a:schemeClr>
                </a:solidFill>
              </a:rPr>
              <a:t>Liczba maturzystów </a:t>
            </a:r>
            <a:br>
              <a:rPr lang="pl-PL" b="1" dirty="0">
                <a:solidFill>
                  <a:schemeClr val="bg2">
                    <a:lumMod val="25000"/>
                  </a:schemeClr>
                </a:solidFill>
              </a:rPr>
            </a:br>
            <a:r>
              <a:rPr lang="pl-PL" b="1" dirty="0">
                <a:solidFill>
                  <a:schemeClr val="bg2">
                    <a:lumMod val="25000"/>
                  </a:schemeClr>
                </a:solidFill>
              </a:rPr>
              <a:t>w latach 2022-2025</a:t>
            </a:r>
          </a:p>
        </p:txBody>
      </p:sp>
    </p:spTree>
    <p:extLst>
      <p:ext uri="{BB962C8B-B14F-4D97-AF65-F5344CB8AC3E}">
        <p14:creationId xmlns:p14="http://schemas.microsoft.com/office/powerpoint/2010/main" val="325842560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>
            <a:extLst>
              <a:ext uri="{FF2B5EF4-FFF2-40B4-BE49-F238E27FC236}">
                <a16:creationId xmlns:a16="http://schemas.microsoft.com/office/drawing/2014/main" id="{BA321690-12CF-4538-F0D3-87C180A5C7D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Liceum Ogólnokształcące – średnie wyniki procentowe</a:t>
            </a:r>
          </a:p>
        </p:txBody>
      </p:sp>
      <p:sp>
        <p:nvSpPr>
          <p:cNvPr id="3" name="Tytuł 2">
            <a:extLst>
              <a:ext uri="{FF2B5EF4-FFF2-40B4-BE49-F238E27FC236}">
                <a16:creationId xmlns:a16="http://schemas.microsoft.com/office/drawing/2014/main" id="{F5900A52-5D2D-A47A-1D46-760A666DF2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1320800"/>
          </a:xfrm>
        </p:spPr>
        <p:txBody>
          <a:bodyPr/>
          <a:lstStyle/>
          <a:p>
            <a:pPr algn="ctr"/>
            <a:r>
              <a:rPr lang="pl-PL" b="1" dirty="0">
                <a:solidFill>
                  <a:schemeClr val="bg2">
                    <a:lumMod val="25000"/>
                  </a:schemeClr>
                </a:solidFill>
              </a:rPr>
              <a:t>Wyniki matur w latach </a:t>
            </a:r>
            <a:br>
              <a:rPr lang="pl-PL" b="1" dirty="0">
                <a:solidFill>
                  <a:schemeClr val="bg2">
                    <a:lumMod val="25000"/>
                  </a:schemeClr>
                </a:solidFill>
              </a:rPr>
            </a:br>
            <a:r>
              <a:rPr lang="pl-PL" b="1" dirty="0">
                <a:solidFill>
                  <a:schemeClr val="bg2">
                    <a:lumMod val="25000"/>
                  </a:schemeClr>
                </a:solidFill>
              </a:rPr>
              <a:t>2022-2025</a:t>
            </a:r>
          </a:p>
        </p:txBody>
      </p:sp>
      <p:graphicFrame>
        <p:nvGraphicFramePr>
          <p:cNvPr id="7" name="Wykres 6">
            <a:extLst>
              <a:ext uri="{FF2B5EF4-FFF2-40B4-BE49-F238E27FC236}">
                <a16:creationId xmlns:a16="http://schemas.microsoft.com/office/drawing/2014/main" id="{CEDACD20-6F1A-979D-1D88-1C07DA5815F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453585384"/>
              </p:ext>
            </p:extLst>
          </p:nvPr>
        </p:nvGraphicFramePr>
        <p:xfrm>
          <a:off x="971600" y="2060848"/>
          <a:ext cx="6096000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23122724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>
            <a:extLst>
              <a:ext uri="{FF2B5EF4-FFF2-40B4-BE49-F238E27FC236}">
                <a16:creationId xmlns:a16="http://schemas.microsoft.com/office/drawing/2014/main" id="{BA321690-12CF-4538-F0D3-87C180A5C7D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Technikum – średnie wyniki procentowe</a:t>
            </a:r>
          </a:p>
        </p:txBody>
      </p:sp>
      <p:sp>
        <p:nvSpPr>
          <p:cNvPr id="3" name="Tytuł 2">
            <a:extLst>
              <a:ext uri="{FF2B5EF4-FFF2-40B4-BE49-F238E27FC236}">
                <a16:creationId xmlns:a16="http://schemas.microsoft.com/office/drawing/2014/main" id="{F5900A52-5D2D-A47A-1D46-760A666DF2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1320800"/>
          </a:xfrm>
        </p:spPr>
        <p:txBody>
          <a:bodyPr/>
          <a:lstStyle/>
          <a:p>
            <a:pPr algn="ctr"/>
            <a:r>
              <a:rPr lang="pl-PL" b="1" dirty="0">
                <a:solidFill>
                  <a:schemeClr val="bg2">
                    <a:lumMod val="25000"/>
                  </a:schemeClr>
                </a:solidFill>
              </a:rPr>
              <a:t>Wyniki matur w latach </a:t>
            </a:r>
            <a:br>
              <a:rPr lang="pl-PL" b="1" dirty="0">
                <a:solidFill>
                  <a:schemeClr val="bg2">
                    <a:lumMod val="25000"/>
                  </a:schemeClr>
                </a:solidFill>
              </a:rPr>
            </a:br>
            <a:r>
              <a:rPr lang="pl-PL" b="1" dirty="0">
                <a:solidFill>
                  <a:schemeClr val="bg2">
                    <a:lumMod val="25000"/>
                  </a:schemeClr>
                </a:solidFill>
              </a:rPr>
              <a:t>2022-2025</a:t>
            </a:r>
          </a:p>
        </p:txBody>
      </p:sp>
      <p:graphicFrame>
        <p:nvGraphicFramePr>
          <p:cNvPr id="7" name="Wykres 6">
            <a:extLst>
              <a:ext uri="{FF2B5EF4-FFF2-40B4-BE49-F238E27FC236}">
                <a16:creationId xmlns:a16="http://schemas.microsoft.com/office/drawing/2014/main" id="{CEDACD20-6F1A-979D-1D88-1C07DA5815F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328450507"/>
              </p:ext>
            </p:extLst>
          </p:nvPr>
        </p:nvGraphicFramePr>
        <p:xfrm>
          <a:off x="971600" y="2060848"/>
          <a:ext cx="6096000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04928863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Symbol zastępczy zawartości 5">
            <a:extLst>
              <a:ext uri="{FF2B5EF4-FFF2-40B4-BE49-F238E27FC236}">
                <a16:creationId xmlns:a16="http://schemas.microsoft.com/office/drawing/2014/main" id="{C2709BD4-09DF-2683-3B80-F6956C2BD45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6174425"/>
              </p:ext>
            </p:extLst>
          </p:nvPr>
        </p:nvGraphicFramePr>
        <p:xfrm>
          <a:off x="411443" y="1412777"/>
          <a:ext cx="8064900" cy="4740001"/>
        </p:xfrm>
        <a:graphic>
          <a:graphicData uri="http://schemas.openxmlformats.org/drawingml/2006/table">
            <a:tbl>
              <a:tblPr firstRow="1" firstCol="1" bandRow="1">
                <a:tableStyleId>{21E4AEA4-8DFA-4A89-87EB-49C32662AFE0}</a:tableStyleId>
              </a:tblPr>
              <a:tblGrid>
                <a:gridCol w="2256797">
                  <a:extLst>
                    <a:ext uri="{9D8B030D-6E8A-4147-A177-3AD203B41FA5}">
                      <a16:colId xmlns:a16="http://schemas.microsoft.com/office/drawing/2014/main" val="1064175453"/>
                    </a:ext>
                  </a:extLst>
                </a:gridCol>
                <a:gridCol w="631532">
                  <a:extLst>
                    <a:ext uri="{9D8B030D-6E8A-4147-A177-3AD203B41FA5}">
                      <a16:colId xmlns:a16="http://schemas.microsoft.com/office/drawing/2014/main" val="1021685163"/>
                    </a:ext>
                  </a:extLst>
                </a:gridCol>
                <a:gridCol w="631532">
                  <a:extLst>
                    <a:ext uri="{9D8B030D-6E8A-4147-A177-3AD203B41FA5}">
                      <a16:colId xmlns:a16="http://schemas.microsoft.com/office/drawing/2014/main" val="1730821533"/>
                    </a:ext>
                  </a:extLst>
                </a:gridCol>
                <a:gridCol w="631532">
                  <a:extLst>
                    <a:ext uri="{9D8B030D-6E8A-4147-A177-3AD203B41FA5}">
                      <a16:colId xmlns:a16="http://schemas.microsoft.com/office/drawing/2014/main" val="818333480"/>
                    </a:ext>
                  </a:extLst>
                </a:gridCol>
                <a:gridCol w="631532">
                  <a:extLst>
                    <a:ext uri="{9D8B030D-6E8A-4147-A177-3AD203B41FA5}">
                      <a16:colId xmlns:a16="http://schemas.microsoft.com/office/drawing/2014/main" val="2521979351"/>
                    </a:ext>
                  </a:extLst>
                </a:gridCol>
                <a:gridCol w="631532">
                  <a:extLst>
                    <a:ext uri="{9D8B030D-6E8A-4147-A177-3AD203B41FA5}">
                      <a16:colId xmlns:a16="http://schemas.microsoft.com/office/drawing/2014/main" val="1307966456"/>
                    </a:ext>
                  </a:extLst>
                </a:gridCol>
                <a:gridCol w="631532">
                  <a:extLst>
                    <a:ext uri="{9D8B030D-6E8A-4147-A177-3AD203B41FA5}">
                      <a16:colId xmlns:a16="http://schemas.microsoft.com/office/drawing/2014/main" val="2746938601"/>
                    </a:ext>
                  </a:extLst>
                </a:gridCol>
                <a:gridCol w="683251">
                  <a:extLst>
                    <a:ext uri="{9D8B030D-6E8A-4147-A177-3AD203B41FA5}">
                      <a16:colId xmlns:a16="http://schemas.microsoft.com/office/drawing/2014/main" val="1811039496"/>
                    </a:ext>
                  </a:extLst>
                </a:gridCol>
                <a:gridCol w="671967">
                  <a:extLst>
                    <a:ext uri="{9D8B030D-6E8A-4147-A177-3AD203B41FA5}">
                      <a16:colId xmlns:a16="http://schemas.microsoft.com/office/drawing/2014/main" val="2396000197"/>
                    </a:ext>
                  </a:extLst>
                </a:gridCol>
                <a:gridCol w="663693">
                  <a:extLst>
                    <a:ext uri="{9D8B030D-6E8A-4147-A177-3AD203B41FA5}">
                      <a16:colId xmlns:a16="http://schemas.microsoft.com/office/drawing/2014/main" val="1041285678"/>
                    </a:ext>
                  </a:extLst>
                </a:gridCol>
              </a:tblGrid>
              <a:tr h="153713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60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Uczniowie </a:t>
                      </a:r>
                      <a:br>
                        <a:rPr lang="pl-PL" sz="160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</a:br>
                      <a:r>
                        <a:rPr lang="pl-PL" sz="160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Zespołu Szkół 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60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Im. Emilii Sczanieckiej</a:t>
                      </a:r>
                      <a:br>
                        <a:rPr lang="pl-PL" sz="160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</a:br>
                      <a:r>
                        <a:rPr lang="pl-PL" sz="160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 Pniewach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Technik ekonomista</a:t>
                      </a:r>
                      <a:endParaRPr lang="pl-PL" sz="2000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vert270" anchor="ctr"/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dirty="0">
                          <a:solidFill>
                            <a:srgbClr val="FF0000"/>
                          </a:solidFill>
                          <a:effectLst/>
                        </a:rPr>
                        <a:t>Technik ekonomista</a:t>
                      </a:r>
                      <a:endParaRPr lang="pl-PL" sz="20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vert270" anchor="ctr"/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dirty="0">
                          <a:solidFill>
                            <a:srgbClr val="FF0000"/>
                          </a:solidFill>
                          <a:effectLst/>
                        </a:rPr>
                        <a:t>Technik logistyk</a:t>
                      </a:r>
                      <a:endParaRPr lang="pl-PL" sz="20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vert270" anchor="ctr"/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Technik logistyk</a:t>
                      </a:r>
                      <a:endParaRPr lang="pl-PL" sz="2000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vert270" anchor="ctr"/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Technik mechatronik</a:t>
                      </a:r>
                      <a:endParaRPr lang="pl-PL" sz="2000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vert270" anchor="ctr"/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Technik mechatronik</a:t>
                      </a:r>
                      <a:endParaRPr lang="pl-PL" sz="2000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vert270" anchor="ctr"/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200" dirty="0">
                          <a:solidFill>
                            <a:srgbClr val="FF0000"/>
                          </a:solidFill>
                          <a:effectLst/>
                        </a:rPr>
                        <a:t>Technik żywienia </a:t>
                      </a:r>
                      <a:br>
                        <a:rPr lang="pl-PL" sz="1200" dirty="0">
                          <a:solidFill>
                            <a:srgbClr val="FF0000"/>
                          </a:solidFill>
                          <a:effectLst/>
                        </a:rPr>
                      </a:br>
                      <a:r>
                        <a:rPr lang="pl-PL" sz="1200" dirty="0">
                          <a:solidFill>
                            <a:srgbClr val="FF0000"/>
                          </a:solidFill>
                          <a:effectLst/>
                        </a:rPr>
                        <a:t>i usług gastronomicznych</a:t>
                      </a:r>
                      <a:endParaRPr lang="pl-PL" sz="18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vert270" anchor="ctr"/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200" dirty="0">
                          <a:solidFill>
                            <a:srgbClr val="FF0000"/>
                          </a:solidFill>
                          <a:effectLst/>
                        </a:rPr>
                        <a:t>Technik żywienia </a:t>
                      </a:r>
                      <a:br>
                        <a:rPr lang="pl-PL" sz="1200" dirty="0">
                          <a:solidFill>
                            <a:srgbClr val="FF0000"/>
                          </a:solidFill>
                          <a:effectLst/>
                        </a:rPr>
                      </a:br>
                      <a:r>
                        <a:rPr lang="pl-PL" sz="1200" dirty="0">
                          <a:solidFill>
                            <a:srgbClr val="FF0000"/>
                          </a:solidFill>
                          <a:effectLst/>
                        </a:rPr>
                        <a:t>i usług gastronomicznych</a:t>
                      </a:r>
                      <a:endParaRPr lang="pl-PL" sz="18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vert270" anchor="ctr"/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20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Kucharz</a:t>
                      </a:r>
                      <a:endParaRPr lang="pl-PL" sz="1800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vert270" anchor="ctr"/>
                </a:tc>
                <a:extLst>
                  <a:ext uri="{0D108BD9-81ED-4DB2-BD59-A6C34878D82A}">
                    <a16:rowId xmlns:a16="http://schemas.microsoft.com/office/drawing/2014/main" val="2417406051"/>
                  </a:ext>
                </a:extLst>
              </a:tr>
              <a:tr h="407076"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10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Symbol kwalifikacji</a:t>
                      </a:r>
                      <a:endParaRPr lang="pl-PL" sz="2000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20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EKA.04</a:t>
                      </a:r>
                      <a:endParaRPr lang="pl-PL" sz="1800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200" dirty="0">
                          <a:solidFill>
                            <a:srgbClr val="FF0000"/>
                          </a:solidFill>
                          <a:effectLst/>
                        </a:rPr>
                        <a:t>EKA.05</a:t>
                      </a:r>
                      <a:endParaRPr lang="pl-PL" sz="18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200" dirty="0">
                          <a:solidFill>
                            <a:srgbClr val="FF0000"/>
                          </a:solidFill>
                          <a:effectLst/>
                        </a:rPr>
                        <a:t>SPL.01</a:t>
                      </a:r>
                      <a:endParaRPr lang="pl-PL" sz="18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20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SPL.04</a:t>
                      </a:r>
                      <a:endParaRPr lang="pl-PL" sz="1800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20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ELM.03</a:t>
                      </a:r>
                      <a:endParaRPr lang="pl-PL" sz="180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20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ELM.06</a:t>
                      </a:r>
                      <a:endParaRPr lang="pl-PL" sz="1800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200" dirty="0">
                          <a:solidFill>
                            <a:srgbClr val="FF0000"/>
                          </a:solidFill>
                          <a:effectLst/>
                        </a:rPr>
                        <a:t>HGT.02</a:t>
                      </a:r>
                      <a:endParaRPr lang="pl-PL" sz="18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200" dirty="0">
                          <a:solidFill>
                            <a:srgbClr val="FF0000"/>
                          </a:solidFill>
                          <a:effectLst/>
                        </a:rPr>
                        <a:t>HGT.12</a:t>
                      </a:r>
                      <a:endParaRPr lang="pl-PL" sz="18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20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HGT.02</a:t>
                      </a:r>
                      <a:endParaRPr lang="pl-PL" sz="1800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081866365"/>
                  </a:ext>
                </a:extLst>
              </a:tr>
              <a:tr h="105999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Liczba uczniów przystępujących do egzaminu pisemnego </a:t>
                      </a:r>
                      <a:br>
                        <a:rPr lang="pl-PL" sz="140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</a:br>
                      <a:r>
                        <a:rPr lang="pl-PL" sz="140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i praktycznego</a:t>
                      </a:r>
                      <a:endParaRPr lang="pl-PL" sz="2800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2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24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2800" b="1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2800" b="1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31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2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24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2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17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2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19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2800" b="1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2800" b="1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2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19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238195877"/>
                  </a:ext>
                </a:extLst>
              </a:tr>
              <a:tr h="83885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Świadectwo potwierdzające kwalifikacje </a:t>
                      </a:r>
                      <a:br>
                        <a:rPr lang="pl-PL" sz="140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</a:br>
                      <a:r>
                        <a:rPr lang="pl-PL" sz="140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(liczba uczniów)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2400" b="1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23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2400" b="1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2400" b="1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31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2400" b="1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14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2400" b="1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15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2400" b="1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2400" b="1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2400" b="1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2400" b="1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13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923109275"/>
                  </a:ext>
                </a:extLst>
              </a:tr>
              <a:tr h="83885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Świadectwo potwierdzające kwalifikacje (wynik w %) </a:t>
                      </a:r>
                      <a:endParaRPr lang="pl-PL" sz="2800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2400" b="1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95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2400" b="1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100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2400" b="1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100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2400" b="1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58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2400" b="1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88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2400" b="1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26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2400" b="1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100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2400" b="1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100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2400" b="1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68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249275702"/>
                  </a:ext>
                </a:extLst>
              </a:tr>
            </a:tbl>
          </a:graphicData>
        </a:graphic>
      </p:graphicFrame>
      <p:sp>
        <p:nvSpPr>
          <p:cNvPr id="3" name="Tytuł 2">
            <a:extLst>
              <a:ext uri="{FF2B5EF4-FFF2-40B4-BE49-F238E27FC236}">
                <a16:creationId xmlns:a16="http://schemas.microsoft.com/office/drawing/2014/main" id="{30F25B16-AA74-4FD1-9E9E-2A2F1A88B3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332" y="1"/>
            <a:ext cx="7773338" cy="1412776"/>
          </a:xfrm>
        </p:spPr>
        <p:txBody>
          <a:bodyPr>
            <a:normAutofit/>
          </a:bodyPr>
          <a:lstStyle/>
          <a:p>
            <a:pPr algn="ctr"/>
            <a:r>
              <a:rPr lang="pl-PL" b="1" dirty="0">
                <a:solidFill>
                  <a:schemeClr val="bg2">
                    <a:lumMod val="25000"/>
                  </a:schemeClr>
                </a:solidFill>
              </a:rPr>
              <a:t>Egzamin potwierdzający kwalifikacje zawodowe</a:t>
            </a:r>
          </a:p>
        </p:txBody>
      </p:sp>
    </p:spTree>
    <p:extLst>
      <p:ext uri="{BB962C8B-B14F-4D97-AF65-F5344CB8AC3E}">
        <p14:creationId xmlns:p14="http://schemas.microsoft.com/office/powerpoint/2010/main" val="159914359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Symbol zastępczy zawartości 6">
            <a:extLst>
              <a:ext uri="{FF2B5EF4-FFF2-40B4-BE49-F238E27FC236}">
                <a16:creationId xmlns:a16="http://schemas.microsoft.com/office/drawing/2014/main" id="{0B5522D4-3D3E-973C-94E3-C421BCAD9C7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08736091"/>
              </p:ext>
            </p:extLst>
          </p:nvPr>
        </p:nvGraphicFramePr>
        <p:xfrm>
          <a:off x="457200" y="1524000"/>
          <a:ext cx="8229600" cy="4648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ytuł 2">
            <a:extLst>
              <a:ext uri="{FF2B5EF4-FFF2-40B4-BE49-F238E27FC236}">
                <a16:creationId xmlns:a16="http://schemas.microsoft.com/office/drawing/2014/main" id="{36BA1BC6-F42E-5DA9-1CD7-E9968CBE4B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1520" y="116632"/>
            <a:ext cx="8077201" cy="1320800"/>
          </a:xfrm>
        </p:spPr>
        <p:txBody>
          <a:bodyPr>
            <a:normAutofit/>
          </a:bodyPr>
          <a:lstStyle/>
          <a:p>
            <a:r>
              <a:rPr lang="pl-PL" dirty="0">
                <a:solidFill>
                  <a:schemeClr val="bg2">
                    <a:lumMod val="25000"/>
                  </a:schemeClr>
                </a:solidFill>
              </a:rPr>
              <a:t>UCZNIOWIE ZE SPECJALNYMI POTRZEBAMI EDUKACYJNYMI (SPE)</a:t>
            </a:r>
          </a:p>
        </p:txBody>
      </p:sp>
    </p:spTree>
    <p:extLst>
      <p:ext uri="{BB962C8B-B14F-4D97-AF65-F5344CB8AC3E}">
        <p14:creationId xmlns:p14="http://schemas.microsoft.com/office/powerpoint/2010/main" val="109080992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Symbol zastępczy zawartości 6">
            <a:extLst>
              <a:ext uri="{FF2B5EF4-FFF2-40B4-BE49-F238E27FC236}">
                <a16:creationId xmlns:a16="http://schemas.microsoft.com/office/drawing/2014/main" id="{536B51EA-D8A7-D5F5-2C5C-FED2E8244C0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34933712"/>
              </p:ext>
            </p:extLst>
          </p:nvPr>
        </p:nvGraphicFramePr>
        <p:xfrm>
          <a:off x="-190872" y="1256742"/>
          <a:ext cx="3754760" cy="24090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ytuł 2">
            <a:extLst>
              <a:ext uri="{FF2B5EF4-FFF2-40B4-BE49-F238E27FC236}">
                <a16:creationId xmlns:a16="http://schemas.microsoft.com/office/drawing/2014/main" id="{1CB267A9-A354-19B2-81B6-E2358AE2F7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5705" y="187937"/>
            <a:ext cx="7922841" cy="947192"/>
          </a:xfrm>
        </p:spPr>
        <p:txBody>
          <a:bodyPr/>
          <a:lstStyle/>
          <a:p>
            <a:r>
              <a:rPr lang="pl-PL" dirty="0">
                <a:solidFill>
                  <a:schemeClr val="tx2"/>
                </a:solidFill>
              </a:rPr>
              <a:t>Uczniowie normatywni vs. SPE</a:t>
            </a:r>
          </a:p>
        </p:txBody>
      </p:sp>
      <p:graphicFrame>
        <p:nvGraphicFramePr>
          <p:cNvPr id="9" name="Symbol zastępczy zawartości 6">
            <a:extLst>
              <a:ext uri="{FF2B5EF4-FFF2-40B4-BE49-F238E27FC236}">
                <a16:creationId xmlns:a16="http://schemas.microsoft.com/office/drawing/2014/main" id="{143150FF-ED3A-3741-EC5B-0DB299EA950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796562"/>
              </p:ext>
            </p:extLst>
          </p:nvPr>
        </p:nvGraphicFramePr>
        <p:xfrm>
          <a:off x="4129608" y="3789040"/>
          <a:ext cx="3754760" cy="24090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0" name="Symbol zastępczy zawartości 6">
            <a:extLst>
              <a:ext uri="{FF2B5EF4-FFF2-40B4-BE49-F238E27FC236}">
                <a16:creationId xmlns:a16="http://schemas.microsoft.com/office/drawing/2014/main" id="{5650B785-F668-675C-5983-98468049382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19649330"/>
              </p:ext>
            </p:extLst>
          </p:nvPr>
        </p:nvGraphicFramePr>
        <p:xfrm>
          <a:off x="2483768" y="836712"/>
          <a:ext cx="3754760" cy="24090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1" name="Symbol zastępczy zawartości 6">
            <a:extLst>
              <a:ext uri="{FF2B5EF4-FFF2-40B4-BE49-F238E27FC236}">
                <a16:creationId xmlns:a16="http://schemas.microsoft.com/office/drawing/2014/main" id="{EED1D020-102F-34C4-136F-D955B405F79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02469936"/>
              </p:ext>
            </p:extLst>
          </p:nvPr>
        </p:nvGraphicFramePr>
        <p:xfrm>
          <a:off x="395536" y="3787411"/>
          <a:ext cx="3754760" cy="24090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15" name="Symbol zastępczy zawartości 6">
            <a:extLst>
              <a:ext uri="{FF2B5EF4-FFF2-40B4-BE49-F238E27FC236}">
                <a16:creationId xmlns:a16="http://schemas.microsoft.com/office/drawing/2014/main" id="{32D459BD-9725-6178-EAFA-FBB3557844B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68574036"/>
              </p:ext>
            </p:extLst>
          </p:nvPr>
        </p:nvGraphicFramePr>
        <p:xfrm>
          <a:off x="5292080" y="1292009"/>
          <a:ext cx="3456384" cy="24090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</p:spTree>
    <p:extLst>
      <p:ext uri="{BB962C8B-B14F-4D97-AF65-F5344CB8AC3E}">
        <p14:creationId xmlns:p14="http://schemas.microsoft.com/office/powerpoint/2010/main" val="263869222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ytuł 2">
            <a:extLst>
              <a:ext uri="{FF2B5EF4-FFF2-40B4-BE49-F238E27FC236}">
                <a16:creationId xmlns:a16="http://schemas.microsoft.com/office/drawing/2014/main" id="{DC9DABF6-1D2C-4D24-B389-C27A7F01C7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71464"/>
            <a:ext cx="8511480" cy="3877616"/>
          </a:xfrm>
        </p:spPr>
        <p:txBody>
          <a:bodyPr>
            <a:normAutofit/>
          </a:bodyPr>
          <a:lstStyle/>
          <a:p>
            <a:pPr algn="l"/>
            <a:r>
              <a:rPr lang="pl-PL" sz="4800" b="1" dirty="0">
                <a:solidFill>
                  <a:schemeClr val="tx2">
                    <a:lumMod val="75000"/>
                  </a:schemeClr>
                </a:solidFill>
              </a:rPr>
              <a:t>INNE ZADANIA OŚWIATOWE</a:t>
            </a:r>
            <a:br>
              <a:rPr lang="pl-PL" sz="4800" b="1" dirty="0">
                <a:solidFill>
                  <a:schemeClr val="tx2">
                    <a:lumMod val="75000"/>
                  </a:schemeClr>
                </a:solidFill>
              </a:rPr>
            </a:br>
            <a:r>
              <a:rPr lang="pl-PL" sz="4800" b="1" dirty="0">
                <a:solidFill>
                  <a:schemeClr val="tx2">
                    <a:lumMod val="75000"/>
                  </a:schemeClr>
                </a:solidFill>
              </a:rPr>
              <a:t>NAKIEROWANE </a:t>
            </a:r>
            <a:br>
              <a:rPr lang="pl-PL" sz="4800" b="1" dirty="0">
                <a:solidFill>
                  <a:schemeClr val="tx2">
                    <a:lumMod val="75000"/>
                  </a:schemeClr>
                </a:solidFill>
              </a:rPr>
            </a:br>
            <a:r>
              <a:rPr lang="pl-PL" sz="4800" b="1" dirty="0">
                <a:solidFill>
                  <a:schemeClr val="tx2">
                    <a:lumMod val="75000"/>
                  </a:schemeClr>
                </a:solidFill>
              </a:rPr>
              <a:t>NA DZIECI I MŁODZIEŻ</a:t>
            </a:r>
          </a:p>
        </p:txBody>
      </p:sp>
      <p:pic>
        <p:nvPicPr>
          <p:cNvPr id="5" name="Obraz 4">
            <a:extLst>
              <a:ext uri="{FF2B5EF4-FFF2-40B4-BE49-F238E27FC236}">
                <a16:creationId xmlns:a16="http://schemas.microsoft.com/office/drawing/2014/main" id="{CD4C1667-0114-4D61-9D92-B32AA1D1EFD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1000" y="5445224"/>
            <a:ext cx="841321" cy="9632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25872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ytuł 2">
            <a:extLst>
              <a:ext uri="{FF2B5EF4-FFF2-40B4-BE49-F238E27FC236}">
                <a16:creationId xmlns:a16="http://schemas.microsoft.com/office/drawing/2014/main" id="{8845F23F-E07E-408C-8930-6F32B5F96E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332" y="260648"/>
            <a:ext cx="7773338" cy="792089"/>
          </a:xfrm>
        </p:spPr>
        <p:txBody>
          <a:bodyPr>
            <a:normAutofit fontScale="90000"/>
          </a:bodyPr>
          <a:lstStyle/>
          <a:p>
            <a:pPr algn="ctr"/>
            <a:r>
              <a:rPr lang="pl-PL" b="1" dirty="0">
                <a:solidFill>
                  <a:schemeClr val="tx2">
                    <a:lumMod val="75000"/>
                  </a:schemeClr>
                </a:solidFill>
              </a:rPr>
              <a:t>Prognoza demograficzna</a:t>
            </a:r>
            <a:br>
              <a:rPr lang="pl-PL" b="1" dirty="0">
                <a:solidFill>
                  <a:schemeClr val="tx2">
                    <a:lumMod val="75000"/>
                  </a:schemeClr>
                </a:solidFill>
              </a:rPr>
            </a:br>
            <a:r>
              <a:rPr lang="pl-PL" sz="2200" b="1" dirty="0">
                <a:solidFill>
                  <a:schemeClr val="tx2">
                    <a:lumMod val="75000"/>
                  </a:schemeClr>
                </a:solidFill>
              </a:rPr>
              <a:t>stan na dzień 13 października br.</a:t>
            </a:r>
            <a:endParaRPr lang="pl-PL" b="1" dirty="0">
              <a:solidFill>
                <a:schemeClr val="tx2">
                  <a:lumMod val="75000"/>
                </a:schemeClr>
              </a:solidFill>
            </a:endParaRPr>
          </a:p>
        </p:txBody>
      </p:sp>
      <p:graphicFrame>
        <p:nvGraphicFramePr>
          <p:cNvPr id="5" name="Symbol zastępczy zawartości 4" descr="Wykres przedstawia liczbę urodzonych dzieci w obwodzie szkolnym SP Pniewy">
            <a:extLst>
              <a:ext uri="{FF2B5EF4-FFF2-40B4-BE49-F238E27FC236}">
                <a16:creationId xmlns:a16="http://schemas.microsoft.com/office/drawing/2014/main" id="{7F6AA75F-ED76-01C0-7DF3-7B80FAB7255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09306986"/>
              </p:ext>
            </p:extLst>
          </p:nvPr>
        </p:nvGraphicFramePr>
        <p:xfrm>
          <a:off x="457200" y="1556792"/>
          <a:ext cx="8219256" cy="46154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502766710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>
            <a:extLst>
              <a:ext uri="{FF2B5EF4-FFF2-40B4-BE49-F238E27FC236}">
                <a16:creationId xmlns:a16="http://schemas.microsoft.com/office/drawing/2014/main" id="{F0E438BE-1E64-4B19-B34C-CF1DA54719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006589"/>
            <a:ext cx="3394720" cy="2031325"/>
          </a:xfrm>
        </p:spPr>
        <p:txBody>
          <a:bodyPr>
            <a:normAutofit fontScale="92500" lnSpcReduction="20000"/>
          </a:bodyPr>
          <a:lstStyle/>
          <a:p>
            <a:pPr marL="64008" indent="0">
              <a:buNone/>
            </a:pPr>
            <a:r>
              <a:rPr lang="pl-PL" sz="2900" b="1" dirty="0">
                <a:solidFill>
                  <a:schemeClr val="accent2">
                    <a:lumMod val="50000"/>
                  </a:schemeClr>
                </a:solidFill>
              </a:rPr>
              <a:t>WYPRAWKA SZKOLNA</a:t>
            </a:r>
            <a:endParaRPr lang="pl-PL" sz="2900" dirty="0">
              <a:solidFill>
                <a:schemeClr val="accent2">
                  <a:lumMod val="50000"/>
                </a:schemeClr>
              </a:solidFill>
            </a:endParaRPr>
          </a:p>
          <a:p>
            <a:pPr marL="64008" indent="0" algn="ctr">
              <a:buNone/>
            </a:pPr>
            <a:r>
              <a:rPr lang="pl-PL" b="1" dirty="0">
                <a:solidFill>
                  <a:schemeClr val="tx2">
                    <a:lumMod val="75000"/>
                  </a:schemeClr>
                </a:solidFill>
              </a:rPr>
              <a:t>Skorzystało 10 uczniów</a:t>
            </a:r>
          </a:p>
          <a:p>
            <a:pPr marL="64008" indent="0" algn="ctr">
              <a:buNone/>
            </a:pPr>
            <a:r>
              <a:rPr lang="pl-PL" b="1" dirty="0">
                <a:solidFill>
                  <a:schemeClr val="tx2">
                    <a:lumMod val="75000"/>
                  </a:schemeClr>
                </a:solidFill>
              </a:rPr>
              <a:t>Refundacja od 390 zł </a:t>
            </a:r>
            <a:br>
              <a:rPr lang="pl-PL" b="1" dirty="0">
                <a:solidFill>
                  <a:schemeClr val="tx2">
                    <a:lumMod val="75000"/>
                  </a:schemeClr>
                </a:solidFill>
              </a:rPr>
            </a:br>
            <a:r>
              <a:rPr lang="pl-PL" b="1" dirty="0">
                <a:solidFill>
                  <a:schemeClr val="tx2">
                    <a:lumMod val="75000"/>
                  </a:schemeClr>
                </a:solidFill>
              </a:rPr>
              <a:t>do 445 zł.</a:t>
            </a:r>
          </a:p>
          <a:p>
            <a:pPr marL="64008" indent="0" algn="ctr">
              <a:buNone/>
            </a:pPr>
            <a:r>
              <a:rPr lang="pl-PL" b="1" dirty="0">
                <a:solidFill>
                  <a:schemeClr val="tx2">
                    <a:lumMod val="75000"/>
                  </a:schemeClr>
                </a:solidFill>
              </a:rPr>
              <a:t>Ogółem: </a:t>
            </a:r>
            <a:r>
              <a:rPr lang="pl-PL" sz="2400" b="1" dirty="0">
                <a:solidFill>
                  <a:schemeClr val="tx2">
                    <a:lumMod val="75000"/>
                  </a:schemeClr>
                </a:solidFill>
              </a:rPr>
              <a:t> 4 620 zł</a:t>
            </a:r>
            <a:endParaRPr lang="pl-PL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3" name="Tytuł 2">
            <a:extLst>
              <a:ext uri="{FF2B5EF4-FFF2-40B4-BE49-F238E27FC236}">
                <a16:creationId xmlns:a16="http://schemas.microsoft.com/office/drawing/2014/main" id="{4C293E5A-EEE3-425C-BDFE-039E1171E4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332" y="44625"/>
            <a:ext cx="7773338" cy="1152128"/>
          </a:xfrm>
        </p:spPr>
        <p:txBody>
          <a:bodyPr/>
          <a:lstStyle/>
          <a:p>
            <a:pPr algn="ctr"/>
            <a:r>
              <a:rPr lang="pl-PL" b="1" dirty="0">
                <a:solidFill>
                  <a:schemeClr val="tx2">
                    <a:lumMod val="75000"/>
                  </a:schemeClr>
                </a:solidFill>
              </a:rPr>
              <a:t>Wsparcie finansowe</a:t>
            </a:r>
          </a:p>
        </p:txBody>
      </p:sp>
      <p:sp>
        <p:nvSpPr>
          <p:cNvPr id="4" name="pole tekstowe 3">
            <a:extLst>
              <a:ext uri="{FF2B5EF4-FFF2-40B4-BE49-F238E27FC236}">
                <a16:creationId xmlns:a16="http://schemas.microsoft.com/office/drawing/2014/main" id="{52DB981E-527D-9F48-74D4-07D81DE528B3}"/>
              </a:ext>
            </a:extLst>
          </p:cNvPr>
          <p:cNvSpPr txBox="1"/>
          <p:nvPr/>
        </p:nvSpPr>
        <p:spPr>
          <a:xfrm>
            <a:off x="3851921" y="900699"/>
            <a:ext cx="4165840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400" b="1" dirty="0">
                <a:solidFill>
                  <a:schemeClr val="accent2">
                    <a:lumMod val="50000"/>
                  </a:schemeClr>
                </a:solidFill>
              </a:rPr>
              <a:t>ZASIŁKI I STYPENDIA SZKOLNE</a:t>
            </a:r>
          </a:p>
          <a:p>
            <a:pPr algn="ctr"/>
            <a:r>
              <a:rPr lang="pl-PL" b="1" dirty="0">
                <a:solidFill>
                  <a:schemeClr val="accent2">
                    <a:lumMod val="50000"/>
                  </a:schemeClr>
                </a:solidFill>
              </a:rPr>
              <a:t>o charakterze socjalnym</a:t>
            </a:r>
          </a:p>
          <a:p>
            <a:pPr marL="64008" indent="0" algn="ctr">
              <a:buNone/>
            </a:pPr>
            <a:r>
              <a:rPr lang="pl-PL" b="1" dirty="0">
                <a:solidFill>
                  <a:schemeClr val="tx2">
                    <a:lumMod val="75000"/>
                  </a:schemeClr>
                </a:solidFill>
              </a:rPr>
              <a:t>Zasiłki: 5 uczniów -&gt; 3 100</a:t>
            </a:r>
            <a:r>
              <a:rPr lang="pl-PL" sz="2000" b="1" dirty="0">
                <a:solidFill>
                  <a:schemeClr val="tx2">
                    <a:lumMod val="75000"/>
                  </a:schemeClr>
                </a:solidFill>
              </a:rPr>
              <a:t> zł</a:t>
            </a:r>
          </a:p>
          <a:p>
            <a:endParaRPr lang="pl-PL" dirty="0"/>
          </a:p>
        </p:txBody>
      </p:sp>
      <p:pic>
        <p:nvPicPr>
          <p:cNvPr id="5" name="Grafika 4" descr="Monety">
            <a:extLst>
              <a:ext uri="{FF2B5EF4-FFF2-40B4-BE49-F238E27FC236}">
                <a16:creationId xmlns:a16="http://schemas.microsoft.com/office/drawing/2014/main" id="{DAB90655-1266-EBCB-5017-5D2ADA28F81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596335" y="5266246"/>
            <a:ext cx="1108989" cy="1108989"/>
          </a:xfrm>
          <a:prstGeom prst="rect">
            <a:avLst/>
          </a:prstGeom>
        </p:spPr>
      </p:pic>
      <p:sp>
        <p:nvSpPr>
          <p:cNvPr id="7" name="pole tekstowe 6">
            <a:extLst>
              <a:ext uri="{FF2B5EF4-FFF2-40B4-BE49-F238E27FC236}">
                <a16:creationId xmlns:a16="http://schemas.microsoft.com/office/drawing/2014/main" id="{3F636BA3-DA5D-EFD8-0B54-0DC4E5E7F979}"/>
              </a:ext>
            </a:extLst>
          </p:cNvPr>
          <p:cNvSpPr txBox="1"/>
          <p:nvPr/>
        </p:nvSpPr>
        <p:spPr>
          <a:xfrm>
            <a:off x="396337" y="3322769"/>
            <a:ext cx="3082755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000" b="1" dirty="0">
                <a:solidFill>
                  <a:schemeClr val="accent2">
                    <a:lumMod val="50000"/>
                  </a:schemeClr>
                </a:solidFill>
              </a:rPr>
              <a:t>Stypendia Prezesa </a:t>
            </a:r>
            <a:br>
              <a:rPr lang="pl-PL" sz="2000" b="1" dirty="0">
                <a:solidFill>
                  <a:schemeClr val="accent2">
                    <a:lumMod val="50000"/>
                  </a:schemeClr>
                </a:solidFill>
              </a:rPr>
            </a:br>
            <a:r>
              <a:rPr lang="pl-PL" sz="2000" b="1" dirty="0">
                <a:solidFill>
                  <a:schemeClr val="accent2">
                    <a:lumMod val="50000"/>
                  </a:schemeClr>
                </a:solidFill>
              </a:rPr>
              <a:t>Rady Ministrów</a:t>
            </a:r>
          </a:p>
          <a:p>
            <a:r>
              <a:rPr lang="pl-PL" sz="2400" b="1" dirty="0">
                <a:solidFill>
                  <a:schemeClr val="tx2">
                    <a:lumMod val="75000"/>
                  </a:schemeClr>
                </a:solidFill>
              </a:rPr>
              <a:t>5 000 zł </a:t>
            </a:r>
            <a:r>
              <a:rPr lang="pl-PL" b="1" dirty="0">
                <a:solidFill>
                  <a:schemeClr val="tx2">
                    <a:lumMod val="75000"/>
                  </a:schemeClr>
                </a:solidFill>
              </a:rPr>
              <a:t>dla ucznia</a:t>
            </a:r>
          </a:p>
          <a:p>
            <a:r>
              <a:rPr lang="pl-PL" b="1" dirty="0">
                <a:solidFill>
                  <a:schemeClr val="tx2">
                    <a:lumMod val="75000"/>
                  </a:schemeClr>
                </a:solidFill>
              </a:rPr>
              <a:t>1xZS Pniewy i 1xLO SJK</a:t>
            </a:r>
            <a:endParaRPr lang="pl-PL" dirty="0"/>
          </a:p>
        </p:txBody>
      </p:sp>
      <p:sp>
        <p:nvSpPr>
          <p:cNvPr id="8" name="pole tekstowe 7">
            <a:extLst>
              <a:ext uri="{FF2B5EF4-FFF2-40B4-BE49-F238E27FC236}">
                <a16:creationId xmlns:a16="http://schemas.microsoft.com/office/drawing/2014/main" id="{6D9A0F9C-5C2B-26AB-1B74-E139B54465DF}"/>
              </a:ext>
            </a:extLst>
          </p:cNvPr>
          <p:cNvSpPr txBox="1"/>
          <p:nvPr/>
        </p:nvSpPr>
        <p:spPr>
          <a:xfrm>
            <a:off x="3984989" y="2567627"/>
            <a:ext cx="4165840" cy="28315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400" b="1" dirty="0">
                <a:solidFill>
                  <a:schemeClr val="accent2">
                    <a:lumMod val="50000"/>
                  </a:schemeClr>
                </a:solidFill>
              </a:rPr>
              <a:t>BEZPŁATNE PODRĘCZNIKI</a:t>
            </a:r>
            <a:br>
              <a:rPr lang="pl-PL" b="1" dirty="0">
                <a:solidFill>
                  <a:schemeClr val="accent2">
                    <a:lumMod val="50000"/>
                  </a:schemeClr>
                </a:solidFill>
              </a:rPr>
            </a:br>
            <a:r>
              <a:rPr lang="pl-PL" b="1" dirty="0">
                <a:solidFill>
                  <a:schemeClr val="tx2">
                    <a:lumMod val="75000"/>
                  </a:schemeClr>
                </a:solidFill>
              </a:rPr>
              <a:t>– dotacja celowa dla uczniów PL i UA</a:t>
            </a:r>
          </a:p>
          <a:p>
            <a:pPr marL="64008" indent="0">
              <a:buNone/>
            </a:pPr>
            <a:r>
              <a:rPr lang="pl-PL" sz="2000" dirty="0">
                <a:solidFill>
                  <a:schemeClr val="tx2">
                    <a:lumMod val="75000"/>
                  </a:schemeClr>
                </a:solidFill>
              </a:rPr>
              <a:t>1205</a:t>
            </a:r>
            <a:r>
              <a:rPr lang="pl-PL" sz="3200" b="1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pl-PL" b="1" dirty="0">
                <a:solidFill>
                  <a:schemeClr val="tx2">
                    <a:lumMod val="75000"/>
                  </a:schemeClr>
                </a:solidFill>
              </a:rPr>
              <a:t>uczniów objęto dotacją </a:t>
            </a:r>
            <a:r>
              <a:rPr lang="pl-PL" sz="3200" b="1" dirty="0">
                <a:solidFill>
                  <a:schemeClr val="tx2">
                    <a:lumMod val="75000"/>
                  </a:schemeClr>
                </a:solidFill>
              </a:rPr>
              <a:t>158 296,60 zł </a:t>
            </a:r>
            <a:r>
              <a:rPr lang="pl-PL" b="1" dirty="0">
                <a:solidFill>
                  <a:schemeClr val="tx2">
                    <a:lumMod val="75000"/>
                  </a:schemeClr>
                </a:solidFill>
              </a:rPr>
              <a:t>to wysokość otrzymanej dotacji </a:t>
            </a:r>
            <a:br>
              <a:rPr lang="pl-PL" b="1" dirty="0">
                <a:solidFill>
                  <a:schemeClr val="tx2">
                    <a:lumMod val="75000"/>
                  </a:schemeClr>
                </a:solidFill>
              </a:rPr>
            </a:br>
            <a:endParaRPr lang="pl-PL" b="1" dirty="0">
              <a:solidFill>
                <a:schemeClr val="tx2">
                  <a:lumMod val="75000"/>
                </a:schemeClr>
              </a:solidFill>
            </a:endParaRPr>
          </a:p>
          <a:p>
            <a:endParaRPr lang="pl-PL" b="1" dirty="0">
              <a:solidFill>
                <a:schemeClr val="tx2">
                  <a:lumMod val="75000"/>
                </a:schemeClr>
              </a:solidFill>
            </a:endParaRPr>
          </a:p>
          <a:p>
            <a:endParaRPr lang="pl-PL" dirty="0"/>
          </a:p>
        </p:txBody>
      </p:sp>
      <p:sp>
        <p:nvSpPr>
          <p:cNvPr id="9" name="pole tekstowe 8">
            <a:extLst>
              <a:ext uri="{FF2B5EF4-FFF2-40B4-BE49-F238E27FC236}">
                <a16:creationId xmlns:a16="http://schemas.microsoft.com/office/drawing/2014/main" id="{788FA430-B1AB-B6F3-E654-E3A55A77F1E2}"/>
              </a:ext>
            </a:extLst>
          </p:cNvPr>
          <p:cNvSpPr txBox="1"/>
          <p:nvPr/>
        </p:nvSpPr>
        <p:spPr>
          <a:xfrm>
            <a:off x="3984989" y="4838730"/>
            <a:ext cx="3178696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400" b="1" dirty="0">
                <a:solidFill>
                  <a:schemeClr val="accent2">
                    <a:lumMod val="50000"/>
                  </a:schemeClr>
                </a:solidFill>
              </a:rPr>
              <a:t>NPRC</a:t>
            </a:r>
          </a:p>
          <a:p>
            <a:pPr marL="64008" indent="0">
              <a:buNone/>
            </a:pPr>
            <a:r>
              <a:rPr lang="pl-PL" b="1" dirty="0">
                <a:solidFill>
                  <a:schemeClr val="tx2">
                    <a:lumMod val="75000"/>
                  </a:schemeClr>
                </a:solidFill>
              </a:rPr>
              <a:t>Dotacja: </a:t>
            </a:r>
            <a:r>
              <a:rPr lang="pl-PL" sz="2400" b="1" dirty="0">
                <a:solidFill>
                  <a:schemeClr val="tx2">
                    <a:lumMod val="75000"/>
                  </a:schemeClr>
                </a:solidFill>
              </a:rPr>
              <a:t>15 000 zł</a:t>
            </a:r>
          </a:p>
          <a:p>
            <a:pPr marL="64008" indent="0">
              <a:buNone/>
            </a:pPr>
            <a:r>
              <a:rPr lang="pl-PL" b="1" dirty="0">
                <a:solidFill>
                  <a:schemeClr val="tx2">
                    <a:lumMod val="75000"/>
                  </a:schemeClr>
                </a:solidFill>
              </a:rPr>
              <a:t>Wkład własny: 4 000,00</a:t>
            </a:r>
            <a:r>
              <a:rPr lang="pl-PL" sz="2000" b="1" dirty="0">
                <a:solidFill>
                  <a:schemeClr val="tx2">
                    <a:lumMod val="75000"/>
                  </a:schemeClr>
                </a:solidFill>
              </a:rPr>
              <a:t> zł</a:t>
            </a:r>
          </a:p>
          <a:p>
            <a:pPr marL="64008" indent="0">
              <a:buNone/>
            </a:pPr>
            <a:r>
              <a:rPr lang="pl-PL" b="1" dirty="0">
                <a:solidFill>
                  <a:schemeClr val="tx2">
                    <a:lumMod val="75000"/>
                  </a:schemeClr>
                </a:solidFill>
              </a:rPr>
              <a:t>SP Chełmno i ZS Pniewy</a:t>
            </a:r>
            <a:endParaRPr lang="pl-PL" dirty="0">
              <a:solidFill>
                <a:schemeClr val="tx2">
                  <a:lumMod val="75000"/>
                </a:schemeClr>
              </a:solidFill>
            </a:endParaRPr>
          </a:p>
          <a:p>
            <a:endParaRPr lang="pl-PL" dirty="0"/>
          </a:p>
        </p:txBody>
      </p:sp>
      <p:sp>
        <p:nvSpPr>
          <p:cNvPr id="10" name="pole tekstowe 9">
            <a:extLst>
              <a:ext uri="{FF2B5EF4-FFF2-40B4-BE49-F238E27FC236}">
                <a16:creationId xmlns:a16="http://schemas.microsoft.com/office/drawing/2014/main" id="{58C3F951-D86A-D3DE-652E-E112A11DC136}"/>
              </a:ext>
            </a:extLst>
          </p:cNvPr>
          <p:cNvSpPr txBox="1"/>
          <p:nvPr/>
        </p:nvSpPr>
        <p:spPr>
          <a:xfrm>
            <a:off x="256723" y="4961841"/>
            <a:ext cx="3178696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400" b="1" dirty="0">
                <a:solidFill>
                  <a:schemeClr val="accent2">
                    <a:lumMod val="50000"/>
                  </a:schemeClr>
                </a:solidFill>
              </a:rPr>
              <a:t>MAŁY MISTRZ</a:t>
            </a:r>
            <a:r>
              <a:rPr lang="pl-PL" sz="2400" b="1" dirty="0">
                <a:solidFill>
                  <a:schemeClr val="tx2">
                    <a:lumMod val="50000"/>
                  </a:schemeClr>
                </a:solidFill>
              </a:rPr>
              <a:t> </a:t>
            </a:r>
            <a:br>
              <a:rPr lang="pl-PL" sz="2400" b="1" dirty="0">
                <a:solidFill>
                  <a:schemeClr val="tx2">
                    <a:lumMod val="50000"/>
                  </a:schemeClr>
                </a:solidFill>
              </a:rPr>
            </a:br>
            <a:r>
              <a:rPr lang="pl-PL" sz="2000" b="1" dirty="0">
                <a:solidFill>
                  <a:schemeClr val="tx2">
                    <a:lumMod val="50000"/>
                  </a:schemeClr>
                </a:solidFill>
              </a:rPr>
              <a:t>SP Chełmno </a:t>
            </a:r>
            <a:r>
              <a:rPr lang="pl-PL" b="1" dirty="0">
                <a:solidFill>
                  <a:schemeClr val="tx2">
                    <a:lumMod val="50000"/>
                  </a:schemeClr>
                </a:solidFill>
              </a:rPr>
              <a:t>– 37 uczniów</a:t>
            </a:r>
          </a:p>
          <a:p>
            <a:pPr algn="ctr"/>
            <a:r>
              <a:rPr lang="pl-PL" sz="1600" b="1" dirty="0">
                <a:solidFill>
                  <a:schemeClr val="tx2">
                    <a:lumMod val="50000"/>
                  </a:schemeClr>
                </a:solidFill>
              </a:rPr>
              <a:t>sprzęt sportowy + 60 zł/godz. </a:t>
            </a:r>
            <a:br>
              <a:rPr lang="pl-PL" sz="1600" b="1" dirty="0">
                <a:solidFill>
                  <a:schemeClr val="tx2">
                    <a:lumMod val="50000"/>
                  </a:schemeClr>
                </a:solidFill>
              </a:rPr>
            </a:br>
            <a:r>
              <a:rPr lang="pl-PL" sz="1600" b="1" dirty="0">
                <a:solidFill>
                  <a:schemeClr val="tx2">
                    <a:lumMod val="50000"/>
                  </a:schemeClr>
                </a:solidFill>
              </a:rPr>
              <a:t>Wkład własny: 840,00 zł </a:t>
            </a:r>
          </a:p>
        </p:txBody>
      </p:sp>
    </p:spTree>
    <p:extLst>
      <p:ext uri="{BB962C8B-B14F-4D97-AF65-F5344CB8AC3E}">
        <p14:creationId xmlns:p14="http://schemas.microsoft.com/office/powerpoint/2010/main" val="246017413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>
            <a:extLst>
              <a:ext uri="{FF2B5EF4-FFF2-40B4-BE49-F238E27FC236}">
                <a16:creationId xmlns:a16="http://schemas.microsoft.com/office/drawing/2014/main" id="{9E16CC86-322D-4311-A4A5-ED3B63D63B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929336"/>
          </a:xfrm>
        </p:spPr>
        <p:txBody>
          <a:bodyPr>
            <a:normAutofit/>
          </a:bodyPr>
          <a:lstStyle/>
          <a:p>
            <a:pPr marL="64008" indent="0">
              <a:buNone/>
            </a:pPr>
            <a:r>
              <a:rPr lang="pl-PL" b="1" dirty="0">
                <a:solidFill>
                  <a:schemeClr val="tx2">
                    <a:lumMod val="75000"/>
                  </a:schemeClr>
                </a:solidFill>
              </a:rPr>
              <a:t>Cel: 	</a:t>
            </a:r>
            <a:r>
              <a:rPr lang="pl-PL" dirty="0">
                <a:solidFill>
                  <a:schemeClr val="tx2">
                    <a:lumMod val="75000"/>
                  </a:schemeClr>
                </a:solidFill>
              </a:rPr>
              <a:t>rozwój uzdolnień i zainteresowań uczniów szkół </a:t>
            </a:r>
            <a:br>
              <a:rPr lang="pl-PL" dirty="0">
                <a:solidFill>
                  <a:schemeClr val="tx2">
                    <a:lumMod val="75000"/>
                  </a:schemeClr>
                </a:solidFill>
              </a:rPr>
            </a:br>
            <a:r>
              <a:rPr lang="pl-PL" dirty="0">
                <a:solidFill>
                  <a:schemeClr val="tx2">
                    <a:lumMod val="75000"/>
                  </a:schemeClr>
                </a:solidFill>
              </a:rPr>
              <a:t>	z terenu Gminy Pniewy</a:t>
            </a:r>
          </a:p>
          <a:p>
            <a:pPr marL="64008" indent="0">
              <a:buNone/>
            </a:pPr>
            <a:r>
              <a:rPr lang="pl-PL" b="1" dirty="0">
                <a:solidFill>
                  <a:schemeClr val="tx2">
                    <a:lumMod val="75000"/>
                  </a:schemeClr>
                </a:solidFill>
              </a:rPr>
              <a:t>Kto: 	</a:t>
            </a:r>
            <a:r>
              <a:rPr lang="pl-PL" dirty="0">
                <a:solidFill>
                  <a:schemeClr val="tx2">
                    <a:lumMod val="75000"/>
                  </a:schemeClr>
                </a:solidFill>
              </a:rPr>
              <a:t>uczniowie z ponadprzeciętnymi osiągnięciami </a:t>
            </a:r>
            <a:br>
              <a:rPr lang="pl-PL" dirty="0">
                <a:solidFill>
                  <a:schemeClr val="tx2">
                    <a:lumMod val="75000"/>
                  </a:schemeClr>
                </a:solidFill>
              </a:rPr>
            </a:br>
            <a:r>
              <a:rPr lang="pl-PL" dirty="0">
                <a:solidFill>
                  <a:schemeClr val="tx2">
                    <a:lumMod val="75000"/>
                  </a:schemeClr>
                </a:solidFill>
              </a:rPr>
              <a:t>	i zaangażowaniem</a:t>
            </a:r>
          </a:p>
          <a:p>
            <a:pPr marL="64008" indent="0">
              <a:buNone/>
            </a:pPr>
            <a:r>
              <a:rPr lang="pl-PL" b="1" dirty="0">
                <a:solidFill>
                  <a:schemeClr val="tx2">
                    <a:lumMod val="75000"/>
                  </a:schemeClr>
                </a:solidFill>
              </a:rPr>
              <a:t>Jak: 	</a:t>
            </a:r>
            <a:r>
              <a:rPr lang="pl-PL" dirty="0">
                <a:solidFill>
                  <a:schemeClr val="tx2">
                    <a:lumMod val="75000"/>
                  </a:schemeClr>
                </a:solidFill>
              </a:rPr>
              <a:t>300,00 zł/ mc x 10 mcy dla </a:t>
            </a:r>
            <a:r>
              <a:rPr lang="pl-PL" sz="2000" dirty="0">
                <a:solidFill>
                  <a:schemeClr val="tx2">
                    <a:lumMod val="75000"/>
                  </a:schemeClr>
                </a:solidFill>
              </a:rPr>
              <a:t>stypendysty edukacyjnego, 	artystycznego/tematycznego, sportowego</a:t>
            </a:r>
          </a:p>
          <a:p>
            <a:pPr marL="64008" indent="0">
              <a:buNone/>
            </a:pPr>
            <a:r>
              <a:rPr lang="pl-PL" dirty="0">
                <a:solidFill>
                  <a:schemeClr val="tx2">
                    <a:lumMod val="75000"/>
                  </a:schemeClr>
                </a:solidFill>
              </a:rPr>
              <a:t>	1 000,00 zł jednorazowo dla </a:t>
            </a:r>
            <a:r>
              <a:rPr lang="pl-PL" sz="2000" dirty="0">
                <a:solidFill>
                  <a:schemeClr val="tx2">
                    <a:lumMod val="75000"/>
                  </a:schemeClr>
                </a:solidFill>
              </a:rPr>
              <a:t>stypendysty absolwenta</a:t>
            </a:r>
            <a:endParaRPr lang="pl-PL" dirty="0">
              <a:solidFill>
                <a:schemeClr val="tx2">
                  <a:lumMod val="75000"/>
                </a:schemeClr>
              </a:solidFill>
            </a:endParaRPr>
          </a:p>
          <a:p>
            <a:pPr marL="64008" indent="0">
              <a:buNone/>
            </a:pPr>
            <a:endParaRPr lang="pl-PL" sz="2400" dirty="0">
              <a:solidFill>
                <a:schemeClr val="tx2">
                  <a:lumMod val="75000"/>
                </a:schemeClr>
              </a:solidFill>
            </a:endParaRPr>
          </a:p>
          <a:p>
            <a:pPr marL="64008" indent="0">
              <a:buNone/>
            </a:pPr>
            <a:r>
              <a:rPr lang="pl-PL" sz="2800" b="1" dirty="0">
                <a:solidFill>
                  <a:schemeClr val="tx2">
                    <a:lumMod val="75000"/>
                  </a:schemeClr>
                </a:solidFill>
              </a:rPr>
              <a:t>Stypendia przyznano 14 uczniom</a:t>
            </a:r>
          </a:p>
          <a:p>
            <a:pPr marL="64008" indent="0">
              <a:buNone/>
            </a:pPr>
            <a:r>
              <a:rPr lang="pl-PL" sz="2800" b="1" dirty="0">
                <a:solidFill>
                  <a:schemeClr val="tx2">
                    <a:lumMod val="75000"/>
                  </a:schemeClr>
                </a:solidFill>
              </a:rPr>
              <a:t>Ogółem: 31 000,00 zł</a:t>
            </a:r>
          </a:p>
        </p:txBody>
      </p:sp>
      <p:sp>
        <p:nvSpPr>
          <p:cNvPr id="3" name="Tytuł 2">
            <a:extLst>
              <a:ext uri="{FF2B5EF4-FFF2-40B4-BE49-F238E27FC236}">
                <a16:creationId xmlns:a16="http://schemas.microsoft.com/office/drawing/2014/main" id="{F9CC63D2-8E91-4904-B3F5-88CA588474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504" y="260647"/>
            <a:ext cx="8928992" cy="1263353"/>
          </a:xfrm>
        </p:spPr>
        <p:txBody>
          <a:bodyPr>
            <a:normAutofit/>
          </a:bodyPr>
          <a:lstStyle/>
          <a:p>
            <a:pPr algn="ctr"/>
            <a:r>
              <a:rPr lang="pl-PL" b="1" dirty="0">
                <a:solidFill>
                  <a:schemeClr val="tx2">
                    <a:lumMod val="75000"/>
                  </a:schemeClr>
                </a:solidFill>
              </a:rPr>
              <a:t>Stypendia Burmistrza Gminy Pniewy</a:t>
            </a:r>
          </a:p>
        </p:txBody>
      </p:sp>
      <p:pic>
        <p:nvPicPr>
          <p:cNvPr id="5" name="Grafika 4" descr="Wieniec">
            <a:extLst>
              <a:ext uri="{FF2B5EF4-FFF2-40B4-BE49-F238E27FC236}">
                <a16:creationId xmlns:a16="http://schemas.microsoft.com/office/drawing/2014/main" id="{9F70300C-8184-400D-B729-D8F43E1DDA0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934200" y="4572000"/>
            <a:ext cx="1752600" cy="1752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9543951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>
            <a:extLst>
              <a:ext uri="{FF2B5EF4-FFF2-40B4-BE49-F238E27FC236}">
                <a16:creationId xmlns:a16="http://schemas.microsoft.com/office/drawing/2014/main" id="{272D188E-46A6-4AC2-BBA8-1E28F48E58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378896"/>
          </a:xfrm>
        </p:spPr>
        <p:txBody>
          <a:bodyPr>
            <a:normAutofit/>
          </a:bodyPr>
          <a:lstStyle/>
          <a:p>
            <a:pPr marL="64008" indent="0">
              <a:buNone/>
            </a:pPr>
            <a:r>
              <a:rPr lang="pl-PL" sz="2200" b="1" dirty="0">
                <a:solidFill>
                  <a:schemeClr val="tx2">
                    <a:lumMod val="75000"/>
                  </a:schemeClr>
                </a:solidFill>
              </a:rPr>
              <a:t>Cel: </a:t>
            </a:r>
            <a:r>
              <a:rPr lang="pl-PL" sz="2200" dirty="0">
                <a:solidFill>
                  <a:schemeClr val="tx2">
                    <a:lumMod val="75000"/>
                  </a:schemeClr>
                </a:solidFill>
              </a:rPr>
              <a:t>DOFINANSOWANIE PRACODAWCÓW</a:t>
            </a:r>
          </a:p>
          <a:p>
            <a:pPr marL="64008" indent="0">
              <a:buNone/>
            </a:pPr>
            <a:r>
              <a:rPr lang="pl-PL" sz="2200" b="1" dirty="0">
                <a:solidFill>
                  <a:schemeClr val="tx2">
                    <a:lumMod val="75000"/>
                  </a:schemeClr>
                </a:solidFill>
              </a:rPr>
              <a:t>Kto: </a:t>
            </a:r>
            <a:r>
              <a:rPr lang="pl-PL" sz="2200" dirty="0">
                <a:solidFill>
                  <a:schemeClr val="tx2">
                    <a:lumMod val="75000"/>
                  </a:schemeClr>
                </a:solidFill>
              </a:rPr>
              <a:t>uczniowie szkół ponadpodstawowych </a:t>
            </a:r>
          </a:p>
          <a:p>
            <a:pPr marL="64008" indent="0">
              <a:buNone/>
            </a:pPr>
            <a:r>
              <a:rPr lang="pl-PL" sz="2200" b="1" dirty="0">
                <a:solidFill>
                  <a:schemeClr val="tx2">
                    <a:lumMod val="75000"/>
                  </a:schemeClr>
                </a:solidFill>
              </a:rPr>
              <a:t>Jak: </a:t>
            </a:r>
            <a:r>
              <a:rPr lang="pl-PL" sz="2200" dirty="0">
                <a:solidFill>
                  <a:schemeClr val="tx2">
                    <a:lumMod val="75000"/>
                  </a:schemeClr>
                </a:solidFill>
              </a:rPr>
              <a:t>DECYZJA ADMINISTRACYJNA </a:t>
            </a:r>
          </a:p>
          <a:p>
            <a:pPr marL="64008" indent="0">
              <a:buNone/>
            </a:pPr>
            <a:endParaRPr lang="pl-PL" b="1" dirty="0">
              <a:solidFill>
                <a:schemeClr val="tx2">
                  <a:lumMod val="75000"/>
                </a:schemeClr>
              </a:solidFill>
            </a:endParaRPr>
          </a:p>
          <a:p>
            <a:pPr marL="64008" indent="0">
              <a:buNone/>
            </a:pPr>
            <a:r>
              <a:rPr lang="pl-PL" sz="2400" b="1" dirty="0">
                <a:solidFill>
                  <a:schemeClr val="tx2">
                    <a:lumMod val="75000"/>
                  </a:schemeClr>
                </a:solidFill>
              </a:rPr>
              <a:t>WYSOKOŚĆ WYPŁACONEJ DOTACJI W 2024: </a:t>
            </a:r>
            <a:br>
              <a:rPr lang="pl-PL" sz="2400" b="1" dirty="0">
                <a:solidFill>
                  <a:schemeClr val="tx2">
                    <a:lumMod val="75000"/>
                  </a:schemeClr>
                </a:solidFill>
              </a:rPr>
            </a:br>
            <a:r>
              <a:rPr lang="pl-PL" sz="2400" b="1" dirty="0">
                <a:solidFill>
                  <a:schemeClr val="tx2">
                    <a:lumMod val="75000"/>
                  </a:schemeClr>
                </a:solidFill>
              </a:rPr>
              <a:t>                            </a:t>
            </a:r>
            <a:r>
              <a:rPr lang="pl-PL" sz="2800" b="1" dirty="0">
                <a:solidFill>
                  <a:schemeClr val="tx2">
                    <a:lumMod val="75000"/>
                  </a:schemeClr>
                </a:solidFill>
              </a:rPr>
              <a:t>162 823,45</a:t>
            </a:r>
            <a:r>
              <a:rPr lang="pl-PL" sz="3200" b="1" dirty="0">
                <a:solidFill>
                  <a:schemeClr val="tx2">
                    <a:lumMod val="75000"/>
                  </a:schemeClr>
                </a:solidFill>
              </a:rPr>
              <a:t> zł</a:t>
            </a:r>
            <a:endParaRPr lang="pl-PL" sz="2400" b="1" dirty="0">
              <a:solidFill>
                <a:schemeClr val="tx2">
                  <a:lumMod val="75000"/>
                </a:schemeClr>
              </a:solidFill>
            </a:endParaRPr>
          </a:p>
          <a:p>
            <a:pPr marL="64008" indent="0">
              <a:buNone/>
            </a:pPr>
            <a:r>
              <a:rPr lang="pl-PL" sz="2400" b="1" dirty="0">
                <a:solidFill>
                  <a:schemeClr val="tx2">
                    <a:lumMod val="75000"/>
                  </a:schemeClr>
                </a:solidFill>
              </a:rPr>
              <a:t>LICZBA PRACODAWCÓW: 16</a:t>
            </a:r>
          </a:p>
          <a:p>
            <a:pPr marL="64008" indent="0">
              <a:buNone/>
            </a:pPr>
            <a:r>
              <a:rPr lang="pl-PL" sz="2400" b="1" dirty="0">
                <a:solidFill>
                  <a:schemeClr val="tx2">
                    <a:lumMod val="75000"/>
                  </a:schemeClr>
                </a:solidFill>
              </a:rPr>
              <a:t>LICZBA MŁODOCIANYCH: 17</a:t>
            </a:r>
            <a:endParaRPr lang="pl-PL" sz="2400" dirty="0">
              <a:solidFill>
                <a:schemeClr val="tx2">
                  <a:lumMod val="75000"/>
                </a:schemeClr>
              </a:solidFill>
            </a:endParaRPr>
          </a:p>
          <a:p>
            <a:pPr marL="64008" indent="0">
              <a:buNone/>
            </a:pPr>
            <a:endParaRPr lang="pl-PL" b="1" dirty="0"/>
          </a:p>
          <a:p>
            <a:pPr marL="64008" indent="0">
              <a:buNone/>
            </a:pPr>
            <a:endParaRPr lang="pl-PL" b="1" dirty="0"/>
          </a:p>
        </p:txBody>
      </p:sp>
      <p:sp>
        <p:nvSpPr>
          <p:cNvPr id="3" name="Tytuł 2">
            <a:extLst>
              <a:ext uri="{FF2B5EF4-FFF2-40B4-BE49-F238E27FC236}">
                <a16:creationId xmlns:a16="http://schemas.microsoft.com/office/drawing/2014/main" id="{B391E6A2-8636-4ABE-9BA5-0F763EEB3F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332" y="246595"/>
            <a:ext cx="7773338" cy="950158"/>
          </a:xfrm>
        </p:spPr>
        <p:txBody>
          <a:bodyPr/>
          <a:lstStyle/>
          <a:p>
            <a:pPr algn="ctr"/>
            <a:r>
              <a:rPr lang="pl-PL" b="1" dirty="0">
                <a:solidFill>
                  <a:schemeClr val="tx2">
                    <a:lumMod val="75000"/>
                  </a:schemeClr>
                </a:solidFill>
              </a:rPr>
              <a:t>KSZTAŁCENIE MŁODOCIANYCH</a:t>
            </a:r>
          </a:p>
        </p:txBody>
      </p:sp>
      <p:pic>
        <p:nvPicPr>
          <p:cNvPr id="5" name="Grafika 4" descr="Fabryka">
            <a:extLst>
              <a:ext uri="{FF2B5EF4-FFF2-40B4-BE49-F238E27FC236}">
                <a16:creationId xmlns:a16="http://schemas.microsoft.com/office/drawing/2014/main" id="{3C303BC9-F701-7E20-5AD7-C0197D0ABC9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803318" y="1124744"/>
            <a:ext cx="1274440" cy="1274440"/>
          </a:xfrm>
          <a:prstGeom prst="rect">
            <a:avLst/>
          </a:prstGeom>
        </p:spPr>
      </p:pic>
      <p:pic>
        <p:nvPicPr>
          <p:cNvPr id="8" name="Grafika 7" descr="Elektryk">
            <a:extLst>
              <a:ext uri="{FF2B5EF4-FFF2-40B4-BE49-F238E27FC236}">
                <a16:creationId xmlns:a16="http://schemas.microsoft.com/office/drawing/2014/main" id="{96C9F9D9-8278-3991-FD8E-7401BE6233A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3851920" y="5547172"/>
            <a:ext cx="914400" cy="914400"/>
          </a:xfrm>
          <a:prstGeom prst="rect">
            <a:avLst/>
          </a:prstGeom>
        </p:spPr>
      </p:pic>
      <p:pic>
        <p:nvPicPr>
          <p:cNvPr id="10" name="Grafika 9" descr="Grzebień">
            <a:extLst>
              <a:ext uri="{FF2B5EF4-FFF2-40B4-BE49-F238E27FC236}">
                <a16:creationId xmlns:a16="http://schemas.microsoft.com/office/drawing/2014/main" id="{07306C35-2C6A-0320-8398-5E34095A7373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5954452" y="3985655"/>
            <a:ext cx="1080120" cy="1080120"/>
          </a:xfrm>
          <a:prstGeom prst="rect">
            <a:avLst/>
          </a:prstGeom>
        </p:spPr>
      </p:pic>
      <p:pic>
        <p:nvPicPr>
          <p:cNvPr id="12" name="Grafika 11" descr="Samochód">
            <a:extLst>
              <a:ext uri="{FF2B5EF4-FFF2-40B4-BE49-F238E27FC236}">
                <a16:creationId xmlns:a16="http://schemas.microsoft.com/office/drawing/2014/main" id="{08DDDF0F-92EB-9A83-9648-C7975D4828B5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 flipH="1">
            <a:off x="7293024" y="4983351"/>
            <a:ext cx="1080120" cy="1080120"/>
          </a:xfrm>
          <a:prstGeom prst="rect">
            <a:avLst/>
          </a:prstGeom>
        </p:spPr>
      </p:pic>
      <p:pic>
        <p:nvPicPr>
          <p:cNvPr id="18" name="Grafika 17" descr="Torba na zakupy">
            <a:extLst>
              <a:ext uri="{FF2B5EF4-FFF2-40B4-BE49-F238E27FC236}">
                <a16:creationId xmlns:a16="http://schemas.microsoft.com/office/drawing/2014/main" id="{4416971A-0904-5718-319F-70827CCDCADA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7375884" y="3323720"/>
            <a:ext cx="914400" cy="914400"/>
          </a:xfrm>
          <a:prstGeom prst="rect">
            <a:avLst/>
          </a:prstGeom>
        </p:spPr>
      </p:pic>
      <p:pic>
        <p:nvPicPr>
          <p:cNvPr id="34" name="Grafika 33" descr="Zlew">
            <a:extLst>
              <a:ext uri="{FF2B5EF4-FFF2-40B4-BE49-F238E27FC236}">
                <a16:creationId xmlns:a16="http://schemas.microsoft.com/office/drawing/2014/main" id="{956A1272-44DD-7C59-F98E-BE3DC0035D4E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5580112" y="5391655"/>
            <a:ext cx="914400" cy="914400"/>
          </a:xfrm>
          <a:prstGeom prst="rect">
            <a:avLst/>
          </a:prstGeom>
        </p:spPr>
      </p:pic>
      <p:pic>
        <p:nvPicPr>
          <p:cNvPr id="36" name="Grafika 35" descr="Narzędzia">
            <a:extLst>
              <a:ext uri="{FF2B5EF4-FFF2-40B4-BE49-F238E27FC236}">
                <a16:creationId xmlns:a16="http://schemas.microsoft.com/office/drawing/2014/main" id="{1257BE8C-CA63-0408-16A5-F72C3A530A73}"/>
              </a:ext>
            </a:extLst>
          </p:cNvPr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5"/>
              </a:ext>
            </a:extLst>
          </a:blip>
          <a:stretch>
            <a:fillRect/>
          </a:stretch>
        </p:blipFill>
        <p:spPr>
          <a:xfrm>
            <a:off x="1578342" y="5547172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9152125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Symbol zastępczy zawartości 6">
            <a:extLst>
              <a:ext uri="{FF2B5EF4-FFF2-40B4-BE49-F238E27FC236}">
                <a16:creationId xmlns:a16="http://schemas.microsoft.com/office/drawing/2014/main" id="{BDEDBF15-6A8C-BEE7-0CAD-42D94D2A241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6909050"/>
              </p:ext>
            </p:extLst>
          </p:nvPr>
        </p:nvGraphicFramePr>
        <p:xfrm>
          <a:off x="457200" y="1524000"/>
          <a:ext cx="8229600" cy="4648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ytuł 2">
            <a:extLst>
              <a:ext uri="{FF2B5EF4-FFF2-40B4-BE49-F238E27FC236}">
                <a16:creationId xmlns:a16="http://schemas.microsoft.com/office/drawing/2014/main" id="{E19ED380-18A5-9D45-D754-5B821A0E0E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504" y="116632"/>
            <a:ext cx="8354889" cy="1008112"/>
          </a:xfrm>
        </p:spPr>
        <p:txBody>
          <a:bodyPr>
            <a:normAutofit fontScale="90000"/>
          </a:bodyPr>
          <a:lstStyle/>
          <a:p>
            <a:pPr algn="ctr"/>
            <a:r>
              <a:rPr lang="pl-PL" b="1" dirty="0">
                <a:solidFill>
                  <a:schemeClr val="tx2"/>
                </a:solidFill>
              </a:rPr>
              <a:t>Dowozy uczniów z niepełnosprawnościami </a:t>
            </a:r>
            <a:br>
              <a:rPr lang="pl-PL" b="1" dirty="0">
                <a:solidFill>
                  <a:schemeClr val="tx2"/>
                </a:solidFill>
              </a:rPr>
            </a:br>
            <a:r>
              <a:rPr lang="pl-PL" b="1" dirty="0">
                <a:solidFill>
                  <a:schemeClr val="tx2"/>
                </a:solidFill>
              </a:rPr>
              <a:t>w liczbach</a:t>
            </a:r>
          </a:p>
        </p:txBody>
      </p:sp>
    </p:spTree>
    <p:extLst>
      <p:ext uri="{BB962C8B-B14F-4D97-AF65-F5344CB8AC3E}">
        <p14:creationId xmlns:p14="http://schemas.microsoft.com/office/powerpoint/2010/main" val="3177105095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Symbol zastępczy zawartości 6">
            <a:extLst>
              <a:ext uri="{FF2B5EF4-FFF2-40B4-BE49-F238E27FC236}">
                <a16:creationId xmlns:a16="http://schemas.microsoft.com/office/drawing/2014/main" id="{BDEDBF15-6A8C-BEE7-0CAD-42D94D2A241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71438084"/>
              </p:ext>
            </p:extLst>
          </p:nvPr>
        </p:nvGraphicFramePr>
        <p:xfrm>
          <a:off x="457200" y="1524000"/>
          <a:ext cx="8229600" cy="4648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ytuł 2">
            <a:extLst>
              <a:ext uri="{FF2B5EF4-FFF2-40B4-BE49-F238E27FC236}">
                <a16:creationId xmlns:a16="http://schemas.microsoft.com/office/drawing/2014/main" id="{E19ED380-18A5-9D45-D754-5B821A0E0E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504" y="116632"/>
            <a:ext cx="8354889" cy="1008112"/>
          </a:xfrm>
        </p:spPr>
        <p:txBody>
          <a:bodyPr>
            <a:normAutofit fontScale="90000"/>
          </a:bodyPr>
          <a:lstStyle/>
          <a:p>
            <a:pPr algn="ctr"/>
            <a:r>
              <a:rPr lang="pl-PL" b="1" dirty="0">
                <a:solidFill>
                  <a:schemeClr val="tx2"/>
                </a:solidFill>
              </a:rPr>
              <a:t>Dowozy uczniów z niepełnosprawnościami </a:t>
            </a:r>
            <a:br>
              <a:rPr lang="pl-PL" b="1" dirty="0">
                <a:solidFill>
                  <a:schemeClr val="tx2"/>
                </a:solidFill>
              </a:rPr>
            </a:br>
            <a:r>
              <a:rPr lang="pl-PL" b="1" dirty="0">
                <a:solidFill>
                  <a:schemeClr val="tx2"/>
                </a:solidFill>
              </a:rPr>
              <a:t>w liczbach</a:t>
            </a:r>
            <a:endParaRPr lang="pl-PL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6838679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ytuł 2">
            <a:extLst>
              <a:ext uri="{FF2B5EF4-FFF2-40B4-BE49-F238E27FC236}">
                <a16:creationId xmlns:a16="http://schemas.microsoft.com/office/drawing/2014/main" id="{DC9DABF6-1D2C-4D24-B389-C27A7F01C7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7544" y="2132856"/>
            <a:ext cx="7239000" cy="2160240"/>
          </a:xfrm>
        </p:spPr>
        <p:txBody>
          <a:bodyPr>
            <a:normAutofit/>
          </a:bodyPr>
          <a:lstStyle/>
          <a:p>
            <a:pPr algn="l"/>
            <a:r>
              <a:rPr lang="pl-PL" b="1" dirty="0">
                <a:solidFill>
                  <a:schemeClr val="tx2">
                    <a:lumMod val="75000"/>
                  </a:schemeClr>
                </a:solidFill>
              </a:rPr>
              <a:t>FINANSOWANIE ZADAŃ</a:t>
            </a:r>
            <a:br>
              <a:rPr lang="pl-PL" b="1" dirty="0">
                <a:solidFill>
                  <a:schemeClr val="tx2">
                    <a:lumMod val="75000"/>
                  </a:schemeClr>
                </a:solidFill>
              </a:rPr>
            </a:br>
            <a:r>
              <a:rPr lang="pl-PL" b="1" dirty="0">
                <a:solidFill>
                  <a:schemeClr val="tx2">
                    <a:lumMod val="75000"/>
                  </a:schemeClr>
                </a:solidFill>
              </a:rPr>
              <a:t>OŚWIATOWYCH</a:t>
            </a:r>
            <a:br>
              <a:rPr lang="pl-PL" b="1" dirty="0">
                <a:solidFill>
                  <a:schemeClr val="tx2">
                    <a:lumMod val="75000"/>
                  </a:schemeClr>
                </a:solidFill>
              </a:rPr>
            </a:br>
            <a:r>
              <a:rPr lang="pl-PL" b="1" dirty="0">
                <a:solidFill>
                  <a:schemeClr val="tx2">
                    <a:lumMod val="75000"/>
                  </a:schemeClr>
                </a:solidFill>
              </a:rPr>
              <a:t>2024/2025</a:t>
            </a:r>
          </a:p>
        </p:txBody>
      </p:sp>
      <p:pic>
        <p:nvPicPr>
          <p:cNvPr id="5" name="Obraz 4">
            <a:extLst>
              <a:ext uri="{FF2B5EF4-FFF2-40B4-BE49-F238E27FC236}">
                <a16:creationId xmlns:a16="http://schemas.microsoft.com/office/drawing/2014/main" id="{CD4C1667-0114-4D61-9D92-B32AA1D1EFD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3528" y="5517232"/>
            <a:ext cx="841321" cy="9632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9511355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a 1">
            <a:extLst>
              <a:ext uri="{FF2B5EF4-FFF2-40B4-BE49-F238E27FC236}">
                <a16:creationId xmlns:a16="http://schemas.microsoft.com/office/drawing/2014/main" id="{C8F4DF9F-A908-54E4-2152-6B1AA01522B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72421711"/>
              </p:ext>
            </p:extLst>
          </p:nvPr>
        </p:nvGraphicFramePr>
        <p:xfrm>
          <a:off x="467544" y="404664"/>
          <a:ext cx="8316924" cy="5954667"/>
        </p:xfrm>
        <a:graphic>
          <a:graphicData uri="http://schemas.openxmlformats.org/drawingml/2006/table">
            <a:tbl>
              <a:tblPr firstRow="1" firstCol="1" bandRow="1">
                <a:tableStyleId>{21E4AEA4-8DFA-4A89-87EB-49C32662AFE0}</a:tableStyleId>
              </a:tblPr>
              <a:tblGrid>
                <a:gridCol w="3384376">
                  <a:extLst>
                    <a:ext uri="{9D8B030D-6E8A-4147-A177-3AD203B41FA5}">
                      <a16:colId xmlns:a16="http://schemas.microsoft.com/office/drawing/2014/main" val="4098556231"/>
                    </a:ext>
                  </a:extLst>
                </a:gridCol>
                <a:gridCol w="2309447">
                  <a:extLst>
                    <a:ext uri="{9D8B030D-6E8A-4147-A177-3AD203B41FA5}">
                      <a16:colId xmlns:a16="http://schemas.microsoft.com/office/drawing/2014/main" val="3919693076"/>
                    </a:ext>
                  </a:extLst>
                </a:gridCol>
                <a:gridCol w="2623101">
                  <a:extLst>
                    <a:ext uri="{9D8B030D-6E8A-4147-A177-3AD203B41FA5}">
                      <a16:colId xmlns:a16="http://schemas.microsoft.com/office/drawing/2014/main" val="1726888854"/>
                    </a:ext>
                  </a:extLst>
                </a:gridCol>
              </a:tblGrid>
              <a:tr h="82040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2000" kern="10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Dział 801 i 854</a:t>
                      </a:r>
                      <a:endParaRPr lang="pl-PL" sz="2000" kern="100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229" marR="48229" marT="6698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2400" kern="10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2024</a:t>
                      </a:r>
                      <a:br>
                        <a:rPr lang="pl-PL" sz="2000" kern="10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</a:br>
                      <a:r>
                        <a:rPr lang="pl-PL" sz="2000" kern="10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(otrzymane)</a:t>
                      </a:r>
                      <a:endParaRPr lang="pl-PL" sz="2000" kern="100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229" marR="48229" marT="6698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2400" kern="10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2025</a:t>
                      </a:r>
                      <a:r>
                        <a:rPr lang="pl-PL" sz="2000" kern="10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 (otrzymane/</a:t>
                      </a:r>
                      <a:br>
                        <a:rPr lang="pl-PL" sz="2000" kern="10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</a:br>
                      <a:r>
                        <a:rPr lang="pl-PL" sz="2000" kern="10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planowane)</a:t>
                      </a:r>
                      <a:endParaRPr lang="pl-PL" sz="2000" kern="100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229" marR="48229" marT="6698" marB="0" anchor="ctr"/>
                </a:tc>
                <a:extLst>
                  <a:ext uri="{0D108BD9-81ED-4DB2-BD59-A6C34878D82A}">
                    <a16:rowId xmlns:a16="http://schemas.microsoft.com/office/drawing/2014/main" val="3351129356"/>
                  </a:ext>
                </a:extLst>
              </a:tr>
              <a:tr h="891714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600" kern="10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Subwencja oświatowa /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600" kern="10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Potrzeby oświatowe</a:t>
                      </a:r>
                    </a:p>
                  </a:txBody>
                  <a:tcPr marL="48229" marR="48229" marT="6698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pl-PL" sz="2400" b="1" kern="10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27 023 679 zł</a:t>
                      </a:r>
                    </a:p>
                  </a:txBody>
                  <a:tcPr marL="48229" marR="48229" marT="6698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pl-PL" sz="2400" b="1" kern="10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31 122 828 zł</a:t>
                      </a:r>
                    </a:p>
                  </a:txBody>
                  <a:tcPr marL="48229" marR="48229" marT="6698" marB="0" anchor="ctr"/>
                </a:tc>
                <a:extLst>
                  <a:ext uri="{0D108BD9-81ED-4DB2-BD59-A6C34878D82A}">
                    <a16:rowId xmlns:a16="http://schemas.microsoft.com/office/drawing/2014/main" val="506168527"/>
                  </a:ext>
                </a:extLst>
              </a:tr>
              <a:tr h="857064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600" kern="10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Środki na dodatkowe zajęcia (UA)</a:t>
                      </a:r>
                    </a:p>
                  </a:txBody>
                  <a:tcPr marL="48229" marR="48229" marT="6698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pl-PL" sz="2400" b="1" kern="10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777 787 zł</a:t>
                      </a:r>
                    </a:p>
                  </a:txBody>
                  <a:tcPr marL="48229" marR="48229" marT="6698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pl-PL" sz="2400" b="1" kern="10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542 471 zł</a:t>
                      </a:r>
                    </a:p>
                  </a:txBody>
                  <a:tcPr marL="48229" marR="48229" marT="6698" marB="0" anchor="ctr"/>
                </a:tc>
                <a:extLst>
                  <a:ext uri="{0D108BD9-81ED-4DB2-BD59-A6C34878D82A}">
                    <a16:rowId xmlns:a16="http://schemas.microsoft.com/office/drawing/2014/main" val="1680525906"/>
                  </a:ext>
                </a:extLst>
              </a:tr>
              <a:tr h="857064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600" kern="10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Dotacja przedszkolna</a:t>
                      </a:r>
                      <a:endParaRPr lang="pl-PL" sz="1600" kern="100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229" marR="48229" marT="6698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pl-PL" sz="2400" b="1" kern="10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1 365 271 zł</a:t>
                      </a:r>
                    </a:p>
                  </a:txBody>
                  <a:tcPr marL="48229" marR="48229" marT="6698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pl-PL" sz="2400" b="1" kern="10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0,00 zł</a:t>
                      </a:r>
                    </a:p>
                  </a:txBody>
                  <a:tcPr marL="48229" marR="48229" marT="6698" marB="0" anchor="ctr"/>
                </a:tc>
                <a:extLst>
                  <a:ext uri="{0D108BD9-81ED-4DB2-BD59-A6C34878D82A}">
                    <a16:rowId xmlns:a16="http://schemas.microsoft.com/office/drawing/2014/main" val="3155592532"/>
                  </a:ext>
                </a:extLst>
              </a:tr>
              <a:tr h="699088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600" kern="10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Dotacja podręcznikowa + UA</a:t>
                      </a:r>
                      <a:endParaRPr lang="pl-PL" sz="1600" kern="100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229" marR="48229" marT="6698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pl-PL" sz="2400" b="1" kern="10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158 296,60 zł</a:t>
                      </a:r>
                    </a:p>
                  </a:txBody>
                  <a:tcPr marL="48229" marR="48229" marT="6698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</a:pPr>
                      <a:r>
                        <a:rPr lang="pl-PL" sz="2400" b="1" kern="10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109 350, 88 zł</a:t>
                      </a:r>
                    </a:p>
                  </a:txBody>
                  <a:tcPr marL="48229" marR="48229" marT="6698" marB="0" anchor="ctr"/>
                </a:tc>
                <a:extLst>
                  <a:ext uri="{0D108BD9-81ED-4DB2-BD59-A6C34878D82A}">
                    <a16:rowId xmlns:a16="http://schemas.microsoft.com/office/drawing/2014/main" val="3726885634"/>
                  </a:ext>
                </a:extLst>
              </a:tr>
              <a:tr h="91466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600" kern="10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Wyprawka szkolna</a:t>
                      </a:r>
                    </a:p>
                  </a:txBody>
                  <a:tcPr marL="48229" marR="48229" marT="6698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pl-PL" sz="2400" b="1" kern="10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4 620 zł</a:t>
                      </a:r>
                    </a:p>
                  </a:txBody>
                  <a:tcPr marL="48229" marR="48229" marT="6698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2400" b="1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5 327,36 zł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726357710"/>
                  </a:ext>
                </a:extLst>
              </a:tr>
              <a:tr h="914666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600" kern="10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Dochody jednostek oświatowych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2200" b="1" kern="10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1 708 585,73 zł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2400" b="1" kern="10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1 198 576,58 zł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74194821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72706940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a 1">
            <a:extLst>
              <a:ext uri="{FF2B5EF4-FFF2-40B4-BE49-F238E27FC236}">
                <a16:creationId xmlns:a16="http://schemas.microsoft.com/office/drawing/2014/main" id="{3266A2E0-B6A0-A490-BA0B-208B4E02A54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50160388"/>
              </p:ext>
            </p:extLst>
          </p:nvPr>
        </p:nvGraphicFramePr>
        <p:xfrm>
          <a:off x="251520" y="404664"/>
          <a:ext cx="8712968" cy="5579999"/>
        </p:xfrm>
        <a:graphic>
          <a:graphicData uri="http://schemas.openxmlformats.org/drawingml/2006/table">
            <a:tbl>
              <a:tblPr firstRow="1" firstCol="1" bandRow="1">
                <a:tableStyleId>{21E4AEA4-8DFA-4A89-87EB-49C32662AFE0}</a:tableStyleId>
              </a:tblPr>
              <a:tblGrid>
                <a:gridCol w="2736304">
                  <a:extLst>
                    <a:ext uri="{9D8B030D-6E8A-4147-A177-3AD203B41FA5}">
                      <a16:colId xmlns:a16="http://schemas.microsoft.com/office/drawing/2014/main" val="3890487197"/>
                    </a:ext>
                  </a:extLst>
                </a:gridCol>
                <a:gridCol w="3024336">
                  <a:extLst>
                    <a:ext uri="{9D8B030D-6E8A-4147-A177-3AD203B41FA5}">
                      <a16:colId xmlns:a16="http://schemas.microsoft.com/office/drawing/2014/main" val="2029215814"/>
                    </a:ext>
                  </a:extLst>
                </a:gridCol>
                <a:gridCol w="2952328">
                  <a:extLst>
                    <a:ext uri="{9D8B030D-6E8A-4147-A177-3AD203B41FA5}">
                      <a16:colId xmlns:a16="http://schemas.microsoft.com/office/drawing/2014/main" val="942033762"/>
                    </a:ext>
                  </a:extLst>
                </a:gridCol>
              </a:tblGrid>
              <a:tr h="94131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2000" kern="10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Dział 801 i 854</a:t>
                      </a:r>
                      <a:endParaRPr lang="pl-PL" sz="2000" kern="100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229" marR="48229" marT="6698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2400" kern="10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2024</a:t>
                      </a:r>
                      <a:br>
                        <a:rPr lang="pl-PL" sz="2000" kern="10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</a:br>
                      <a:r>
                        <a:rPr lang="pl-PL" sz="2000" kern="10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(otrzymane)</a:t>
                      </a:r>
                      <a:endParaRPr lang="pl-PL" sz="2000" kern="100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229" marR="48229" marT="6698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2400" kern="10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2025</a:t>
                      </a:r>
                      <a:r>
                        <a:rPr lang="pl-PL" sz="2000" kern="10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 (otrzymane/</a:t>
                      </a:r>
                      <a:br>
                        <a:rPr lang="pl-PL" sz="2000" kern="10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</a:br>
                      <a:r>
                        <a:rPr lang="pl-PL" sz="2000" kern="10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planowane)</a:t>
                      </a:r>
                      <a:endParaRPr lang="pl-PL" sz="2000" kern="100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229" marR="48229" marT="6698" marB="0" anchor="ctr"/>
                </a:tc>
                <a:extLst>
                  <a:ext uri="{0D108BD9-81ED-4DB2-BD59-A6C34878D82A}">
                    <a16:rowId xmlns:a16="http://schemas.microsoft.com/office/drawing/2014/main" val="4240177461"/>
                  </a:ext>
                </a:extLst>
              </a:tr>
              <a:tr h="81288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600" kern="10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Programy rządowe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2400" b="1" kern="10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19 000 zł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2400" b="1" kern="10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0,00 zł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81821947"/>
                  </a:ext>
                </a:extLst>
              </a:tr>
              <a:tr h="87385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600" kern="10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Dotacje celowe w ramach programów finansowanych </a:t>
                      </a:r>
                      <a:br>
                        <a:rPr lang="pl-PL" sz="1600" kern="10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</a:br>
                      <a:r>
                        <a:rPr lang="pl-PL" sz="1600" kern="10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z udziałem środków UE</a:t>
                      </a:r>
                    </a:p>
                  </a:txBody>
                  <a:tcPr marL="68580" marR="68580" marT="0" marB="0" anchor="ctr">
                    <a:lnB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2400" b="1" kern="10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186 862,09 zł</a:t>
                      </a:r>
                    </a:p>
                  </a:txBody>
                  <a:tcPr marL="68580" marR="68580" marT="0" marB="0" anchor="ctr">
                    <a:lnB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2400" b="1" kern="10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1 407 463,76 zł</a:t>
                      </a:r>
                    </a:p>
                  </a:txBody>
                  <a:tcPr marL="68580" marR="68580" marT="0" marB="0" anchor="ctr">
                    <a:lnB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92852288"/>
                  </a:ext>
                </a:extLst>
              </a:tr>
              <a:tr h="983983"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2000" kern="10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Trebuchet MS" panose="020B0603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Razem środki otrzymane i wydane</a:t>
                      </a:r>
                      <a:r>
                        <a:rPr lang="pl-PL" sz="2000" kern="10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:</a:t>
                      </a:r>
                    </a:p>
                  </a:txBody>
                  <a:tcPr marL="68580" marR="68580" marT="0" marB="0" anchor="ctr">
                    <a:lnT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2600" b="1" kern="10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31 244 101,42 zł</a:t>
                      </a:r>
                    </a:p>
                  </a:txBody>
                  <a:tcPr marL="68580" marR="68580" marT="0" marB="0" anchor="ctr">
                    <a:lnT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2600" b="1" kern="10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34 386 017,58 zł</a:t>
                      </a:r>
                    </a:p>
                  </a:txBody>
                  <a:tcPr marL="68580" marR="68580" marT="0" marB="0" anchor="ctr">
                    <a:lnT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2418500923"/>
                  </a:ext>
                </a:extLst>
              </a:tr>
              <a:tr h="983983">
                <a:tc>
                  <a:txBody>
                    <a:bodyPr/>
                    <a:lstStyle/>
                    <a:p>
                      <a:pPr marL="0" marR="0" lvl="0" indent="0" algn="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2000" kern="10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Środki własne Gminy Pniewy - wydatki: </a:t>
                      </a:r>
                      <a:endParaRPr lang="pl-PL" sz="2800" kern="100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2600" b="1" kern="10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14 456 622,94 zł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2600" b="1" kern="10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20 567 320,73 zł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352409569"/>
                  </a:ext>
                </a:extLst>
              </a:tr>
              <a:tr h="983983">
                <a:tc>
                  <a:txBody>
                    <a:bodyPr/>
                    <a:lstStyle/>
                    <a:p>
                      <a:pPr marL="0" marR="0" lvl="0" indent="0" algn="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2800" kern="10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Wydatki ogółem: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2600" b="1" kern="10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45 700 724,36 zł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2600" b="1" kern="10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54 953 338,31 zł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72097272"/>
                  </a:ext>
                </a:extLst>
              </a:tr>
            </a:tbl>
          </a:graphicData>
        </a:graphic>
      </p:graphicFrame>
      <p:sp>
        <p:nvSpPr>
          <p:cNvPr id="3" name="Strzałka: w górę 2">
            <a:extLst>
              <a:ext uri="{FF2B5EF4-FFF2-40B4-BE49-F238E27FC236}">
                <a16:creationId xmlns:a16="http://schemas.microsoft.com/office/drawing/2014/main" id="{ADADFB87-685C-C207-1701-AD140D6F3750}"/>
              </a:ext>
            </a:extLst>
          </p:cNvPr>
          <p:cNvSpPr/>
          <p:nvPr/>
        </p:nvSpPr>
        <p:spPr>
          <a:xfrm>
            <a:off x="6084168" y="6000326"/>
            <a:ext cx="360040" cy="756705"/>
          </a:xfrm>
          <a:prstGeom prst="upArrow">
            <a:avLst/>
          </a:prstGeom>
          <a:solidFill>
            <a:srgbClr val="C0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4" name="pole tekstowe 3">
            <a:extLst>
              <a:ext uri="{FF2B5EF4-FFF2-40B4-BE49-F238E27FC236}">
                <a16:creationId xmlns:a16="http://schemas.microsoft.com/office/drawing/2014/main" id="{8137F613-8A4E-0114-C41B-EDE2B36E14A2}"/>
              </a:ext>
            </a:extLst>
          </p:cNvPr>
          <p:cNvSpPr txBox="1"/>
          <p:nvPr/>
        </p:nvSpPr>
        <p:spPr>
          <a:xfrm>
            <a:off x="6300192" y="6269250"/>
            <a:ext cx="25202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000" b="1" dirty="0">
                <a:solidFill>
                  <a:srgbClr val="C00000"/>
                </a:solidFill>
              </a:rPr>
              <a:t> 9 252 613,95 zł</a:t>
            </a:r>
          </a:p>
        </p:txBody>
      </p:sp>
      <p:sp>
        <p:nvSpPr>
          <p:cNvPr id="5" name="pole tekstowe 4">
            <a:extLst>
              <a:ext uri="{FF2B5EF4-FFF2-40B4-BE49-F238E27FC236}">
                <a16:creationId xmlns:a16="http://schemas.microsoft.com/office/drawing/2014/main" id="{FA88CDBB-815B-78AB-4CD7-5D116FCADE0C}"/>
              </a:ext>
            </a:extLst>
          </p:cNvPr>
          <p:cNvSpPr txBox="1"/>
          <p:nvPr/>
        </p:nvSpPr>
        <p:spPr>
          <a:xfrm>
            <a:off x="272836" y="6373601"/>
            <a:ext cx="275139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i="1" dirty="0"/>
              <a:t>Dane na dzień 24.10.2025 r.</a:t>
            </a:r>
          </a:p>
        </p:txBody>
      </p:sp>
    </p:spTree>
    <p:extLst>
      <p:ext uri="{BB962C8B-B14F-4D97-AF65-F5344CB8AC3E}">
        <p14:creationId xmlns:p14="http://schemas.microsoft.com/office/powerpoint/2010/main" val="3014108394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>
            <a:extLst>
              <a:ext uri="{FF2B5EF4-FFF2-40B4-BE49-F238E27FC236}">
                <a16:creationId xmlns:a16="http://schemas.microsoft.com/office/drawing/2014/main" id="{695B7C21-4E53-4ECA-A1BC-D6AF85A4F3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5536" y="1844824"/>
            <a:ext cx="8229600" cy="4032448"/>
          </a:xfrm>
        </p:spPr>
        <p:txBody>
          <a:bodyPr>
            <a:normAutofit fontScale="85000" lnSpcReduction="20000"/>
          </a:bodyPr>
          <a:lstStyle/>
          <a:p>
            <a:pPr marL="64008" indent="0" algn="ctr">
              <a:buNone/>
            </a:pPr>
            <a:r>
              <a:rPr lang="pl-PL" sz="3800" dirty="0">
                <a:solidFill>
                  <a:schemeClr val="tx2"/>
                </a:solidFill>
              </a:rPr>
              <a:t>Wydatki na oświatę w roku szkolnym </a:t>
            </a:r>
            <a:br>
              <a:rPr lang="pl-PL" sz="3800" dirty="0">
                <a:solidFill>
                  <a:schemeClr val="tx2"/>
                </a:solidFill>
              </a:rPr>
            </a:br>
            <a:r>
              <a:rPr lang="pl-PL" sz="3800" dirty="0">
                <a:solidFill>
                  <a:schemeClr val="tx2"/>
                </a:solidFill>
              </a:rPr>
              <a:t>2024/2025 obejmują: </a:t>
            </a:r>
          </a:p>
          <a:p>
            <a:pPr marL="64008" indent="0" algn="ctr">
              <a:buNone/>
            </a:pPr>
            <a:endParaRPr lang="pl-PL" sz="3800" dirty="0">
              <a:solidFill>
                <a:schemeClr val="tx2"/>
              </a:solidFill>
            </a:endParaRPr>
          </a:p>
          <a:p>
            <a:pPr marL="64008" indent="0" algn="ctr">
              <a:buNone/>
            </a:pPr>
            <a:r>
              <a:rPr lang="pl-PL" sz="3800" b="1" dirty="0">
                <a:solidFill>
                  <a:schemeClr val="accent4">
                    <a:lumMod val="75000"/>
                  </a:schemeClr>
                </a:solidFill>
              </a:rPr>
              <a:t>4 miesiące </a:t>
            </a:r>
            <a:r>
              <a:rPr lang="pl-PL" sz="3800" b="1" dirty="0">
                <a:solidFill>
                  <a:schemeClr val="tx2"/>
                </a:solidFill>
              </a:rPr>
              <a:t>(wrzesień – grudzień) </a:t>
            </a:r>
          </a:p>
          <a:p>
            <a:pPr marL="64008" indent="0" algn="ctr">
              <a:buNone/>
            </a:pPr>
            <a:r>
              <a:rPr lang="pl-PL" sz="3800" b="1" dirty="0">
                <a:solidFill>
                  <a:schemeClr val="tx2"/>
                </a:solidFill>
              </a:rPr>
              <a:t>roku  budżetowego </a:t>
            </a:r>
            <a:r>
              <a:rPr lang="pl-PL" sz="3800" b="1" dirty="0">
                <a:solidFill>
                  <a:schemeClr val="accent4">
                    <a:lumMod val="75000"/>
                  </a:schemeClr>
                </a:solidFill>
              </a:rPr>
              <a:t>2024</a:t>
            </a:r>
            <a:r>
              <a:rPr lang="pl-PL" sz="3800" b="1" dirty="0">
                <a:solidFill>
                  <a:schemeClr val="tx2"/>
                </a:solidFill>
              </a:rPr>
              <a:t> </a:t>
            </a:r>
          </a:p>
          <a:p>
            <a:pPr marL="64008" indent="0" algn="ctr">
              <a:buNone/>
            </a:pPr>
            <a:r>
              <a:rPr lang="pl-PL" sz="3800" dirty="0">
                <a:solidFill>
                  <a:schemeClr val="accent4">
                    <a:lumMod val="75000"/>
                  </a:schemeClr>
                </a:solidFill>
              </a:rPr>
              <a:t>i </a:t>
            </a:r>
          </a:p>
          <a:p>
            <a:pPr marL="64008" indent="0" algn="ctr">
              <a:buNone/>
            </a:pPr>
            <a:r>
              <a:rPr lang="pl-PL" sz="3800" b="1" dirty="0">
                <a:solidFill>
                  <a:schemeClr val="accent4">
                    <a:lumMod val="75000"/>
                  </a:schemeClr>
                </a:solidFill>
              </a:rPr>
              <a:t>8 miesięcy </a:t>
            </a:r>
            <a:r>
              <a:rPr lang="pl-PL" sz="3800" b="1" dirty="0">
                <a:solidFill>
                  <a:schemeClr val="tx2"/>
                </a:solidFill>
              </a:rPr>
              <a:t>(styczeń – sierpień) </a:t>
            </a:r>
          </a:p>
          <a:p>
            <a:pPr marL="64008" indent="0" algn="ctr">
              <a:buNone/>
            </a:pPr>
            <a:r>
              <a:rPr lang="pl-PL" sz="3800" b="1" dirty="0">
                <a:solidFill>
                  <a:schemeClr val="tx2"/>
                </a:solidFill>
              </a:rPr>
              <a:t>roku budżetowego </a:t>
            </a:r>
            <a:r>
              <a:rPr lang="pl-PL" sz="3800" b="1" dirty="0">
                <a:solidFill>
                  <a:schemeClr val="accent4">
                    <a:lumMod val="75000"/>
                  </a:schemeClr>
                </a:solidFill>
              </a:rPr>
              <a:t>2025</a:t>
            </a:r>
          </a:p>
          <a:p>
            <a:pPr marL="64008" indent="0">
              <a:buNone/>
            </a:pPr>
            <a:endParaRPr lang="pl-PL" dirty="0"/>
          </a:p>
        </p:txBody>
      </p:sp>
      <p:sp>
        <p:nvSpPr>
          <p:cNvPr id="3" name="Tytuł 2">
            <a:extLst>
              <a:ext uri="{FF2B5EF4-FFF2-40B4-BE49-F238E27FC236}">
                <a16:creationId xmlns:a16="http://schemas.microsoft.com/office/drawing/2014/main" id="{732B82CE-0E93-4781-85D2-735047C134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1560" y="188640"/>
            <a:ext cx="6347713" cy="1320800"/>
          </a:xfrm>
        </p:spPr>
        <p:txBody>
          <a:bodyPr>
            <a:normAutofit/>
          </a:bodyPr>
          <a:lstStyle/>
          <a:p>
            <a:pPr algn="ctr"/>
            <a:r>
              <a:rPr lang="pl-PL" sz="4000" b="1" dirty="0">
                <a:solidFill>
                  <a:schemeClr val="accent4">
                    <a:lumMod val="75000"/>
                  </a:schemeClr>
                </a:solidFill>
              </a:rPr>
              <a:t>Finansowanie zadań oświatowych</a:t>
            </a:r>
          </a:p>
        </p:txBody>
      </p:sp>
    </p:spTree>
    <p:extLst>
      <p:ext uri="{BB962C8B-B14F-4D97-AF65-F5344CB8AC3E}">
        <p14:creationId xmlns:p14="http://schemas.microsoft.com/office/powerpoint/2010/main" val="2377842622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abela 7">
            <a:extLst>
              <a:ext uri="{FF2B5EF4-FFF2-40B4-BE49-F238E27FC236}">
                <a16:creationId xmlns:a16="http://schemas.microsoft.com/office/drawing/2014/main" id="{4E3420EC-8F47-4C6A-8482-4D7271B570D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80546972"/>
              </p:ext>
            </p:extLst>
          </p:nvPr>
        </p:nvGraphicFramePr>
        <p:xfrm>
          <a:off x="395536" y="1484783"/>
          <a:ext cx="7848872" cy="436848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08512">
                  <a:extLst>
                    <a:ext uri="{9D8B030D-6E8A-4147-A177-3AD203B41FA5}">
                      <a16:colId xmlns:a16="http://schemas.microsoft.com/office/drawing/2014/main" val="1084343878"/>
                    </a:ext>
                  </a:extLst>
                </a:gridCol>
                <a:gridCol w="3240360">
                  <a:extLst>
                    <a:ext uri="{9D8B030D-6E8A-4147-A177-3AD203B41FA5}">
                      <a16:colId xmlns:a16="http://schemas.microsoft.com/office/drawing/2014/main" val="728040307"/>
                    </a:ext>
                  </a:extLst>
                </a:gridCol>
              </a:tblGrid>
              <a:tr h="624069">
                <a:tc>
                  <a:txBody>
                    <a:bodyPr/>
                    <a:lstStyle/>
                    <a:p>
                      <a:r>
                        <a:rPr lang="pl-PL" sz="1600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Nazwa placówki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sz="1600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Łączna kwota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99452552"/>
                  </a:ext>
                </a:extLst>
              </a:tr>
              <a:tr h="62406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6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Przedszkole „Miś” w Pniewach</a:t>
                      </a:r>
                      <a:endParaRPr lang="pl-PL" sz="1600" b="1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28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10 005,72 zł</a:t>
                      </a:r>
                      <a:endParaRPr lang="pl-PL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36718879"/>
                  </a:ext>
                </a:extLst>
              </a:tr>
              <a:tr h="62406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6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Szkoła Podstawowa w Chełmnie</a:t>
                      </a:r>
                      <a:endParaRPr lang="pl-PL" sz="1600" b="1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28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30 338,80 zł</a:t>
                      </a:r>
                      <a:endParaRPr lang="pl-PL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347646179"/>
                  </a:ext>
                </a:extLst>
              </a:tr>
              <a:tr h="62406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6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Szkoła Podstawowa w Nojewie</a:t>
                      </a:r>
                      <a:endParaRPr lang="pl-PL" sz="1600" b="1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28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104 395,74 zł</a:t>
                      </a:r>
                      <a:endParaRPr lang="pl-PL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708224291"/>
                  </a:ext>
                </a:extLst>
              </a:tr>
              <a:tr h="62406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6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Szkoła Podstawowa w Pniewach</a:t>
                      </a:r>
                      <a:endParaRPr lang="pl-PL" sz="1600" b="1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2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292 734,62 zł</a:t>
                      </a:r>
                      <a:endParaRPr lang="pl-PL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42946467"/>
                  </a:ext>
                </a:extLst>
              </a:tr>
              <a:tr h="62406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6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Zespół Szkół w Pniewach</a:t>
                      </a:r>
                      <a:endParaRPr lang="pl-PL" sz="1600" b="1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2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273 533,41 zł</a:t>
                      </a:r>
                      <a:endParaRPr lang="pl-PL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B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6844453"/>
                  </a:ext>
                </a:extLst>
              </a:tr>
              <a:tr h="624069"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24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Razem: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28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711 008,29 zł</a:t>
                      </a:r>
                      <a:endParaRPr lang="pl-PL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T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539357853"/>
                  </a:ext>
                </a:extLst>
              </a:tr>
            </a:tbl>
          </a:graphicData>
        </a:graphic>
      </p:graphicFrame>
      <p:sp>
        <p:nvSpPr>
          <p:cNvPr id="3" name="Tytuł 2">
            <a:extLst>
              <a:ext uri="{FF2B5EF4-FFF2-40B4-BE49-F238E27FC236}">
                <a16:creationId xmlns:a16="http://schemas.microsoft.com/office/drawing/2014/main" id="{EA6B55B4-3FE4-4F85-93D1-1EBA6548F9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332" y="1"/>
            <a:ext cx="7773338" cy="1484782"/>
          </a:xfrm>
        </p:spPr>
        <p:txBody>
          <a:bodyPr>
            <a:normAutofit/>
          </a:bodyPr>
          <a:lstStyle/>
          <a:p>
            <a:pPr algn="ctr"/>
            <a:r>
              <a:rPr lang="pl-PL" b="1" dirty="0">
                <a:solidFill>
                  <a:schemeClr val="tx2">
                    <a:lumMod val="75000"/>
                  </a:schemeClr>
                </a:solidFill>
              </a:rPr>
              <a:t>Remonty i inwestycje</a:t>
            </a:r>
            <a:br>
              <a:rPr lang="pl-PL" b="1" dirty="0">
                <a:solidFill>
                  <a:schemeClr val="tx2">
                    <a:lumMod val="75000"/>
                  </a:schemeClr>
                </a:solidFill>
              </a:rPr>
            </a:br>
            <a:r>
              <a:rPr lang="pl-PL" b="1" dirty="0">
                <a:solidFill>
                  <a:schemeClr val="tx2">
                    <a:lumMod val="75000"/>
                  </a:schemeClr>
                </a:solidFill>
              </a:rPr>
              <a:t>w placówkach 2024/2025</a:t>
            </a:r>
          </a:p>
        </p:txBody>
      </p:sp>
      <p:sp>
        <p:nvSpPr>
          <p:cNvPr id="2" name="pole tekstowe 1">
            <a:extLst>
              <a:ext uri="{FF2B5EF4-FFF2-40B4-BE49-F238E27FC236}">
                <a16:creationId xmlns:a16="http://schemas.microsoft.com/office/drawing/2014/main" id="{46D630B9-F1F6-D91D-7914-DE1431CFE0CB}"/>
              </a:ext>
            </a:extLst>
          </p:cNvPr>
          <p:cNvSpPr txBox="1"/>
          <p:nvPr/>
        </p:nvSpPr>
        <p:spPr>
          <a:xfrm>
            <a:off x="528565" y="5949280"/>
            <a:ext cx="79208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b="1" dirty="0">
                <a:solidFill>
                  <a:schemeClr val="tx2">
                    <a:lumMod val="75000"/>
                  </a:schemeClr>
                </a:solidFill>
              </a:rPr>
              <a:t>W porównaniu z 2023/2024 wydatkowano </a:t>
            </a:r>
            <a:r>
              <a:rPr lang="pl-PL" b="1" dirty="0">
                <a:solidFill>
                  <a:srgbClr val="FF0000"/>
                </a:solidFill>
              </a:rPr>
              <a:t>o 29,4 % mniej</a:t>
            </a:r>
            <a:r>
              <a:rPr lang="pl-PL" b="1" dirty="0">
                <a:solidFill>
                  <a:schemeClr val="tx2">
                    <a:lumMod val="75000"/>
                  </a:schemeClr>
                </a:solidFill>
              </a:rPr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35975948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ytuł 2">
            <a:extLst>
              <a:ext uri="{FF2B5EF4-FFF2-40B4-BE49-F238E27FC236}">
                <a16:creationId xmlns:a16="http://schemas.microsoft.com/office/drawing/2014/main" id="{8845F23F-E07E-408C-8930-6F32B5F96E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332" y="116633"/>
            <a:ext cx="7773338" cy="1224136"/>
          </a:xfrm>
        </p:spPr>
        <p:txBody>
          <a:bodyPr>
            <a:normAutofit/>
          </a:bodyPr>
          <a:lstStyle/>
          <a:p>
            <a:pPr algn="ctr"/>
            <a:r>
              <a:rPr lang="pl-PL" b="1" dirty="0">
                <a:solidFill>
                  <a:schemeClr val="tx2">
                    <a:lumMod val="75000"/>
                  </a:schemeClr>
                </a:solidFill>
              </a:rPr>
              <a:t>Prognoza demograficzna</a:t>
            </a:r>
            <a:br>
              <a:rPr lang="pl-PL" b="1" dirty="0">
                <a:solidFill>
                  <a:schemeClr val="tx2">
                    <a:lumMod val="75000"/>
                  </a:schemeClr>
                </a:solidFill>
              </a:rPr>
            </a:br>
            <a:r>
              <a:rPr lang="pl-PL" sz="2000" b="1" dirty="0">
                <a:solidFill>
                  <a:schemeClr val="tx2">
                    <a:lumMod val="75000"/>
                  </a:schemeClr>
                </a:solidFill>
              </a:rPr>
              <a:t>stan na dzień 13 października br.</a:t>
            </a:r>
            <a:endParaRPr lang="pl-PL" b="1" dirty="0">
              <a:solidFill>
                <a:schemeClr val="tx2">
                  <a:lumMod val="75000"/>
                </a:schemeClr>
              </a:solidFill>
            </a:endParaRPr>
          </a:p>
        </p:txBody>
      </p:sp>
      <p:graphicFrame>
        <p:nvGraphicFramePr>
          <p:cNvPr id="5" name="Symbol zastępczy zawartości 4" descr="Wykres przedstawia liczbę urodzonych dzieci w obwodzie szkolnym SP Chełmno">
            <a:extLst>
              <a:ext uri="{FF2B5EF4-FFF2-40B4-BE49-F238E27FC236}">
                <a16:creationId xmlns:a16="http://schemas.microsoft.com/office/drawing/2014/main" id="{98629A32-5D05-A0CB-275B-8D222277DD3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96594662"/>
              </p:ext>
            </p:extLst>
          </p:nvPr>
        </p:nvGraphicFramePr>
        <p:xfrm>
          <a:off x="457200" y="1524000"/>
          <a:ext cx="8229600" cy="4648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252759065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Symbol zastępczy zawartości 6">
            <a:extLst>
              <a:ext uri="{FF2B5EF4-FFF2-40B4-BE49-F238E27FC236}">
                <a16:creationId xmlns:a16="http://schemas.microsoft.com/office/drawing/2014/main" id="{DAFED1ED-8A76-CAEA-B83C-6359CDF591C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44736472"/>
              </p:ext>
            </p:extLst>
          </p:nvPr>
        </p:nvGraphicFramePr>
        <p:xfrm>
          <a:off x="457200" y="1124744"/>
          <a:ext cx="8229600" cy="54726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ytuł 2">
            <a:extLst>
              <a:ext uri="{FF2B5EF4-FFF2-40B4-BE49-F238E27FC236}">
                <a16:creationId xmlns:a16="http://schemas.microsoft.com/office/drawing/2014/main" id="{392AAD05-075A-0FC1-1821-D254BEFE56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5080" y="33459"/>
            <a:ext cx="8077201" cy="1091285"/>
          </a:xfrm>
        </p:spPr>
        <p:txBody>
          <a:bodyPr>
            <a:normAutofit/>
          </a:bodyPr>
          <a:lstStyle/>
          <a:p>
            <a:pPr algn="ctr"/>
            <a:r>
              <a:rPr lang="pl-PL" sz="3200" b="1" dirty="0">
                <a:solidFill>
                  <a:schemeClr val="tx2"/>
                </a:solidFill>
              </a:rPr>
              <a:t>Dopłata Gminy Pniewy </a:t>
            </a:r>
            <a:br>
              <a:rPr lang="pl-PL" sz="3200" b="1" dirty="0">
                <a:solidFill>
                  <a:schemeClr val="tx2"/>
                </a:solidFill>
              </a:rPr>
            </a:br>
            <a:r>
              <a:rPr lang="pl-PL" sz="3200" b="1" dirty="0">
                <a:solidFill>
                  <a:schemeClr val="tx2"/>
                </a:solidFill>
              </a:rPr>
              <a:t>do uczniów i wychowanków</a:t>
            </a:r>
          </a:p>
        </p:txBody>
      </p:sp>
    </p:spTree>
    <p:extLst>
      <p:ext uri="{BB962C8B-B14F-4D97-AF65-F5344CB8AC3E}">
        <p14:creationId xmlns:p14="http://schemas.microsoft.com/office/powerpoint/2010/main" val="3680015349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Symbol zastępczy zawartości 6">
            <a:extLst>
              <a:ext uri="{FF2B5EF4-FFF2-40B4-BE49-F238E27FC236}">
                <a16:creationId xmlns:a16="http://schemas.microsoft.com/office/drawing/2014/main" id="{AF9087EE-44ED-724F-9C15-2151786C7AE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40230605"/>
              </p:ext>
            </p:extLst>
          </p:nvPr>
        </p:nvGraphicFramePr>
        <p:xfrm>
          <a:off x="457200" y="1524000"/>
          <a:ext cx="8229600" cy="4648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ytuł 2">
            <a:extLst>
              <a:ext uri="{FF2B5EF4-FFF2-40B4-BE49-F238E27FC236}">
                <a16:creationId xmlns:a16="http://schemas.microsoft.com/office/drawing/2014/main" id="{EC5949FA-BA58-5C91-7188-B08CC66012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03200"/>
            <a:ext cx="8077201" cy="1320800"/>
          </a:xfrm>
        </p:spPr>
        <p:txBody>
          <a:bodyPr>
            <a:normAutofit fontScale="90000"/>
          </a:bodyPr>
          <a:lstStyle/>
          <a:p>
            <a:pPr algn="ctr"/>
            <a:r>
              <a:rPr lang="pl-PL" b="1" dirty="0">
                <a:solidFill>
                  <a:schemeClr val="tx2">
                    <a:lumMod val="75000"/>
                  </a:schemeClr>
                </a:solidFill>
              </a:rPr>
              <a:t>Zwrot kosztów za pobyt dzieci </a:t>
            </a:r>
            <a:br>
              <a:rPr lang="pl-PL" b="1" dirty="0">
                <a:solidFill>
                  <a:schemeClr val="tx2">
                    <a:lumMod val="75000"/>
                  </a:schemeClr>
                </a:solidFill>
              </a:rPr>
            </a:br>
            <a:r>
              <a:rPr lang="pl-PL" b="1" dirty="0">
                <a:solidFill>
                  <a:schemeClr val="tx2">
                    <a:lumMod val="75000"/>
                  </a:schemeClr>
                </a:solidFill>
              </a:rPr>
              <a:t>z Gminy Pniewy w innych przedszkolach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364632337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Symbol zastępczy zawartości 6">
            <a:extLst>
              <a:ext uri="{FF2B5EF4-FFF2-40B4-BE49-F238E27FC236}">
                <a16:creationId xmlns:a16="http://schemas.microsoft.com/office/drawing/2014/main" id="{C0665793-9CA0-E5BB-B741-71CF3B2884E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69225762"/>
              </p:ext>
            </p:extLst>
          </p:nvPr>
        </p:nvGraphicFramePr>
        <p:xfrm>
          <a:off x="457200" y="1524000"/>
          <a:ext cx="8229600" cy="4648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ytuł 2">
            <a:extLst>
              <a:ext uri="{FF2B5EF4-FFF2-40B4-BE49-F238E27FC236}">
                <a16:creationId xmlns:a16="http://schemas.microsoft.com/office/drawing/2014/main" id="{A2EDB441-BD02-6868-6026-5D61E6487C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5567" y="203200"/>
            <a:ext cx="7072777" cy="1086512"/>
          </a:xfrm>
        </p:spPr>
        <p:txBody>
          <a:bodyPr>
            <a:normAutofit fontScale="90000"/>
          </a:bodyPr>
          <a:lstStyle/>
          <a:p>
            <a:pPr algn="ctr"/>
            <a:r>
              <a:rPr lang="pl-PL" b="1" dirty="0">
                <a:solidFill>
                  <a:schemeClr val="tx2">
                    <a:lumMod val="75000"/>
                  </a:schemeClr>
                </a:solidFill>
              </a:rPr>
              <a:t>Dotacje celowe dla przedszkola </a:t>
            </a:r>
            <a:br>
              <a:rPr lang="pl-PL" b="1" dirty="0">
                <a:solidFill>
                  <a:schemeClr val="tx2">
                    <a:lumMod val="75000"/>
                  </a:schemeClr>
                </a:solidFill>
              </a:rPr>
            </a:br>
            <a:r>
              <a:rPr lang="pl-PL" b="1" dirty="0">
                <a:solidFill>
                  <a:schemeClr val="tx2">
                    <a:lumMod val="75000"/>
                  </a:schemeClr>
                </a:solidFill>
              </a:rPr>
              <a:t>i żłobka</a:t>
            </a:r>
          </a:p>
        </p:txBody>
      </p:sp>
    </p:spTree>
    <p:extLst>
      <p:ext uri="{BB962C8B-B14F-4D97-AF65-F5344CB8AC3E}">
        <p14:creationId xmlns:p14="http://schemas.microsoft.com/office/powerpoint/2010/main" val="2733577790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Symbol zastępczy zawartości 6">
            <a:extLst>
              <a:ext uri="{FF2B5EF4-FFF2-40B4-BE49-F238E27FC236}">
                <a16:creationId xmlns:a16="http://schemas.microsoft.com/office/drawing/2014/main" id="{4CD23444-6C00-35D4-CD19-BED9B72FCCE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66016131"/>
              </p:ext>
            </p:extLst>
          </p:nvPr>
        </p:nvGraphicFramePr>
        <p:xfrm>
          <a:off x="457200" y="1524000"/>
          <a:ext cx="8229600" cy="4648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ytuł 2">
            <a:extLst>
              <a:ext uri="{FF2B5EF4-FFF2-40B4-BE49-F238E27FC236}">
                <a16:creationId xmlns:a16="http://schemas.microsoft.com/office/drawing/2014/main" id="{F823324B-97D8-F30D-04DC-A12F84ACC0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599" y="116632"/>
            <a:ext cx="8229600" cy="1296144"/>
          </a:xfrm>
        </p:spPr>
        <p:txBody>
          <a:bodyPr>
            <a:normAutofit/>
          </a:bodyPr>
          <a:lstStyle/>
          <a:p>
            <a:pPr algn="ctr"/>
            <a:r>
              <a:rPr lang="pl-PL" sz="3200" b="1" dirty="0">
                <a:solidFill>
                  <a:schemeClr val="tx2">
                    <a:lumMod val="75000"/>
                  </a:schemeClr>
                </a:solidFill>
              </a:rPr>
              <a:t>Dokształcanie i doskonalenie zawodowe nauczycieli</a:t>
            </a:r>
            <a:endParaRPr lang="pl-PL" sz="3200" b="1" dirty="0"/>
          </a:p>
        </p:txBody>
      </p:sp>
      <p:sp>
        <p:nvSpPr>
          <p:cNvPr id="2" name="pole tekstowe 1">
            <a:extLst>
              <a:ext uri="{FF2B5EF4-FFF2-40B4-BE49-F238E27FC236}">
                <a16:creationId xmlns:a16="http://schemas.microsoft.com/office/drawing/2014/main" id="{6DE03088-8EEB-8A49-982E-16C28034D9A0}"/>
              </a:ext>
            </a:extLst>
          </p:cNvPr>
          <p:cNvSpPr txBox="1"/>
          <p:nvPr/>
        </p:nvSpPr>
        <p:spPr>
          <a:xfrm rot="20319846">
            <a:off x="3157528" y="1714665"/>
            <a:ext cx="33123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b="1" dirty="0">
                <a:solidFill>
                  <a:srgbClr val="FF0000"/>
                </a:solidFill>
              </a:rPr>
              <a:t>TENDENCJA WZROSTOWA</a:t>
            </a:r>
          </a:p>
        </p:txBody>
      </p:sp>
    </p:spTree>
    <p:extLst>
      <p:ext uri="{BB962C8B-B14F-4D97-AF65-F5344CB8AC3E}">
        <p14:creationId xmlns:p14="http://schemas.microsoft.com/office/powerpoint/2010/main" val="3611846780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Symbol zastępczy zawartości 6" descr="Pędzel do malowania">
            <a:extLst>
              <a:ext uri="{FF2B5EF4-FFF2-40B4-BE49-F238E27FC236}">
                <a16:creationId xmlns:a16="http://schemas.microsoft.com/office/drawing/2014/main" id="{F39D953D-62C0-46B7-99E7-EC127BA6137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5833079">
            <a:off x="291410" y="962542"/>
            <a:ext cx="914400" cy="914400"/>
          </a:xfrm>
        </p:spPr>
      </p:pic>
      <p:sp>
        <p:nvSpPr>
          <p:cNvPr id="3" name="Tytuł 2">
            <a:extLst>
              <a:ext uri="{FF2B5EF4-FFF2-40B4-BE49-F238E27FC236}">
                <a16:creationId xmlns:a16="http://schemas.microsoft.com/office/drawing/2014/main" id="{50E04A94-E1A2-4FC3-9A1A-D40C62D25E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512" y="216634"/>
            <a:ext cx="8763272" cy="908110"/>
          </a:xfrm>
        </p:spPr>
        <p:txBody>
          <a:bodyPr>
            <a:noAutofit/>
          </a:bodyPr>
          <a:lstStyle/>
          <a:p>
            <a:pPr algn="ctr"/>
            <a:r>
              <a:rPr lang="pl-PL" sz="3200" b="1" dirty="0">
                <a:solidFill>
                  <a:schemeClr val="accent2">
                    <a:lumMod val="50000"/>
                  </a:schemeClr>
                </a:solidFill>
              </a:rPr>
              <a:t>SUKCESY DZIECI, MŁODZIEŻY I NAUCZYCIELI</a:t>
            </a:r>
          </a:p>
        </p:txBody>
      </p:sp>
      <p:sp>
        <p:nvSpPr>
          <p:cNvPr id="5" name="Prostokąt 4">
            <a:extLst>
              <a:ext uri="{FF2B5EF4-FFF2-40B4-BE49-F238E27FC236}">
                <a16:creationId xmlns:a16="http://schemas.microsoft.com/office/drawing/2014/main" id="{659E5469-6107-4082-8054-2677715D9947}"/>
              </a:ext>
            </a:extLst>
          </p:cNvPr>
          <p:cNvSpPr/>
          <p:nvPr/>
        </p:nvSpPr>
        <p:spPr>
          <a:xfrm>
            <a:off x="-198283" y="998643"/>
            <a:ext cx="5418355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pl-PL" sz="36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KONKURSY </a:t>
            </a:r>
            <a:br>
              <a:rPr lang="pl-PL" sz="36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</a:br>
            <a:r>
              <a:rPr lang="pl-PL" sz="36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PLASTYCZNE</a:t>
            </a:r>
          </a:p>
        </p:txBody>
      </p:sp>
      <p:sp>
        <p:nvSpPr>
          <p:cNvPr id="8" name="Prostokąt 7">
            <a:extLst>
              <a:ext uri="{FF2B5EF4-FFF2-40B4-BE49-F238E27FC236}">
                <a16:creationId xmlns:a16="http://schemas.microsoft.com/office/drawing/2014/main" id="{DB754567-B6BD-43A3-9F97-4808D7A6A0B4}"/>
              </a:ext>
            </a:extLst>
          </p:cNvPr>
          <p:cNvSpPr/>
          <p:nvPr/>
        </p:nvSpPr>
        <p:spPr>
          <a:xfrm>
            <a:off x="107504" y="2276872"/>
            <a:ext cx="3744416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pl-PL" sz="3600" b="1" dirty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NAGRODY BURMISTRZA</a:t>
            </a:r>
            <a:endParaRPr lang="pl-PL" sz="3600" b="1" cap="none" spc="0" dirty="0">
              <a:ln w="12700">
                <a:solidFill>
                  <a:schemeClr val="tx2">
                    <a:lumMod val="75000"/>
                  </a:schemeClr>
                </a:solidFill>
                <a:prstDash val="solid"/>
              </a:ln>
              <a:pattFill prst="dkUpDiag">
                <a:fgClr>
                  <a:schemeClr val="tx2"/>
                </a:fgClr>
                <a:bgClr>
                  <a:schemeClr val="tx2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tx2">
                    <a:lumMod val="75000"/>
                  </a:schemeClr>
                </a:outerShdw>
              </a:effectLst>
            </a:endParaRPr>
          </a:p>
        </p:txBody>
      </p:sp>
      <p:sp>
        <p:nvSpPr>
          <p:cNvPr id="9" name="Prostokąt 8">
            <a:extLst>
              <a:ext uri="{FF2B5EF4-FFF2-40B4-BE49-F238E27FC236}">
                <a16:creationId xmlns:a16="http://schemas.microsoft.com/office/drawing/2014/main" id="{002EDBF6-07EA-4CBF-BAC7-5B76431E6C8B}"/>
              </a:ext>
            </a:extLst>
          </p:cNvPr>
          <p:cNvSpPr/>
          <p:nvPr/>
        </p:nvSpPr>
        <p:spPr>
          <a:xfrm>
            <a:off x="245252" y="5121085"/>
            <a:ext cx="3518912" cy="107721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pl-PL" sz="3200" b="1" cap="none" spc="0" dirty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PROJEKTY </a:t>
            </a:r>
            <a:br>
              <a:rPr lang="pl-PL" sz="3200" b="1" cap="none" spc="0" dirty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</a:br>
            <a:r>
              <a:rPr lang="pl-PL" sz="3200" b="1" cap="none" spc="0" dirty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PROFILAKTYCZNE</a:t>
            </a:r>
          </a:p>
        </p:txBody>
      </p:sp>
      <p:sp>
        <p:nvSpPr>
          <p:cNvPr id="10" name="Prostokąt 9">
            <a:extLst>
              <a:ext uri="{FF2B5EF4-FFF2-40B4-BE49-F238E27FC236}">
                <a16:creationId xmlns:a16="http://schemas.microsoft.com/office/drawing/2014/main" id="{541B2F63-3BAA-41FD-90EA-0ECBEDC8456F}"/>
              </a:ext>
            </a:extLst>
          </p:cNvPr>
          <p:cNvSpPr/>
          <p:nvPr/>
        </p:nvSpPr>
        <p:spPr>
          <a:xfrm rot="2241609">
            <a:off x="6148991" y="4019969"/>
            <a:ext cx="2973159" cy="107721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pl-PL" sz="3200" b="1" dirty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STYPENDIA</a:t>
            </a:r>
            <a:br>
              <a:rPr lang="pl-PL" sz="3200" b="1" dirty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</a:br>
            <a:r>
              <a:rPr lang="pl-PL" sz="3200" b="1" dirty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BURMISTRZA</a:t>
            </a:r>
            <a:endParaRPr lang="pl-PL" sz="3200" b="1" cap="none" spc="0" dirty="0">
              <a:ln w="12700">
                <a:solidFill>
                  <a:schemeClr val="tx2">
                    <a:lumMod val="75000"/>
                  </a:schemeClr>
                </a:solidFill>
                <a:prstDash val="solid"/>
              </a:ln>
              <a:pattFill prst="dkUpDiag">
                <a:fgClr>
                  <a:schemeClr val="tx2"/>
                </a:fgClr>
                <a:bgClr>
                  <a:schemeClr val="tx2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tx2">
                    <a:lumMod val="75000"/>
                  </a:schemeClr>
                </a:outerShdw>
              </a:effectLst>
            </a:endParaRPr>
          </a:p>
        </p:txBody>
      </p:sp>
      <p:sp>
        <p:nvSpPr>
          <p:cNvPr id="11" name="Prostokąt 10">
            <a:extLst>
              <a:ext uri="{FF2B5EF4-FFF2-40B4-BE49-F238E27FC236}">
                <a16:creationId xmlns:a16="http://schemas.microsoft.com/office/drawing/2014/main" id="{00C23CDD-9EAB-471E-98A0-03968F37F1FA}"/>
              </a:ext>
            </a:extLst>
          </p:cNvPr>
          <p:cNvSpPr/>
          <p:nvPr/>
        </p:nvSpPr>
        <p:spPr>
          <a:xfrm>
            <a:off x="5637831" y="956271"/>
            <a:ext cx="2965877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pl-PL" sz="40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KONKURS</a:t>
            </a:r>
          </a:p>
          <a:p>
            <a:pPr algn="ctr"/>
            <a:r>
              <a:rPr lang="pl-PL" sz="4000" b="1" cap="none" spc="0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GWAROWY</a:t>
            </a:r>
          </a:p>
        </p:txBody>
      </p:sp>
      <p:sp>
        <p:nvSpPr>
          <p:cNvPr id="14" name="Prostokąt 13">
            <a:extLst>
              <a:ext uri="{FF2B5EF4-FFF2-40B4-BE49-F238E27FC236}">
                <a16:creationId xmlns:a16="http://schemas.microsoft.com/office/drawing/2014/main" id="{BAE42B87-9CA3-4D2E-9A4E-11B20D873182}"/>
              </a:ext>
            </a:extLst>
          </p:cNvPr>
          <p:cNvSpPr/>
          <p:nvPr/>
        </p:nvSpPr>
        <p:spPr>
          <a:xfrm>
            <a:off x="3871244" y="4874384"/>
            <a:ext cx="3528530" cy="156966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pl-PL" sz="3200" b="1" dirty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KONKURS</a:t>
            </a:r>
          </a:p>
          <a:p>
            <a:pPr algn="ctr"/>
            <a:r>
              <a:rPr lang="pl-PL" sz="3200" b="1" dirty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WIEDZY </a:t>
            </a:r>
            <a:br>
              <a:rPr lang="pl-PL" sz="3200" b="1" dirty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</a:br>
            <a:r>
              <a:rPr lang="pl-PL" sz="3200" b="1" dirty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O WIELKOPOLSCE</a:t>
            </a:r>
          </a:p>
        </p:txBody>
      </p:sp>
      <p:sp>
        <p:nvSpPr>
          <p:cNvPr id="15" name="Prostokąt 14">
            <a:extLst>
              <a:ext uri="{FF2B5EF4-FFF2-40B4-BE49-F238E27FC236}">
                <a16:creationId xmlns:a16="http://schemas.microsoft.com/office/drawing/2014/main" id="{970AA0D7-E65B-4A28-9D12-A0D6BB185E2D}"/>
              </a:ext>
            </a:extLst>
          </p:cNvPr>
          <p:cNvSpPr/>
          <p:nvPr/>
        </p:nvSpPr>
        <p:spPr>
          <a:xfrm>
            <a:off x="-119528" y="3702368"/>
            <a:ext cx="6646752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pl-PL" sz="3600" b="1" cap="none" spc="0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KONKURSY PRZEDMIOTOWE</a:t>
            </a:r>
            <a:br>
              <a:rPr lang="pl-PL" sz="3600" b="1" cap="none" spc="0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</a:br>
            <a:r>
              <a:rPr lang="pl-PL" sz="3600" b="1" cap="none" spc="0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WLKP. KURATORA OŚWIATY</a:t>
            </a:r>
          </a:p>
        </p:txBody>
      </p:sp>
      <p:sp>
        <p:nvSpPr>
          <p:cNvPr id="16" name="Prostokąt 15">
            <a:extLst>
              <a:ext uri="{FF2B5EF4-FFF2-40B4-BE49-F238E27FC236}">
                <a16:creationId xmlns:a16="http://schemas.microsoft.com/office/drawing/2014/main" id="{539B2F0D-A01A-4070-B3E0-E8DF5DBB64AA}"/>
              </a:ext>
            </a:extLst>
          </p:cNvPr>
          <p:cNvSpPr/>
          <p:nvPr/>
        </p:nvSpPr>
        <p:spPr>
          <a:xfrm rot="2329622">
            <a:off x="5914194" y="2928715"/>
            <a:ext cx="3501280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pl-PL" sz="2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TURNIEJE</a:t>
            </a:r>
          </a:p>
          <a:p>
            <a:pPr algn="ctr"/>
            <a:r>
              <a:rPr lang="pl-PL" sz="2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I MISTRZOSTWA</a:t>
            </a:r>
            <a:endParaRPr lang="pl-PL" sz="2000" b="1" cap="none" spc="0" dirty="0">
              <a:ln/>
              <a:pattFill prst="dkUpDiag">
                <a:fgClr>
                  <a:schemeClr val="bg1">
                    <a:lumMod val="50000"/>
                  </a:schemeClr>
                </a:fgClr>
                <a:bgClr>
                  <a:schemeClr val="tx1">
                    <a:lumMod val="75000"/>
                    <a:lumOff val="25000"/>
                  </a:schemeClr>
                </a:bgClr>
              </a:patt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</a:endParaRPr>
          </a:p>
        </p:txBody>
      </p:sp>
      <p:pic>
        <p:nvPicPr>
          <p:cNvPr id="42" name="Grafika 41" descr="Piłka do piłki nożnej">
            <a:extLst>
              <a:ext uri="{FF2B5EF4-FFF2-40B4-BE49-F238E27FC236}">
                <a16:creationId xmlns:a16="http://schemas.microsoft.com/office/drawing/2014/main" id="{78512560-07B7-4BCE-B08F-6BA7831060C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7924903" y="2290690"/>
            <a:ext cx="914400" cy="914400"/>
          </a:xfrm>
          <a:prstGeom prst="rect">
            <a:avLst/>
          </a:prstGeom>
        </p:spPr>
      </p:pic>
      <p:pic>
        <p:nvPicPr>
          <p:cNvPr id="52" name="Grafika 51" descr="Widok na wzgórze">
            <a:extLst>
              <a:ext uri="{FF2B5EF4-FFF2-40B4-BE49-F238E27FC236}">
                <a16:creationId xmlns:a16="http://schemas.microsoft.com/office/drawing/2014/main" id="{F9111C69-5CFF-4404-B5B1-121C6FD68C9B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4593704" y="1434480"/>
            <a:ext cx="914400" cy="914400"/>
          </a:xfrm>
          <a:prstGeom prst="rect">
            <a:avLst/>
          </a:prstGeom>
        </p:spPr>
      </p:pic>
      <p:sp>
        <p:nvSpPr>
          <p:cNvPr id="2" name="Prostokąt 1">
            <a:extLst>
              <a:ext uri="{FF2B5EF4-FFF2-40B4-BE49-F238E27FC236}">
                <a16:creationId xmlns:a16="http://schemas.microsoft.com/office/drawing/2014/main" id="{5114CECF-5116-5D2B-DBD4-16A61D46A60A}"/>
              </a:ext>
            </a:extLst>
          </p:cNvPr>
          <p:cNvSpPr/>
          <p:nvPr/>
        </p:nvSpPr>
        <p:spPr>
          <a:xfrm>
            <a:off x="3190561" y="2478232"/>
            <a:ext cx="3620223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ctr"/>
            <a:r>
              <a:rPr lang="pl-PL" sz="2400" b="1" dirty="0">
                <a:ln/>
                <a:solidFill>
                  <a:schemeClr val="accent6">
                    <a:lumMod val="75000"/>
                  </a:schemeClr>
                </a:solidFill>
              </a:rPr>
              <a:t>MARSZE NA ORIENTACJĘ</a:t>
            </a:r>
            <a:br>
              <a:rPr lang="pl-PL" sz="2400" b="1" dirty="0">
                <a:ln/>
                <a:solidFill>
                  <a:schemeClr val="accent6">
                    <a:lumMod val="75000"/>
                  </a:schemeClr>
                </a:solidFill>
              </a:rPr>
            </a:br>
            <a:r>
              <a:rPr lang="pl-PL" sz="2400" b="1" dirty="0">
                <a:ln/>
                <a:solidFill>
                  <a:schemeClr val="accent6">
                    <a:lumMod val="75000"/>
                  </a:schemeClr>
                </a:solidFill>
              </a:rPr>
              <a:t>RAJDY, WYCIECZKI </a:t>
            </a:r>
          </a:p>
        </p:txBody>
      </p:sp>
      <p:pic>
        <p:nvPicPr>
          <p:cNvPr id="6" name="Grafika 5" descr="Książki">
            <a:extLst>
              <a:ext uri="{FF2B5EF4-FFF2-40B4-BE49-F238E27FC236}">
                <a16:creationId xmlns:a16="http://schemas.microsoft.com/office/drawing/2014/main" id="{00C7DEAA-FC87-19B8-064D-A9A942B54019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7447816" y="5604666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1669471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>
            <a:extLst>
              <a:ext uri="{FF2B5EF4-FFF2-40B4-BE49-F238E27FC236}">
                <a16:creationId xmlns:a16="http://schemas.microsoft.com/office/drawing/2014/main" id="{BCA54792-91DE-4EAB-B75F-4801E86351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1520" y="332656"/>
            <a:ext cx="8712968" cy="6336704"/>
          </a:xfrm>
        </p:spPr>
        <p:txBody>
          <a:bodyPr>
            <a:normAutofit fontScale="62500" lnSpcReduction="20000"/>
          </a:bodyPr>
          <a:lstStyle/>
          <a:p>
            <a:pPr marL="64008" indent="0">
              <a:buNone/>
            </a:pPr>
            <a:endParaRPr lang="pl-PL" dirty="0"/>
          </a:p>
          <a:p>
            <a:pPr marL="64008" indent="0" algn="ctr">
              <a:lnSpc>
                <a:spcPct val="110000"/>
              </a:lnSpc>
              <a:buNone/>
            </a:pPr>
            <a:r>
              <a:rPr lang="pl-PL" sz="6100" dirty="0">
                <a:solidFill>
                  <a:schemeClr val="tx1"/>
                </a:solidFill>
                <a:effectLst/>
                <a:latin typeface="Aptos" panose="020B0004020202020204" pitchFamily="34" charset="0"/>
              </a:rPr>
              <a:t>„Człowiek znalazł się w sytuacji, </a:t>
            </a:r>
            <a:br>
              <a:rPr lang="pl-PL" sz="6100" dirty="0">
                <a:solidFill>
                  <a:schemeClr val="tx1"/>
                </a:solidFill>
                <a:effectLst/>
                <a:latin typeface="Aptos" panose="020B0004020202020204" pitchFamily="34" charset="0"/>
              </a:rPr>
            </a:br>
            <a:r>
              <a:rPr lang="pl-PL" sz="6100" dirty="0">
                <a:solidFill>
                  <a:schemeClr val="tx1"/>
                </a:solidFill>
                <a:effectLst/>
                <a:latin typeface="Aptos" panose="020B0004020202020204" pitchFamily="34" charset="0"/>
              </a:rPr>
              <a:t>że więcej otrzymał, niż zdoła zwrócić - </a:t>
            </a:r>
            <a:br>
              <a:rPr lang="pl-PL" sz="6100" dirty="0">
                <a:solidFill>
                  <a:schemeClr val="tx1"/>
                </a:solidFill>
                <a:effectLst/>
                <a:latin typeface="Aptos" panose="020B0004020202020204" pitchFamily="34" charset="0"/>
              </a:rPr>
            </a:br>
            <a:r>
              <a:rPr lang="pl-PL" sz="7000" b="1" dirty="0">
                <a:solidFill>
                  <a:schemeClr val="tx1"/>
                </a:solidFill>
                <a:effectLst/>
                <a:latin typeface="Aptos" panose="020B0004020202020204" pitchFamily="34" charset="0"/>
              </a:rPr>
              <a:t>nigdy nie zdoła odpracować </a:t>
            </a:r>
            <a:br>
              <a:rPr lang="pl-PL" sz="7000" b="1" dirty="0">
                <a:solidFill>
                  <a:schemeClr val="tx1"/>
                </a:solidFill>
                <a:effectLst/>
                <a:latin typeface="Aptos" panose="020B0004020202020204" pitchFamily="34" charset="0"/>
              </a:rPr>
            </a:br>
            <a:r>
              <a:rPr lang="pl-PL" sz="7000" b="1" dirty="0">
                <a:solidFill>
                  <a:schemeClr val="tx1"/>
                </a:solidFill>
                <a:effectLst/>
                <a:latin typeface="Aptos" panose="020B0004020202020204" pitchFamily="34" charset="0"/>
              </a:rPr>
              <a:t>pracy pokoleń</a:t>
            </a:r>
            <a:r>
              <a:rPr lang="pl-PL" sz="6100" dirty="0">
                <a:solidFill>
                  <a:schemeClr val="tx1"/>
                </a:solidFill>
                <a:latin typeface="Aptos" panose="020B0004020202020204" pitchFamily="34" charset="0"/>
              </a:rPr>
              <a:t>,</a:t>
            </a:r>
            <a:br>
              <a:rPr lang="pl-PL" sz="6100" dirty="0">
                <a:solidFill>
                  <a:schemeClr val="tx1"/>
                </a:solidFill>
                <a:effectLst/>
                <a:latin typeface="Aptos" panose="020B0004020202020204" pitchFamily="34" charset="0"/>
              </a:rPr>
            </a:br>
            <a:r>
              <a:rPr lang="pl-PL" sz="6100" dirty="0">
                <a:solidFill>
                  <a:schemeClr val="tx1"/>
                </a:solidFill>
                <a:effectLst/>
                <a:latin typeface="Aptos" panose="020B0004020202020204" pitchFamily="34" charset="0"/>
              </a:rPr>
              <a:t>które budowały mu świat, </a:t>
            </a:r>
            <a:br>
              <a:rPr lang="pl-PL" sz="6100" dirty="0">
                <a:solidFill>
                  <a:schemeClr val="tx1"/>
                </a:solidFill>
                <a:effectLst/>
                <a:latin typeface="Aptos" panose="020B0004020202020204" pitchFamily="34" charset="0"/>
              </a:rPr>
            </a:br>
            <a:r>
              <a:rPr lang="pl-PL" sz="6100" dirty="0">
                <a:solidFill>
                  <a:schemeClr val="tx1"/>
                </a:solidFill>
                <a:effectLst/>
                <a:latin typeface="Aptos" panose="020B0004020202020204" pitchFamily="34" charset="0"/>
              </a:rPr>
              <a:t>formowały umysł, kształtowały serce”. </a:t>
            </a:r>
          </a:p>
          <a:p>
            <a:pPr marL="64008" indent="0" algn="ctr">
              <a:lnSpc>
                <a:spcPct val="110000"/>
              </a:lnSpc>
              <a:buNone/>
            </a:pPr>
            <a:r>
              <a:rPr lang="pl-PL" sz="3800" b="1" i="1" dirty="0">
                <a:solidFill>
                  <a:schemeClr val="tx2"/>
                </a:solidFill>
                <a:effectLst/>
                <a:latin typeface="Aptos" panose="020B0004020202020204" pitchFamily="34" charset="0"/>
              </a:rPr>
              <a:t> </a:t>
            </a:r>
          </a:p>
          <a:p>
            <a:pPr marL="64008" indent="0" algn="ctr">
              <a:lnSpc>
                <a:spcPct val="110000"/>
              </a:lnSpc>
              <a:buNone/>
            </a:pPr>
            <a:r>
              <a:rPr lang="pl-PL" sz="2600" i="1" dirty="0">
                <a:solidFill>
                  <a:schemeClr val="tx2"/>
                </a:solidFill>
                <a:effectLst/>
                <a:latin typeface="Aptos" panose="020B0004020202020204" pitchFamily="34" charset="0"/>
              </a:rPr>
              <a:t>/</a:t>
            </a:r>
            <a:r>
              <a:rPr lang="pl-PL" sz="2600" i="1" dirty="0">
                <a:solidFill>
                  <a:schemeClr val="tx2"/>
                </a:solidFill>
                <a:latin typeface="Aptos" panose="020B0004020202020204" pitchFamily="34" charset="0"/>
              </a:rPr>
              <a:t>fragm.</a:t>
            </a:r>
            <a:r>
              <a:rPr lang="pl-PL" sz="2600" i="1" dirty="0">
                <a:solidFill>
                  <a:schemeClr val="tx2"/>
                </a:solidFill>
                <a:effectLst/>
                <a:latin typeface="Aptos" panose="020B0004020202020204" pitchFamily="34" charset="0"/>
              </a:rPr>
              <a:t> „Krótki przewodnik po życiu” </a:t>
            </a:r>
            <a:br>
              <a:rPr lang="pl-PL" sz="2600" i="1" dirty="0">
                <a:solidFill>
                  <a:schemeClr val="tx2"/>
                </a:solidFill>
                <a:effectLst/>
                <a:latin typeface="Aptos" panose="020B0004020202020204" pitchFamily="34" charset="0"/>
              </a:rPr>
            </a:br>
            <a:r>
              <a:rPr lang="pl-PL" sz="2600" i="1" dirty="0">
                <a:solidFill>
                  <a:schemeClr val="tx2"/>
                </a:solidFill>
                <a:latin typeface="Aptos" panose="020B0004020202020204" pitchFamily="34" charset="0"/>
              </a:rPr>
              <a:t>ks. prof. Józefa Tischnera </a:t>
            </a:r>
            <a:r>
              <a:rPr lang="pl-PL" sz="2200" i="1" dirty="0">
                <a:solidFill>
                  <a:schemeClr val="tx2"/>
                </a:solidFill>
                <a:latin typeface="Aptos" panose="020B0004020202020204" pitchFamily="34" charset="0"/>
              </a:rPr>
              <a:t>(1931-2000)</a:t>
            </a:r>
            <a:r>
              <a:rPr lang="pl-PL" i="1" dirty="0">
                <a:solidFill>
                  <a:schemeClr val="tx2"/>
                </a:solidFill>
                <a:effectLst/>
                <a:latin typeface="Aptos" panose="020B0004020202020204" pitchFamily="34" charset="0"/>
              </a:rPr>
              <a:t>/</a:t>
            </a:r>
            <a:br>
              <a:rPr lang="pl-PL" sz="2600" i="1" dirty="0">
                <a:solidFill>
                  <a:schemeClr val="tx2"/>
                </a:solidFill>
                <a:effectLst/>
                <a:latin typeface="Aptos" panose="020B0004020202020204" pitchFamily="34" charset="0"/>
              </a:rPr>
            </a:br>
            <a:r>
              <a:rPr lang="pl-PL" sz="3800" b="1" i="1" dirty="0">
                <a:solidFill>
                  <a:schemeClr val="tx2"/>
                </a:solidFill>
                <a:effectLst/>
                <a:latin typeface="Aptos" panose="020B0004020202020204" pitchFamily="34" charset="0"/>
              </a:rPr>
              <a:t>ROK 2025 – ROKIEM TISCHNERA</a:t>
            </a:r>
            <a:endParaRPr lang="pl-PL" sz="6400" b="1" dirty="0">
              <a:solidFill>
                <a:schemeClr val="tx2"/>
              </a:solidFill>
              <a:latin typeface="Aptos" panose="020B0004020202020204" pitchFamily="34" charset="0"/>
            </a:endParaRPr>
          </a:p>
          <a:p>
            <a:pPr marL="64008" indent="0" algn="ctr">
              <a:lnSpc>
                <a:spcPct val="110000"/>
              </a:lnSpc>
              <a:buNone/>
            </a:pPr>
            <a:endParaRPr lang="pl-PL" sz="2000" b="1" dirty="0">
              <a:solidFill>
                <a:schemeClr val="tx2">
                  <a:lumMod val="75000"/>
                </a:schemeClr>
              </a:solidFill>
            </a:endParaRPr>
          </a:p>
          <a:p>
            <a:pPr marL="64008" indent="0" algn="ctr">
              <a:buNone/>
            </a:pPr>
            <a:endParaRPr lang="pl-PL" dirty="0">
              <a:solidFill>
                <a:schemeClr val="tx2">
                  <a:lumMod val="75000"/>
                </a:schemeClr>
              </a:solidFill>
            </a:endParaRPr>
          </a:p>
          <a:p>
            <a:pPr marL="64008" indent="0">
              <a:buNone/>
            </a:pPr>
            <a:r>
              <a:rPr lang="pl-PL" sz="2600" dirty="0">
                <a:solidFill>
                  <a:schemeClr val="tx2">
                    <a:lumMod val="75000"/>
                  </a:schemeClr>
                </a:solidFill>
              </a:rPr>
              <a:t>Dziękuję za uwagę.</a:t>
            </a:r>
          </a:p>
          <a:p>
            <a:pPr marL="64008" indent="0">
              <a:buNone/>
            </a:pPr>
            <a:r>
              <a:rPr lang="pl-PL" sz="2600" b="1" dirty="0">
                <a:solidFill>
                  <a:schemeClr val="tx2">
                    <a:lumMod val="75000"/>
                  </a:schemeClr>
                </a:solidFill>
              </a:rPr>
              <a:t>Zespół Referatu Oświaty</a:t>
            </a:r>
          </a:p>
        </p:txBody>
      </p:sp>
      <p:pic>
        <p:nvPicPr>
          <p:cNvPr id="4" name="Grafika 3" descr="Osoba z pomysłem">
            <a:extLst>
              <a:ext uri="{FF2B5EF4-FFF2-40B4-BE49-F238E27FC236}">
                <a16:creationId xmlns:a16="http://schemas.microsoft.com/office/drawing/2014/main" id="{16917EA9-7595-777B-EB1F-8349A18CC16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flipH="1">
            <a:off x="7452320" y="5085184"/>
            <a:ext cx="1440160" cy="14401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77340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ytuł 2">
            <a:extLst>
              <a:ext uri="{FF2B5EF4-FFF2-40B4-BE49-F238E27FC236}">
                <a16:creationId xmlns:a16="http://schemas.microsoft.com/office/drawing/2014/main" id="{8845F23F-E07E-408C-8930-6F32B5F96E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332" y="44625"/>
            <a:ext cx="7773338" cy="1224135"/>
          </a:xfrm>
        </p:spPr>
        <p:txBody>
          <a:bodyPr>
            <a:normAutofit/>
          </a:bodyPr>
          <a:lstStyle/>
          <a:p>
            <a:pPr algn="ctr"/>
            <a:r>
              <a:rPr lang="pl-PL" b="1" dirty="0">
                <a:solidFill>
                  <a:schemeClr val="tx2">
                    <a:lumMod val="75000"/>
                  </a:schemeClr>
                </a:solidFill>
              </a:rPr>
              <a:t>Prognoza demograficzna</a:t>
            </a:r>
            <a:br>
              <a:rPr lang="pl-PL" b="1" dirty="0">
                <a:solidFill>
                  <a:schemeClr val="tx2">
                    <a:lumMod val="75000"/>
                  </a:schemeClr>
                </a:solidFill>
              </a:rPr>
            </a:br>
            <a:r>
              <a:rPr lang="pl-PL" sz="2000" b="1" dirty="0">
                <a:solidFill>
                  <a:schemeClr val="tx2">
                    <a:lumMod val="75000"/>
                  </a:schemeClr>
                </a:solidFill>
              </a:rPr>
              <a:t>stan na dzień 13 października br.</a:t>
            </a:r>
            <a:endParaRPr lang="pl-PL" b="1" dirty="0">
              <a:solidFill>
                <a:schemeClr val="tx2">
                  <a:lumMod val="75000"/>
                </a:schemeClr>
              </a:solidFill>
            </a:endParaRPr>
          </a:p>
        </p:txBody>
      </p:sp>
      <p:graphicFrame>
        <p:nvGraphicFramePr>
          <p:cNvPr id="6" name="Symbol zastępczy zawartości 5" descr="Wykres przedstawia liczbę urodzonych dzieci w obwodzie szkolnym SP Nojewo">
            <a:extLst>
              <a:ext uri="{FF2B5EF4-FFF2-40B4-BE49-F238E27FC236}">
                <a16:creationId xmlns:a16="http://schemas.microsoft.com/office/drawing/2014/main" id="{A39A3310-D872-A8A5-D4CF-35D404DC51E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75694416"/>
              </p:ext>
            </p:extLst>
          </p:nvPr>
        </p:nvGraphicFramePr>
        <p:xfrm>
          <a:off x="457200" y="1524000"/>
          <a:ext cx="8229600" cy="4648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2009795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>
            <a:extLst>
              <a:ext uri="{FF2B5EF4-FFF2-40B4-BE49-F238E27FC236}">
                <a16:creationId xmlns:a16="http://schemas.microsoft.com/office/drawing/2014/main" id="{6BD30A24-3753-4744-8F3A-8E9BCD6070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545854"/>
            <a:ext cx="8229600" cy="4687416"/>
          </a:xfrm>
        </p:spPr>
        <p:txBody>
          <a:bodyPr>
            <a:normAutofit/>
          </a:bodyPr>
          <a:lstStyle/>
          <a:p>
            <a:pPr marL="64008" indent="0" algn="ctr">
              <a:buNone/>
            </a:pPr>
            <a:r>
              <a:rPr lang="pl-PL" sz="4000" dirty="0">
                <a:solidFill>
                  <a:schemeClr val="tx2">
                    <a:lumMod val="75000"/>
                  </a:schemeClr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W roku szkolnym 2024/2025 </a:t>
            </a:r>
            <a:r>
              <a:rPr lang="pl-PL" sz="4000" b="1" dirty="0">
                <a:solidFill>
                  <a:schemeClr val="tx2">
                    <a:lumMod val="75000"/>
                  </a:schemeClr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Wielkopolski Kurator Oświaty </a:t>
            </a:r>
            <a:br>
              <a:rPr lang="pl-PL" sz="4000" dirty="0">
                <a:solidFill>
                  <a:schemeClr val="tx2">
                    <a:lumMod val="50000"/>
                  </a:schemeClr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pl-PL" sz="4000" b="1" dirty="0">
                <a:solidFill>
                  <a:schemeClr val="accent5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przeprowadził </a:t>
            </a:r>
            <a:br>
              <a:rPr lang="pl-PL" sz="4000" b="1" dirty="0">
                <a:solidFill>
                  <a:schemeClr val="accent5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pl-PL" sz="4000" b="1" dirty="0">
                <a:solidFill>
                  <a:schemeClr val="accent5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2 działania kontrolne </a:t>
            </a:r>
          </a:p>
          <a:p>
            <a:pPr marL="64008" indent="0" algn="ctr">
              <a:buNone/>
            </a:pPr>
            <a:endParaRPr lang="pl-PL" sz="1600" b="1" dirty="0">
              <a:solidFill>
                <a:schemeClr val="accent5"/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64008" indent="0" algn="ctr">
              <a:buNone/>
            </a:pPr>
            <a:r>
              <a:rPr lang="pl-PL" sz="2800" dirty="0">
                <a:solidFill>
                  <a:schemeClr val="tx2">
                    <a:lumMod val="75000"/>
                  </a:scheme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W SZKOLE PODSTAWOWEJ w Chełmnie</a:t>
            </a:r>
            <a:endParaRPr lang="pl-PL" sz="2800" dirty="0">
              <a:solidFill>
                <a:schemeClr val="tx2">
                  <a:lumMod val="75000"/>
                </a:schemeClr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64008" indent="0" algn="ctr">
              <a:buNone/>
            </a:pPr>
            <a:r>
              <a:rPr lang="pl-PL" sz="2800" dirty="0">
                <a:solidFill>
                  <a:schemeClr val="tx2">
                    <a:lumMod val="75000"/>
                  </a:schemeClr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W ZESPOLE SZKÓŁ im. Emilii Sczanieckiej </a:t>
            </a:r>
            <a:br>
              <a:rPr lang="pl-PL" sz="2800" dirty="0">
                <a:solidFill>
                  <a:schemeClr val="tx2">
                    <a:lumMod val="75000"/>
                  </a:schemeClr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pl-PL" sz="2800" dirty="0">
                <a:solidFill>
                  <a:schemeClr val="tx2">
                    <a:lumMod val="75000"/>
                  </a:schemeClr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w Pniewach</a:t>
            </a:r>
          </a:p>
        </p:txBody>
      </p:sp>
      <p:sp>
        <p:nvSpPr>
          <p:cNvPr id="3" name="Tytuł 2">
            <a:extLst>
              <a:ext uri="{FF2B5EF4-FFF2-40B4-BE49-F238E27FC236}">
                <a16:creationId xmlns:a16="http://schemas.microsoft.com/office/drawing/2014/main" id="{5FA7B64A-7EAB-4EC5-8699-5EBFE63F9B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332" y="116633"/>
            <a:ext cx="7773338" cy="1071986"/>
          </a:xfrm>
        </p:spPr>
        <p:txBody>
          <a:bodyPr>
            <a:normAutofit/>
          </a:bodyPr>
          <a:lstStyle/>
          <a:p>
            <a:pPr algn="ctr"/>
            <a:r>
              <a:rPr lang="pl-PL" sz="4000" b="1" dirty="0">
                <a:solidFill>
                  <a:schemeClr val="tx2">
                    <a:lumMod val="75000"/>
                  </a:schemeClr>
                </a:solidFill>
              </a:rPr>
              <a:t>Nadzór pedagogiczny</a:t>
            </a:r>
          </a:p>
        </p:txBody>
      </p:sp>
    </p:spTree>
    <p:extLst>
      <p:ext uri="{BB962C8B-B14F-4D97-AF65-F5344CB8AC3E}">
        <p14:creationId xmlns:p14="http://schemas.microsoft.com/office/powerpoint/2010/main" val="27923156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>
            <a:extLst>
              <a:ext uri="{FF2B5EF4-FFF2-40B4-BE49-F238E27FC236}">
                <a16:creationId xmlns:a16="http://schemas.microsoft.com/office/drawing/2014/main" id="{8B47B951-C076-4451-A730-E2520C2B4A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7544" y="1075989"/>
            <a:ext cx="4464496" cy="4648200"/>
          </a:xfrm>
        </p:spPr>
        <p:txBody>
          <a:bodyPr>
            <a:normAutofit/>
          </a:bodyPr>
          <a:lstStyle/>
          <a:p>
            <a:pPr>
              <a:buClr>
                <a:schemeClr val="accent2">
                  <a:lumMod val="50000"/>
                </a:schemeClr>
              </a:buClr>
              <a:buFont typeface="Wingdings" panose="05000000000000000000" pitchFamily="2" charset="2"/>
              <a:buChar char="Ø"/>
            </a:pPr>
            <a:r>
              <a:rPr lang="pl-PL" sz="4000" b="1" dirty="0">
                <a:solidFill>
                  <a:schemeClr val="tx2">
                    <a:lumMod val="75000"/>
                  </a:schemeClr>
                </a:solidFill>
              </a:rPr>
              <a:t> 1</a:t>
            </a:r>
            <a:r>
              <a:rPr lang="pl-PL" sz="3200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pl-PL" sz="2800" b="1" dirty="0">
                <a:solidFill>
                  <a:schemeClr val="tx2">
                    <a:lumMod val="75000"/>
                  </a:schemeClr>
                </a:solidFill>
              </a:rPr>
              <a:t>przedszkole</a:t>
            </a:r>
            <a:endParaRPr lang="pl-PL" sz="1800" b="1" dirty="0">
              <a:solidFill>
                <a:schemeClr val="tx2">
                  <a:lumMod val="75000"/>
                </a:schemeClr>
              </a:solidFill>
            </a:endParaRPr>
          </a:p>
          <a:p>
            <a:pPr>
              <a:buClr>
                <a:schemeClr val="accent2">
                  <a:lumMod val="50000"/>
                </a:schemeClr>
              </a:buClr>
              <a:buFont typeface="Wingdings" panose="05000000000000000000" pitchFamily="2" charset="2"/>
              <a:buChar char="Ø"/>
            </a:pPr>
            <a:r>
              <a:rPr lang="pl-PL" sz="4000" b="1" dirty="0">
                <a:solidFill>
                  <a:schemeClr val="tx2">
                    <a:lumMod val="75000"/>
                  </a:schemeClr>
                </a:solidFill>
              </a:rPr>
              <a:t> 3</a:t>
            </a:r>
            <a:r>
              <a:rPr lang="pl-PL" sz="4400" b="1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pl-PL" sz="2400" b="1" dirty="0">
                <a:solidFill>
                  <a:schemeClr val="tx2">
                    <a:lumMod val="75000"/>
                  </a:schemeClr>
                </a:solidFill>
              </a:rPr>
              <a:t>szkoły podstawowe</a:t>
            </a:r>
            <a:endParaRPr lang="pl-PL" sz="1600" b="1" dirty="0">
              <a:solidFill>
                <a:schemeClr val="tx2">
                  <a:lumMod val="75000"/>
                </a:schemeClr>
              </a:solidFill>
            </a:endParaRPr>
          </a:p>
          <a:p>
            <a:pPr>
              <a:buClr>
                <a:schemeClr val="accent2">
                  <a:lumMod val="50000"/>
                </a:schemeClr>
              </a:buClr>
              <a:buFont typeface="Wingdings" panose="05000000000000000000" pitchFamily="2" charset="2"/>
              <a:buChar char="Ø"/>
            </a:pPr>
            <a:r>
              <a:rPr lang="pl-PL" sz="4000" b="1" dirty="0">
                <a:solidFill>
                  <a:schemeClr val="tx2">
                    <a:lumMod val="75000"/>
                  </a:schemeClr>
                </a:solidFill>
              </a:rPr>
              <a:t> 1</a:t>
            </a:r>
            <a:r>
              <a:rPr lang="pl-PL" sz="1600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pl-PL" sz="2400" b="1" dirty="0">
                <a:solidFill>
                  <a:schemeClr val="tx2">
                    <a:lumMod val="75000"/>
                  </a:schemeClr>
                </a:solidFill>
              </a:rPr>
              <a:t>zespół szkół:</a:t>
            </a:r>
          </a:p>
          <a:p>
            <a:pPr lvl="1">
              <a:buClr>
                <a:schemeClr val="accent2">
                  <a:lumMod val="50000"/>
                </a:schemeClr>
              </a:buClr>
              <a:buFont typeface="Wingdings" panose="05000000000000000000" pitchFamily="2" charset="2"/>
              <a:buChar char="Ø"/>
            </a:pPr>
            <a:r>
              <a:rPr lang="pl-PL" sz="1400" dirty="0">
                <a:solidFill>
                  <a:schemeClr val="tx2">
                    <a:lumMod val="75000"/>
                  </a:schemeClr>
                </a:solidFill>
              </a:rPr>
              <a:t> liceum ogólnokształcące</a:t>
            </a:r>
          </a:p>
          <a:p>
            <a:pPr lvl="1">
              <a:buClr>
                <a:schemeClr val="accent2">
                  <a:lumMod val="50000"/>
                </a:schemeClr>
              </a:buClr>
              <a:buFont typeface="Wingdings" panose="05000000000000000000" pitchFamily="2" charset="2"/>
              <a:buChar char="Ø"/>
            </a:pPr>
            <a:r>
              <a:rPr lang="pl-PL" sz="1400" dirty="0">
                <a:solidFill>
                  <a:schemeClr val="tx2">
                    <a:lumMod val="75000"/>
                  </a:schemeClr>
                </a:solidFill>
              </a:rPr>
              <a:t> technikum</a:t>
            </a:r>
          </a:p>
          <a:p>
            <a:pPr lvl="1">
              <a:buClr>
                <a:schemeClr val="accent2">
                  <a:lumMod val="50000"/>
                </a:schemeClr>
              </a:buClr>
              <a:buFont typeface="Wingdings" panose="05000000000000000000" pitchFamily="2" charset="2"/>
              <a:buChar char="Ø"/>
            </a:pPr>
            <a:r>
              <a:rPr lang="pl-PL" sz="1400" dirty="0">
                <a:solidFill>
                  <a:schemeClr val="tx2">
                    <a:lumMod val="75000"/>
                  </a:schemeClr>
                </a:solidFill>
              </a:rPr>
              <a:t> szkoła branżowa I stopnia</a:t>
            </a:r>
          </a:p>
          <a:p>
            <a:pPr lvl="1">
              <a:buClr>
                <a:schemeClr val="accent2">
                  <a:lumMod val="50000"/>
                </a:schemeClr>
              </a:buClr>
              <a:buFont typeface="Wingdings" panose="05000000000000000000" pitchFamily="2" charset="2"/>
              <a:buChar char="Ø"/>
            </a:pPr>
            <a:r>
              <a:rPr lang="pl-PL" sz="1400" dirty="0">
                <a:solidFill>
                  <a:schemeClr val="tx2">
                    <a:lumMod val="75000"/>
                  </a:schemeClr>
                </a:solidFill>
              </a:rPr>
              <a:t> bursa szkolna</a:t>
            </a:r>
          </a:p>
          <a:p>
            <a:pPr lvl="1">
              <a:buClr>
                <a:schemeClr val="accent2">
                  <a:lumMod val="50000"/>
                </a:schemeClr>
              </a:buClr>
              <a:buFont typeface="Wingdings" panose="05000000000000000000" pitchFamily="2" charset="2"/>
              <a:buChar char="Ø"/>
            </a:pPr>
            <a:endParaRPr lang="pl-PL" dirty="0">
              <a:solidFill>
                <a:schemeClr val="tx2">
                  <a:lumMod val="75000"/>
                </a:schemeClr>
              </a:solidFill>
            </a:endParaRPr>
          </a:p>
          <a:p>
            <a:endParaRPr lang="pl-PL" dirty="0">
              <a:solidFill>
                <a:schemeClr val="tx2">
                  <a:lumMod val="75000"/>
                </a:schemeClr>
              </a:solidFill>
            </a:endParaRPr>
          </a:p>
          <a:p>
            <a:endParaRPr lang="pl-PL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3" name="Tytuł 2">
            <a:extLst>
              <a:ext uri="{FF2B5EF4-FFF2-40B4-BE49-F238E27FC236}">
                <a16:creationId xmlns:a16="http://schemas.microsoft.com/office/drawing/2014/main" id="{745D54AF-DF57-456E-9495-E68EF2B05A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331" y="332657"/>
            <a:ext cx="7773338" cy="720080"/>
          </a:xfrm>
        </p:spPr>
        <p:txBody>
          <a:bodyPr>
            <a:normAutofit/>
          </a:bodyPr>
          <a:lstStyle/>
          <a:p>
            <a:r>
              <a:rPr lang="pl-PL" sz="4000" b="1" dirty="0">
                <a:solidFill>
                  <a:schemeClr val="tx2">
                    <a:lumMod val="75000"/>
                  </a:schemeClr>
                </a:solidFill>
              </a:rPr>
              <a:t>Nasze placówki oświatowe </a:t>
            </a:r>
          </a:p>
        </p:txBody>
      </p:sp>
      <p:pic>
        <p:nvPicPr>
          <p:cNvPr id="6" name="Grafika 5" descr="Szkoła">
            <a:extLst>
              <a:ext uri="{FF2B5EF4-FFF2-40B4-BE49-F238E27FC236}">
                <a16:creationId xmlns:a16="http://schemas.microsoft.com/office/drawing/2014/main" id="{DC59749E-7AE6-E20B-6B6F-F41B31B5195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67545" y="5079992"/>
            <a:ext cx="1696250" cy="1696250"/>
          </a:xfrm>
          <a:prstGeom prst="rect">
            <a:avLst/>
          </a:prstGeom>
        </p:spPr>
      </p:pic>
      <p:sp>
        <p:nvSpPr>
          <p:cNvPr id="7" name="pole tekstowe 6">
            <a:extLst>
              <a:ext uri="{FF2B5EF4-FFF2-40B4-BE49-F238E27FC236}">
                <a16:creationId xmlns:a16="http://schemas.microsoft.com/office/drawing/2014/main" id="{CFA3EE16-FC5B-1175-B0F6-AFF97135EDFC}"/>
              </a:ext>
            </a:extLst>
          </p:cNvPr>
          <p:cNvSpPr txBox="1"/>
          <p:nvPr/>
        </p:nvSpPr>
        <p:spPr>
          <a:xfrm>
            <a:off x="4716016" y="1107173"/>
            <a:ext cx="4250472" cy="56015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b="1" dirty="0">
                <a:solidFill>
                  <a:schemeClr val="tx2">
                    <a:lumMod val="75000"/>
                  </a:schemeClr>
                </a:solidFill>
              </a:rPr>
              <a:t>Przedszkole Miś w Pniewach</a:t>
            </a:r>
          </a:p>
          <a:p>
            <a:r>
              <a:rPr lang="pl-PL" sz="1600" dirty="0">
                <a:solidFill>
                  <a:schemeClr val="tx2">
                    <a:lumMod val="75000"/>
                  </a:schemeClr>
                </a:solidFill>
              </a:rPr>
              <a:t>p.o. dyrektora Adrianna Zajas</a:t>
            </a:r>
            <a:r>
              <a:rPr lang="pl-PL" sz="1600" i="1" dirty="0">
                <a:solidFill>
                  <a:schemeClr val="tx2">
                    <a:lumMod val="75000"/>
                  </a:schemeClr>
                </a:solidFill>
              </a:rPr>
              <a:t> </a:t>
            </a:r>
          </a:p>
          <a:p>
            <a:r>
              <a:rPr lang="pl-PL" sz="1600" dirty="0">
                <a:solidFill>
                  <a:schemeClr val="tx2">
                    <a:lumMod val="75000"/>
                  </a:schemeClr>
                </a:solidFill>
              </a:rPr>
              <a:t>od 01.07.2025 r. dyrektor Beata Strzelecka</a:t>
            </a:r>
          </a:p>
          <a:p>
            <a:endParaRPr lang="pl-PL" sz="1400" dirty="0">
              <a:solidFill>
                <a:schemeClr val="tx2">
                  <a:lumMod val="75000"/>
                </a:schemeClr>
              </a:solidFill>
            </a:endParaRPr>
          </a:p>
          <a:p>
            <a:r>
              <a:rPr lang="pl-PL" b="1" dirty="0">
                <a:solidFill>
                  <a:schemeClr val="tx2">
                    <a:lumMod val="75000"/>
                  </a:schemeClr>
                </a:solidFill>
              </a:rPr>
              <a:t>Szkoła Podstawowa w Chełmnie</a:t>
            </a:r>
          </a:p>
          <a:p>
            <a:r>
              <a:rPr lang="pl-PL" dirty="0">
                <a:solidFill>
                  <a:schemeClr val="tx2">
                    <a:lumMod val="75000"/>
                  </a:schemeClr>
                </a:solidFill>
              </a:rPr>
              <a:t>dyrektor Ewa Pacharzyńska-Norek</a:t>
            </a:r>
          </a:p>
          <a:p>
            <a:r>
              <a:rPr lang="pl-PL" sz="1400" dirty="0">
                <a:solidFill>
                  <a:schemeClr val="tx2">
                    <a:lumMod val="75000"/>
                  </a:schemeClr>
                </a:solidFill>
              </a:rPr>
              <a:t>Kadencja do 31.08.2028 r.</a:t>
            </a:r>
          </a:p>
          <a:p>
            <a:endParaRPr lang="pl-PL" sz="1400" dirty="0">
              <a:solidFill>
                <a:schemeClr val="tx2">
                  <a:lumMod val="75000"/>
                </a:schemeClr>
              </a:solidFill>
            </a:endParaRPr>
          </a:p>
          <a:p>
            <a:r>
              <a:rPr lang="pl-PL" b="1" dirty="0">
                <a:solidFill>
                  <a:schemeClr val="tx2">
                    <a:lumMod val="75000"/>
                  </a:schemeClr>
                </a:solidFill>
              </a:rPr>
              <a:t>Szkoła Podstawowa w Nojewie </a:t>
            </a:r>
            <a:br>
              <a:rPr lang="pl-PL" dirty="0">
                <a:solidFill>
                  <a:schemeClr val="tx2">
                    <a:lumMod val="75000"/>
                  </a:schemeClr>
                </a:solidFill>
              </a:rPr>
            </a:br>
            <a:r>
              <a:rPr lang="pl-PL" dirty="0">
                <a:solidFill>
                  <a:schemeClr val="tx2">
                    <a:lumMod val="75000"/>
                  </a:schemeClr>
                </a:solidFill>
              </a:rPr>
              <a:t>dyrektor Waldemar Wróbel</a:t>
            </a:r>
          </a:p>
          <a:p>
            <a:r>
              <a:rPr lang="pl-PL" sz="1400" dirty="0">
                <a:solidFill>
                  <a:schemeClr val="tx2">
                    <a:lumMod val="75000"/>
                  </a:schemeClr>
                </a:solidFill>
              </a:rPr>
              <a:t>Kadencja do 31.08.2027 r.</a:t>
            </a:r>
          </a:p>
          <a:p>
            <a:endParaRPr lang="pl-PL" sz="1400" dirty="0">
              <a:solidFill>
                <a:schemeClr val="tx2">
                  <a:lumMod val="75000"/>
                </a:schemeClr>
              </a:solidFill>
            </a:endParaRPr>
          </a:p>
          <a:p>
            <a:r>
              <a:rPr lang="pl-PL" b="1" dirty="0">
                <a:solidFill>
                  <a:schemeClr val="tx2">
                    <a:lumMod val="75000"/>
                  </a:schemeClr>
                </a:solidFill>
              </a:rPr>
              <a:t>Szkoła Podstawowa im. Powstańców Wielkopolskich w Pniewach</a:t>
            </a:r>
          </a:p>
          <a:p>
            <a:r>
              <a:rPr lang="pl-PL" dirty="0">
                <a:solidFill>
                  <a:schemeClr val="tx2">
                    <a:lumMod val="75000"/>
                  </a:schemeClr>
                </a:solidFill>
              </a:rPr>
              <a:t>dyrektor Anna Pupka</a:t>
            </a:r>
          </a:p>
          <a:p>
            <a:r>
              <a:rPr lang="pl-PL" sz="1400" dirty="0">
                <a:solidFill>
                  <a:srgbClr val="FF0000"/>
                </a:solidFill>
              </a:rPr>
              <a:t>Kadencja do 31.08.2026 r.</a:t>
            </a:r>
          </a:p>
          <a:p>
            <a:endParaRPr lang="pl-PL" sz="1400" dirty="0">
              <a:solidFill>
                <a:schemeClr val="tx2">
                  <a:lumMod val="75000"/>
                </a:schemeClr>
              </a:solidFill>
            </a:endParaRPr>
          </a:p>
          <a:p>
            <a:r>
              <a:rPr lang="pl-PL" b="1" dirty="0">
                <a:solidFill>
                  <a:schemeClr val="tx2">
                    <a:lumMod val="75000"/>
                  </a:schemeClr>
                </a:solidFill>
              </a:rPr>
              <a:t>ZS im. Emilii Sczanieckiej </a:t>
            </a:r>
            <a:br>
              <a:rPr lang="pl-PL" b="1" dirty="0">
                <a:solidFill>
                  <a:schemeClr val="tx2">
                    <a:lumMod val="75000"/>
                  </a:schemeClr>
                </a:solidFill>
              </a:rPr>
            </a:br>
            <a:r>
              <a:rPr lang="pl-PL" b="1" dirty="0">
                <a:solidFill>
                  <a:schemeClr val="tx2">
                    <a:lumMod val="75000"/>
                  </a:schemeClr>
                </a:solidFill>
              </a:rPr>
              <a:t>w Pniewach</a:t>
            </a:r>
          </a:p>
          <a:p>
            <a:r>
              <a:rPr lang="pl-PL" dirty="0">
                <a:solidFill>
                  <a:schemeClr val="tx2">
                    <a:lumMod val="75000"/>
                  </a:schemeClr>
                </a:solidFill>
              </a:rPr>
              <a:t>dyrektor Waldemar Janelt</a:t>
            </a:r>
          </a:p>
          <a:p>
            <a:r>
              <a:rPr lang="pl-PL" sz="1400" dirty="0">
                <a:solidFill>
                  <a:schemeClr val="tx2">
                    <a:lumMod val="75000"/>
                  </a:schemeClr>
                </a:solidFill>
              </a:rPr>
              <a:t>Kadencja do 31.08.2030 r.</a:t>
            </a:r>
            <a:r>
              <a:rPr lang="pl-PL" sz="1400" dirty="0">
                <a:solidFill>
                  <a:srgbClr val="C00000"/>
                </a:solidFill>
              </a:rPr>
              <a:t> </a:t>
            </a:r>
            <a:endParaRPr lang="pl-PL" sz="1400" dirty="0">
              <a:solidFill>
                <a:schemeClr val="tx2">
                  <a:lumMod val="75000"/>
                </a:schemeClr>
              </a:solidFill>
            </a:endParaRPr>
          </a:p>
          <a:p>
            <a:endParaRPr lang="pl-PL" dirty="0">
              <a:solidFill>
                <a:schemeClr val="tx2">
                  <a:lumMod val="75000"/>
                </a:schemeClr>
              </a:solidFill>
            </a:endParaRPr>
          </a:p>
        </p:txBody>
      </p:sp>
      <p:pic>
        <p:nvPicPr>
          <p:cNvPr id="8" name="Obraz 7">
            <a:extLst>
              <a:ext uri="{FF2B5EF4-FFF2-40B4-BE49-F238E27FC236}">
                <a16:creationId xmlns:a16="http://schemas.microsoft.com/office/drawing/2014/main" id="{387EE8A6-0E06-D8B0-82B0-2821AC464DB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67312" y="4906847"/>
            <a:ext cx="1296144" cy="1296144"/>
          </a:xfrm>
          <a:prstGeom prst="rect">
            <a:avLst/>
          </a:prstGeom>
        </p:spPr>
      </p:pic>
      <p:pic>
        <p:nvPicPr>
          <p:cNvPr id="9" name="Obraz 8">
            <a:extLst>
              <a:ext uri="{FF2B5EF4-FFF2-40B4-BE49-F238E27FC236}">
                <a16:creationId xmlns:a16="http://schemas.microsoft.com/office/drawing/2014/main" id="{22951BD4-86F0-C649-60D4-FB27857A1C5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997304" y="4862238"/>
            <a:ext cx="885203" cy="8852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22127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Symbol zastępczy zawartości 6">
            <a:extLst>
              <a:ext uri="{FF2B5EF4-FFF2-40B4-BE49-F238E27FC236}">
                <a16:creationId xmlns:a16="http://schemas.microsoft.com/office/drawing/2014/main" id="{43C5FE91-A46E-63B4-3663-3EACB9578D9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11085215"/>
              </p:ext>
            </p:extLst>
          </p:nvPr>
        </p:nvGraphicFramePr>
        <p:xfrm>
          <a:off x="457200" y="1524000"/>
          <a:ext cx="8229600" cy="4648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ytuł 2">
            <a:extLst>
              <a:ext uri="{FF2B5EF4-FFF2-40B4-BE49-F238E27FC236}">
                <a16:creationId xmlns:a16="http://schemas.microsoft.com/office/drawing/2014/main" id="{24DFA274-C82D-BEFB-5E68-973543A213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2587" y="333040"/>
            <a:ext cx="7778825" cy="705520"/>
          </a:xfrm>
        </p:spPr>
        <p:txBody>
          <a:bodyPr>
            <a:normAutofit/>
          </a:bodyPr>
          <a:lstStyle/>
          <a:p>
            <a:pPr algn="ctr"/>
            <a:r>
              <a:rPr lang="pl-PL" sz="4000" b="1" dirty="0">
                <a:solidFill>
                  <a:schemeClr val="tx2"/>
                </a:solidFill>
              </a:rPr>
              <a:t>Uczniowie i wychowankowie</a:t>
            </a:r>
          </a:p>
        </p:txBody>
      </p:sp>
      <p:graphicFrame>
        <p:nvGraphicFramePr>
          <p:cNvPr id="13" name="Wykres 12">
            <a:extLst>
              <a:ext uri="{FF2B5EF4-FFF2-40B4-BE49-F238E27FC236}">
                <a16:creationId xmlns:a16="http://schemas.microsoft.com/office/drawing/2014/main" id="{38D9506A-5699-DA37-A097-754832BD3A7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72492600"/>
              </p:ext>
            </p:extLst>
          </p:nvPr>
        </p:nvGraphicFramePr>
        <p:xfrm>
          <a:off x="4716016" y="1397000"/>
          <a:ext cx="3912096" cy="22480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15921697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Symbol zastępczy zawartości 6">
            <a:extLst>
              <a:ext uri="{FF2B5EF4-FFF2-40B4-BE49-F238E27FC236}">
                <a16:creationId xmlns:a16="http://schemas.microsoft.com/office/drawing/2014/main" id="{EE32EB58-0DB6-9EA0-0E41-AF46E7D79E3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84821196"/>
              </p:ext>
            </p:extLst>
          </p:nvPr>
        </p:nvGraphicFramePr>
        <p:xfrm>
          <a:off x="457200" y="1124744"/>
          <a:ext cx="8229600" cy="50474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ytuł 2">
            <a:extLst>
              <a:ext uri="{FF2B5EF4-FFF2-40B4-BE49-F238E27FC236}">
                <a16:creationId xmlns:a16="http://schemas.microsoft.com/office/drawing/2014/main" id="{9AE32FAB-69F4-8A8B-3860-7D9909E737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98143" y="325760"/>
            <a:ext cx="6347713" cy="720080"/>
          </a:xfrm>
        </p:spPr>
        <p:txBody>
          <a:bodyPr>
            <a:normAutofit/>
          </a:bodyPr>
          <a:lstStyle/>
          <a:p>
            <a:pPr algn="ctr"/>
            <a:r>
              <a:rPr lang="pl-PL" sz="4000" b="1" dirty="0">
                <a:solidFill>
                  <a:schemeClr val="tx2"/>
                </a:solidFill>
              </a:rPr>
              <a:t>Liczba oddziałów</a:t>
            </a:r>
          </a:p>
        </p:txBody>
      </p:sp>
    </p:spTree>
    <p:extLst>
      <p:ext uri="{BB962C8B-B14F-4D97-AF65-F5344CB8AC3E}">
        <p14:creationId xmlns:p14="http://schemas.microsoft.com/office/powerpoint/2010/main" val="85582142"/>
      </p:ext>
    </p:extLst>
  </p:cSld>
  <p:clrMapOvr>
    <a:masterClrMapping/>
  </p:clrMapOvr>
</p:sld>
</file>

<file path=ppt/theme/theme1.xml><?xml version="1.0" encoding="utf-8"?>
<a:theme xmlns:a="http://schemas.openxmlformats.org/drawingml/2006/main" name="Faseta">
  <a:themeElements>
    <a:clrScheme name="Fas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s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s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4BD131A7-076C-462D-BCC5-C7A1F4AFF50E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738</TotalTime>
  <Words>1354</Words>
  <Application>Microsoft Office PowerPoint</Application>
  <PresentationFormat>Pokaz na ekranie (4:3)</PresentationFormat>
  <Paragraphs>328</Paragraphs>
  <Slides>45</Slides>
  <Notes>1</Notes>
  <HiddenSlides>0</HiddenSlides>
  <MMClips>0</MMClips>
  <ScaleCrop>false</ScaleCrop>
  <HeadingPairs>
    <vt:vector size="6" baseType="variant">
      <vt:variant>
        <vt:lpstr>Używane czcionki</vt:lpstr>
      </vt:variant>
      <vt:variant>
        <vt:i4>7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45</vt:i4>
      </vt:variant>
    </vt:vector>
  </HeadingPairs>
  <TitlesOfParts>
    <vt:vector size="53" baseType="lpstr">
      <vt:lpstr>Aptos</vt:lpstr>
      <vt:lpstr>Arial</vt:lpstr>
      <vt:lpstr>Calibri</vt:lpstr>
      <vt:lpstr>Trebuchet MS</vt:lpstr>
      <vt:lpstr>Wingdings</vt:lpstr>
      <vt:lpstr>Wingdings 3</vt:lpstr>
      <vt:lpstr>Work Sans</vt:lpstr>
      <vt:lpstr>Faseta</vt:lpstr>
      <vt:lpstr> Informacja o stanie realizacji zadań oświatowych Gminy Pniewy  w roku szkolnym  2024/2025</vt:lpstr>
      <vt:lpstr>GUS informuje…</vt:lpstr>
      <vt:lpstr>Prognoza demograficzna stan na dzień 13 października br.</vt:lpstr>
      <vt:lpstr>Prognoza demograficzna stan na dzień 13 października br.</vt:lpstr>
      <vt:lpstr>Prognoza demograficzna stan na dzień 13 października br.</vt:lpstr>
      <vt:lpstr>Nadzór pedagogiczny</vt:lpstr>
      <vt:lpstr>Nasze placówki oświatowe </vt:lpstr>
      <vt:lpstr>Uczniowie i wychowankowie</vt:lpstr>
      <vt:lpstr>Liczba oddziałów</vt:lpstr>
      <vt:lpstr>Zatrudnienie nauczycieli</vt:lpstr>
      <vt:lpstr>Stopnie awansu zawodowego  nauczycieli w latach 2022-2025</vt:lpstr>
      <vt:lpstr>Zatrudnienie pracowników administracji i obsługi</vt:lpstr>
      <vt:lpstr>Egzamin ósmoklasisty</vt:lpstr>
      <vt:lpstr>Liczba ósmoklasistów  w latach 2022-2025</vt:lpstr>
      <vt:lpstr>Wyniki egzaminów ósmoklasistów  2024/2025  </vt:lpstr>
      <vt:lpstr>Wyniki egzaminów  w latach 2022-2025 </vt:lpstr>
      <vt:lpstr>Wyniki egzaminów  w latach 2022-2025 </vt:lpstr>
      <vt:lpstr>Wyniki egzaminów  w latach 2022-2025 </vt:lpstr>
      <vt:lpstr>Egzamin maturalny</vt:lpstr>
      <vt:lpstr>90 maturzystów ZS Pniewy przystąpiło  do wszystkich egzaminów dojrzałości w maju’2025</vt:lpstr>
      <vt:lpstr>Egzamin maturalny w liczbach</vt:lpstr>
      <vt:lpstr>Egzamin maturalny w liczbach</vt:lpstr>
      <vt:lpstr>Liczba maturzystów  w latach 2022-2025</vt:lpstr>
      <vt:lpstr>Wyniki matur w latach  2022-2025</vt:lpstr>
      <vt:lpstr>Wyniki matur w latach  2022-2025</vt:lpstr>
      <vt:lpstr>Egzamin potwierdzający kwalifikacje zawodowe</vt:lpstr>
      <vt:lpstr>UCZNIOWIE ZE SPECJALNYMI POTRZEBAMI EDUKACYJNYMI (SPE)</vt:lpstr>
      <vt:lpstr>Uczniowie normatywni vs. SPE</vt:lpstr>
      <vt:lpstr>INNE ZADANIA OŚWIATOWE NAKIEROWANE  NA DZIECI I MŁODZIEŻ</vt:lpstr>
      <vt:lpstr>Wsparcie finansowe</vt:lpstr>
      <vt:lpstr>Stypendia Burmistrza Gminy Pniewy</vt:lpstr>
      <vt:lpstr>KSZTAŁCENIE MŁODOCIANYCH</vt:lpstr>
      <vt:lpstr>Dowozy uczniów z niepełnosprawnościami  w liczbach</vt:lpstr>
      <vt:lpstr>Dowozy uczniów z niepełnosprawnościami  w liczbach</vt:lpstr>
      <vt:lpstr>FINANSOWANIE ZADAŃ OŚWIATOWYCH 2024/2025</vt:lpstr>
      <vt:lpstr>Prezentacja programu PowerPoint</vt:lpstr>
      <vt:lpstr>Prezentacja programu PowerPoint</vt:lpstr>
      <vt:lpstr>Finansowanie zadań oświatowych</vt:lpstr>
      <vt:lpstr>Remonty i inwestycje w placówkach 2024/2025</vt:lpstr>
      <vt:lpstr>Dopłata Gminy Pniewy  do uczniów i wychowanków</vt:lpstr>
      <vt:lpstr>Zwrot kosztów za pobyt dzieci  z Gminy Pniewy w innych przedszkolach</vt:lpstr>
      <vt:lpstr>Dotacje celowe dla przedszkola  i żłobka</vt:lpstr>
      <vt:lpstr>Dokształcanie i doskonalenie zawodowe nauczycieli</vt:lpstr>
      <vt:lpstr>SUKCESY DZIECI, MŁODZIEŻY I NAUCZYCIELI</vt:lpstr>
      <vt:lpstr>Prezentacja programu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>Adrianna Chojan</cp:lastModifiedBy>
  <cp:revision>39</cp:revision>
  <dcterms:created xsi:type="dcterms:W3CDTF">2019-10-08T05:45:55Z</dcterms:created>
  <dcterms:modified xsi:type="dcterms:W3CDTF">2025-11-19T08:24:51Z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TC102202139990</vt:lpwstr>
  </property>
</Properties>
</file>