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56"/>
  </p:notesMasterIdLst>
  <p:handoutMasterIdLst>
    <p:handoutMasterId r:id="rId57"/>
  </p:handoutMasterIdLst>
  <p:sldIdLst>
    <p:sldId id="258" r:id="rId5"/>
    <p:sldId id="271" r:id="rId6"/>
    <p:sldId id="286" r:id="rId7"/>
    <p:sldId id="294" r:id="rId8"/>
    <p:sldId id="268" r:id="rId9"/>
    <p:sldId id="297" r:id="rId10"/>
    <p:sldId id="279" r:id="rId11"/>
    <p:sldId id="301" r:id="rId12"/>
    <p:sldId id="304" r:id="rId13"/>
    <p:sldId id="261" r:id="rId14"/>
    <p:sldId id="306" r:id="rId15"/>
    <p:sldId id="307" r:id="rId16"/>
    <p:sldId id="309" r:id="rId17"/>
    <p:sldId id="310" r:id="rId18"/>
    <p:sldId id="311" r:id="rId19"/>
    <p:sldId id="270" r:id="rId20"/>
    <p:sldId id="269" r:id="rId21"/>
    <p:sldId id="355" r:id="rId22"/>
    <p:sldId id="357" r:id="rId23"/>
    <p:sldId id="314" r:id="rId24"/>
    <p:sldId id="325" r:id="rId25"/>
    <p:sldId id="335" r:id="rId26"/>
    <p:sldId id="336" r:id="rId27"/>
    <p:sldId id="356" r:id="rId28"/>
    <p:sldId id="347" r:id="rId29"/>
    <p:sldId id="348" r:id="rId30"/>
    <p:sldId id="349" r:id="rId31"/>
    <p:sldId id="350" r:id="rId32"/>
    <p:sldId id="358" r:id="rId33"/>
    <p:sldId id="360" r:id="rId34"/>
    <p:sldId id="351" r:id="rId35"/>
    <p:sldId id="353" r:id="rId36"/>
    <p:sldId id="359" r:id="rId37"/>
    <p:sldId id="263" r:id="rId38"/>
    <p:sldId id="274" r:id="rId39"/>
    <p:sldId id="273" r:id="rId40"/>
    <p:sldId id="264" r:id="rId41"/>
    <p:sldId id="266" r:id="rId42"/>
    <p:sldId id="275" r:id="rId43"/>
    <p:sldId id="346" r:id="rId44"/>
    <p:sldId id="354" r:id="rId45"/>
    <p:sldId id="276" r:id="rId46"/>
    <p:sldId id="317" r:id="rId47"/>
    <p:sldId id="318" r:id="rId48"/>
    <p:sldId id="319" r:id="rId49"/>
    <p:sldId id="320" r:id="rId50"/>
    <p:sldId id="322" r:id="rId51"/>
    <p:sldId id="323" r:id="rId52"/>
    <p:sldId id="324" r:id="rId53"/>
    <p:sldId id="321" r:id="rId54"/>
    <p:sldId id="280" r:id="rId55"/>
  </p:sldIdLst>
  <p:sldSz cx="12192000" cy="6858000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377" autoAdjust="0"/>
  </p:normalViewPr>
  <p:slideViewPr>
    <p:cSldViewPr snapToGrid="0">
      <p:cViewPr varScale="1">
        <p:scale>
          <a:sx n="107" d="100"/>
          <a:sy n="107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81422-4D6C-47CB-BD38-F2BA2DC9A1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10CA9A-B20A-4EE1-923A-4B77D7828B83}">
      <dgm:prSet phldrT="[Tekst]" phldr="0"/>
      <dgm:spPr/>
      <dgm:t>
        <a:bodyPr/>
        <a:lstStyle/>
        <a:p>
          <a:r>
            <a:rPr lang="pl-PL" dirty="0"/>
            <a:t>Planowany </a:t>
          </a:r>
          <a:r>
            <a:rPr lang="pl-PL" b="1" dirty="0"/>
            <a:t>deficyt</a:t>
          </a:r>
          <a:r>
            <a:rPr lang="pl-PL" dirty="0"/>
            <a:t> budżetowy</a:t>
          </a:r>
        </a:p>
        <a:p>
          <a:r>
            <a:rPr lang="pl-PL" dirty="0"/>
            <a:t> 6 635 905,96 zł</a:t>
          </a:r>
        </a:p>
      </dgm:t>
    </dgm:pt>
    <dgm:pt modelId="{F7A173E1-1507-4DFB-9B4B-025CBA62F188}" type="parTrans" cxnId="{9BA771B1-99F3-4421-879D-76DD1920C1B7}">
      <dgm:prSet/>
      <dgm:spPr/>
      <dgm:t>
        <a:bodyPr/>
        <a:lstStyle/>
        <a:p>
          <a:endParaRPr lang="pl-PL"/>
        </a:p>
      </dgm:t>
    </dgm:pt>
    <dgm:pt modelId="{EA834AB4-C6C6-4C3C-ADC2-E96CD6D7ABB2}" type="sibTrans" cxnId="{9BA771B1-99F3-4421-879D-76DD1920C1B7}">
      <dgm:prSet/>
      <dgm:spPr/>
      <dgm:t>
        <a:bodyPr/>
        <a:lstStyle/>
        <a:p>
          <a:endParaRPr lang="pl-PL"/>
        </a:p>
      </dgm:t>
    </dgm:pt>
    <dgm:pt modelId="{7D6C2119-7D70-43C5-AFC0-FE8F11F8084F}">
      <dgm:prSet phldrT="[Tekst]" phldr="0"/>
      <dgm:spPr/>
      <dgm:t>
        <a:bodyPr/>
        <a:lstStyle/>
        <a:p>
          <a:r>
            <a:rPr lang="pl-PL" dirty="0"/>
            <a:t>Planowane dochody </a:t>
          </a:r>
        </a:p>
        <a:p>
          <a:r>
            <a:rPr lang="pl-PL" dirty="0"/>
            <a:t>117 184 212,56 zł</a:t>
          </a:r>
        </a:p>
      </dgm:t>
    </dgm:pt>
    <dgm:pt modelId="{BE073781-FFC8-4DE9-BA35-B0B7B01838DA}" type="parTrans" cxnId="{DDDE9C93-7B63-43AA-832C-A2FB87FB9766}">
      <dgm:prSet/>
      <dgm:spPr/>
      <dgm:t>
        <a:bodyPr/>
        <a:lstStyle/>
        <a:p>
          <a:endParaRPr lang="pl-PL"/>
        </a:p>
      </dgm:t>
    </dgm:pt>
    <dgm:pt modelId="{C96C83ED-2D4D-4AD0-836A-303C62534890}" type="sibTrans" cxnId="{DDDE9C93-7B63-43AA-832C-A2FB87FB9766}">
      <dgm:prSet/>
      <dgm:spPr/>
      <dgm:t>
        <a:bodyPr/>
        <a:lstStyle/>
        <a:p>
          <a:endParaRPr lang="pl-PL"/>
        </a:p>
      </dgm:t>
    </dgm:pt>
    <dgm:pt modelId="{5044758B-B6B8-45BA-BACC-98EE38EC077F}">
      <dgm:prSet phldrT="[Tekst]" phldr="0"/>
      <dgm:spPr/>
      <dgm:t>
        <a:bodyPr/>
        <a:lstStyle/>
        <a:p>
          <a:r>
            <a:rPr lang="pl-PL" dirty="0"/>
            <a:t>Planowane wydatki</a:t>
          </a:r>
        </a:p>
        <a:p>
          <a:r>
            <a:rPr lang="pl-PL" dirty="0"/>
            <a:t>123 820 118,52 zł</a:t>
          </a:r>
        </a:p>
      </dgm:t>
    </dgm:pt>
    <dgm:pt modelId="{57F620C4-5769-4CDD-B39B-0C2D972E2527}" type="parTrans" cxnId="{E85E495C-7DD7-408F-8C43-B3B2A2CFAA0C}">
      <dgm:prSet/>
      <dgm:spPr/>
      <dgm:t>
        <a:bodyPr/>
        <a:lstStyle/>
        <a:p>
          <a:endParaRPr lang="pl-PL"/>
        </a:p>
      </dgm:t>
    </dgm:pt>
    <dgm:pt modelId="{A0C780C1-DB7C-4FBA-9514-3E6F3B1EA2D9}" type="sibTrans" cxnId="{E85E495C-7DD7-408F-8C43-B3B2A2CFAA0C}">
      <dgm:prSet/>
      <dgm:spPr/>
      <dgm:t>
        <a:bodyPr/>
        <a:lstStyle/>
        <a:p>
          <a:endParaRPr lang="pl-PL"/>
        </a:p>
      </dgm:t>
    </dgm:pt>
    <dgm:pt modelId="{9151EE44-498B-4704-94C0-830808FCB955}">
      <dgm:prSet phldrT="[Tekst]" phldr="0"/>
      <dgm:spPr/>
      <dgm:t>
        <a:bodyPr/>
        <a:lstStyle/>
        <a:p>
          <a:r>
            <a:rPr lang="pl-PL" dirty="0"/>
            <a:t>Wykonana </a:t>
          </a:r>
          <a:r>
            <a:rPr lang="pl-PL" b="1" dirty="0"/>
            <a:t>nadwyżka</a:t>
          </a:r>
          <a:r>
            <a:rPr lang="pl-PL" dirty="0"/>
            <a:t> budżetowa</a:t>
          </a:r>
        </a:p>
        <a:p>
          <a:r>
            <a:rPr lang="pl-PL" dirty="0"/>
            <a:t>974 415,05 zł</a:t>
          </a:r>
        </a:p>
      </dgm:t>
    </dgm:pt>
    <dgm:pt modelId="{D6D781D6-B6BB-453F-BAA8-2FA3EFD61BE2}" type="parTrans" cxnId="{FC9587FB-091B-48B7-B1B7-75D10D7322C9}">
      <dgm:prSet/>
      <dgm:spPr/>
      <dgm:t>
        <a:bodyPr/>
        <a:lstStyle/>
        <a:p>
          <a:endParaRPr lang="pl-PL"/>
        </a:p>
      </dgm:t>
    </dgm:pt>
    <dgm:pt modelId="{8EC436D2-5D6E-4104-BF27-4C82398BDE26}" type="sibTrans" cxnId="{FC9587FB-091B-48B7-B1B7-75D10D7322C9}">
      <dgm:prSet/>
      <dgm:spPr/>
      <dgm:t>
        <a:bodyPr/>
        <a:lstStyle/>
        <a:p>
          <a:endParaRPr lang="pl-PL"/>
        </a:p>
      </dgm:t>
    </dgm:pt>
    <dgm:pt modelId="{E371D784-0127-43AE-9D54-717150FD3923}">
      <dgm:prSet phldrT="[Tekst]" phldr="0"/>
      <dgm:spPr/>
      <dgm:t>
        <a:bodyPr/>
        <a:lstStyle/>
        <a:p>
          <a:r>
            <a:rPr lang="pl-PL" dirty="0"/>
            <a:t>Wykonane dochody</a:t>
          </a:r>
        </a:p>
        <a:p>
          <a:r>
            <a:rPr lang="pl-PL" dirty="0"/>
            <a:t>111 611 738,21 zł</a:t>
          </a:r>
        </a:p>
      </dgm:t>
    </dgm:pt>
    <dgm:pt modelId="{C06D7DAC-690E-4841-AD44-F087667AB697}" type="parTrans" cxnId="{B3D34222-AB8C-42D0-A1D0-4C02BF7B4A3F}">
      <dgm:prSet/>
      <dgm:spPr/>
      <dgm:t>
        <a:bodyPr/>
        <a:lstStyle/>
        <a:p>
          <a:endParaRPr lang="pl-PL"/>
        </a:p>
      </dgm:t>
    </dgm:pt>
    <dgm:pt modelId="{CE7498B0-A1E9-4255-82F2-60656DD96BD0}" type="sibTrans" cxnId="{B3D34222-AB8C-42D0-A1D0-4C02BF7B4A3F}">
      <dgm:prSet/>
      <dgm:spPr/>
      <dgm:t>
        <a:bodyPr/>
        <a:lstStyle/>
        <a:p>
          <a:endParaRPr lang="pl-PL"/>
        </a:p>
      </dgm:t>
    </dgm:pt>
    <dgm:pt modelId="{F07D8235-F34F-4113-9071-7916C41C301C}">
      <dgm:prSet phldrT="[Tekst]" phldr="0"/>
      <dgm:spPr/>
      <dgm:t>
        <a:bodyPr/>
        <a:lstStyle/>
        <a:p>
          <a:r>
            <a:rPr lang="pl-PL" dirty="0"/>
            <a:t>Wykonane wydatki</a:t>
          </a:r>
        </a:p>
        <a:p>
          <a:r>
            <a:rPr lang="pl-PL" dirty="0"/>
            <a:t>110 637 323,16 zł</a:t>
          </a:r>
        </a:p>
      </dgm:t>
    </dgm:pt>
    <dgm:pt modelId="{705B40F4-A6BE-40BD-A787-847BB6933401}" type="parTrans" cxnId="{45C453F7-A1D3-4EAD-851F-2C555E113851}">
      <dgm:prSet/>
      <dgm:spPr/>
      <dgm:t>
        <a:bodyPr/>
        <a:lstStyle/>
        <a:p>
          <a:endParaRPr lang="pl-PL"/>
        </a:p>
      </dgm:t>
    </dgm:pt>
    <dgm:pt modelId="{0296F5BC-26A4-4FC8-AE18-F8EBDE49CC3F}" type="sibTrans" cxnId="{45C453F7-A1D3-4EAD-851F-2C555E113851}">
      <dgm:prSet/>
      <dgm:spPr/>
      <dgm:t>
        <a:bodyPr/>
        <a:lstStyle/>
        <a:p>
          <a:endParaRPr lang="pl-PL"/>
        </a:p>
      </dgm:t>
    </dgm:pt>
    <dgm:pt modelId="{06211049-16D5-41D7-9723-7E5509254B6C}" type="pres">
      <dgm:prSet presAssocID="{D8C81422-4D6C-47CB-BD38-F2BA2DC9A1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91928-3083-428C-8F39-B28AC955CBF1}" type="pres">
      <dgm:prSet presAssocID="{AF10CA9A-B20A-4EE1-923A-4B77D7828B83}" presName="root" presStyleCnt="0"/>
      <dgm:spPr/>
    </dgm:pt>
    <dgm:pt modelId="{3219712E-5512-46E6-9DD2-41B61B71C08A}" type="pres">
      <dgm:prSet presAssocID="{AF10CA9A-B20A-4EE1-923A-4B77D7828B83}" presName="rootComposite" presStyleCnt="0"/>
      <dgm:spPr/>
    </dgm:pt>
    <dgm:pt modelId="{32AFFFE1-1A00-4911-9B2C-924DB380D7F3}" type="pres">
      <dgm:prSet presAssocID="{AF10CA9A-B20A-4EE1-923A-4B77D7828B83}" presName="rootText" presStyleLbl="node1" presStyleIdx="0" presStyleCnt="2"/>
      <dgm:spPr/>
    </dgm:pt>
    <dgm:pt modelId="{C1748DD3-7E20-48CD-B026-00023CFC2687}" type="pres">
      <dgm:prSet presAssocID="{AF10CA9A-B20A-4EE1-923A-4B77D7828B83}" presName="rootConnector" presStyleLbl="node1" presStyleIdx="0" presStyleCnt="2"/>
      <dgm:spPr/>
    </dgm:pt>
    <dgm:pt modelId="{F580CDC9-7DA3-4932-A196-A0857FB01B5C}" type="pres">
      <dgm:prSet presAssocID="{AF10CA9A-B20A-4EE1-923A-4B77D7828B83}" presName="childShape" presStyleCnt="0"/>
      <dgm:spPr/>
    </dgm:pt>
    <dgm:pt modelId="{17D149BC-83E7-4971-962D-E0AD3656073E}" type="pres">
      <dgm:prSet presAssocID="{BE073781-FFC8-4DE9-BA35-B0B7B01838DA}" presName="Name13" presStyleLbl="parChTrans1D2" presStyleIdx="0" presStyleCnt="4"/>
      <dgm:spPr/>
    </dgm:pt>
    <dgm:pt modelId="{FCC0C457-A40E-4CE5-9C14-73604E645A68}" type="pres">
      <dgm:prSet presAssocID="{7D6C2119-7D70-43C5-AFC0-FE8F11F8084F}" presName="childText" presStyleLbl="bgAcc1" presStyleIdx="0" presStyleCnt="4">
        <dgm:presLayoutVars>
          <dgm:bulletEnabled val="1"/>
        </dgm:presLayoutVars>
      </dgm:prSet>
      <dgm:spPr/>
    </dgm:pt>
    <dgm:pt modelId="{EF0523CB-1B16-4A3B-AFB8-B34D3CE4EB68}" type="pres">
      <dgm:prSet presAssocID="{57F620C4-5769-4CDD-B39B-0C2D972E2527}" presName="Name13" presStyleLbl="parChTrans1D2" presStyleIdx="1" presStyleCnt="4"/>
      <dgm:spPr/>
    </dgm:pt>
    <dgm:pt modelId="{E90F2006-8808-46E6-83EC-2C279A97CDB2}" type="pres">
      <dgm:prSet presAssocID="{5044758B-B6B8-45BA-BACC-98EE38EC077F}" presName="childText" presStyleLbl="bgAcc1" presStyleIdx="1" presStyleCnt="4">
        <dgm:presLayoutVars>
          <dgm:bulletEnabled val="1"/>
        </dgm:presLayoutVars>
      </dgm:prSet>
      <dgm:spPr/>
    </dgm:pt>
    <dgm:pt modelId="{532D9AF3-22F4-49DA-BBD7-4150F973FE7E}" type="pres">
      <dgm:prSet presAssocID="{9151EE44-498B-4704-94C0-830808FCB955}" presName="root" presStyleCnt="0"/>
      <dgm:spPr/>
    </dgm:pt>
    <dgm:pt modelId="{101A459D-AD80-4406-9DA3-E3A2E90B2968}" type="pres">
      <dgm:prSet presAssocID="{9151EE44-498B-4704-94C0-830808FCB955}" presName="rootComposite" presStyleCnt="0"/>
      <dgm:spPr/>
    </dgm:pt>
    <dgm:pt modelId="{D9B9931F-9AB8-4ABB-B774-82B60D6965D1}" type="pres">
      <dgm:prSet presAssocID="{9151EE44-498B-4704-94C0-830808FCB955}" presName="rootText" presStyleLbl="node1" presStyleIdx="1" presStyleCnt="2"/>
      <dgm:spPr/>
    </dgm:pt>
    <dgm:pt modelId="{F271DA11-9F8F-495C-95D8-5E12DB43BDD4}" type="pres">
      <dgm:prSet presAssocID="{9151EE44-498B-4704-94C0-830808FCB955}" presName="rootConnector" presStyleLbl="node1" presStyleIdx="1" presStyleCnt="2"/>
      <dgm:spPr/>
    </dgm:pt>
    <dgm:pt modelId="{098DF4ED-2D55-4A10-9939-0E558F0ABF26}" type="pres">
      <dgm:prSet presAssocID="{9151EE44-498B-4704-94C0-830808FCB955}" presName="childShape" presStyleCnt="0"/>
      <dgm:spPr/>
    </dgm:pt>
    <dgm:pt modelId="{B1E05271-E61F-4F4F-98BD-DF40033A1C41}" type="pres">
      <dgm:prSet presAssocID="{C06D7DAC-690E-4841-AD44-F087667AB697}" presName="Name13" presStyleLbl="parChTrans1D2" presStyleIdx="2" presStyleCnt="4"/>
      <dgm:spPr/>
    </dgm:pt>
    <dgm:pt modelId="{7643AB29-91B2-47A0-854B-3B64A64099D6}" type="pres">
      <dgm:prSet presAssocID="{E371D784-0127-43AE-9D54-717150FD3923}" presName="childText" presStyleLbl="bgAcc1" presStyleIdx="2" presStyleCnt="4">
        <dgm:presLayoutVars>
          <dgm:bulletEnabled val="1"/>
        </dgm:presLayoutVars>
      </dgm:prSet>
      <dgm:spPr/>
    </dgm:pt>
    <dgm:pt modelId="{4E805F5D-D922-4531-BB67-6058B5C13662}" type="pres">
      <dgm:prSet presAssocID="{705B40F4-A6BE-40BD-A787-847BB6933401}" presName="Name13" presStyleLbl="parChTrans1D2" presStyleIdx="3" presStyleCnt="4"/>
      <dgm:spPr/>
    </dgm:pt>
    <dgm:pt modelId="{3259B2A5-3E17-4C0F-8432-5E25415BC991}" type="pres">
      <dgm:prSet presAssocID="{F07D8235-F34F-4113-9071-7916C41C301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10ADF05-902F-46FD-AF47-981EC4BD3416}" type="presOf" srcId="{BE073781-FFC8-4DE9-BA35-B0B7B01838DA}" destId="{17D149BC-83E7-4971-962D-E0AD3656073E}" srcOrd="0" destOrd="0" presId="urn:microsoft.com/office/officeart/2005/8/layout/hierarchy3"/>
    <dgm:cxn modelId="{A280DD0E-A940-4B4C-9EB6-867FEE06CA22}" type="presOf" srcId="{9151EE44-498B-4704-94C0-830808FCB955}" destId="{D9B9931F-9AB8-4ABB-B774-82B60D6965D1}" srcOrd="0" destOrd="0" presId="urn:microsoft.com/office/officeart/2005/8/layout/hierarchy3"/>
    <dgm:cxn modelId="{A206CA19-7407-4251-BCE5-EB2576B633F0}" type="presOf" srcId="{AF10CA9A-B20A-4EE1-923A-4B77D7828B83}" destId="{32AFFFE1-1A00-4911-9B2C-924DB380D7F3}" srcOrd="0" destOrd="0" presId="urn:microsoft.com/office/officeart/2005/8/layout/hierarchy3"/>
    <dgm:cxn modelId="{B3D34222-AB8C-42D0-A1D0-4C02BF7B4A3F}" srcId="{9151EE44-498B-4704-94C0-830808FCB955}" destId="{E371D784-0127-43AE-9D54-717150FD3923}" srcOrd="0" destOrd="0" parTransId="{C06D7DAC-690E-4841-AD44-F087667AB697}" sibTransId="{CE7498B0-A1E9-4255-82F2-60656DD96BD0}"/>
    <dgm:cxn modelId="{FD63AE25-C66D-4130-A1FF-7054B821C443}" type="presOf" srcId="{E371D784-0127-43AE-9D54-717150FD3923}" destId="{7643AB29-91B2-47A0-854B-3B64A64099D6}" srcOrd="0" destOrd="0" presId="urn:microsoft.com/office/officeart/2005/8/layout/hierarchy3"/>
    <dgm:cxn modelId="{E85E495C-7DD7-408F-8C43-B3B2A2CFAA0C}" srcId="{AF10CA9A-B20A-4EE1-923A-4B77D7828B83}" destId="{5044758B-B6B8-45BA-BACC-98EE38EC077F}" srcOrd="1" destOrd="0" parTransId="{57F620C4-5769-4CDD-B39B-0C2D972E2527}" sibTransId="{A0C780C1-DB7C-4FBA-9514-3E6F3B1EA2D9}"/>
    <dgm:cxn modelId="{F3DCC646-429E-4EBE-814A-F97D19FE5B4E}" type="presOf" srcId="{5044758B-B6B8-45BA-BACC-98EE38EC077F}" destId="{E90F2006-8808-46E6-83EC-2C279A97CDB2}" srcOrd="0" destOrd="0" presId="urn:microsoft.com/office/officeart/2005/8/layout/hierarchy3"/>
    <dgm:cxn modelId="{959FEC4A-0073-4E89-AB37-2D00DBD1FABF}" type="presOf" srcId="{F07D8235-F34F-4113-9071-7916C41C301C}" destId="{3259B2A5-3E17-4C0F-8432-5E25415BC991}" srcOrd="0" destOrd="0" presId="urn:microsoft.com/office/officeart/2005/8/layout/hierarchy3"/>
    <dgm:cxn modelId="{2371CC4F-67BF-4229-B117-CDF287E6621B}" type="presOf" srcId="{D8C81422-4D6C-47CB-BD38-F2BA2DC9A192}" destId="{06211049-16D5-41D7-9723-7E5509254B6C}" srcOrd="0" destOrd="0" presId="urn:microsoft.com/office/officeart/2005/8/layout/hierarchy3"/>
    <dgm:cxn modelId="{0F77FE74-9EE2-4E30-9094-18CC9641B6B6}" type="presOf" srcId="{7D6C2119-7D70-43C5-AFC0-FE8F11F8084F}" destId="{FCC0C457-A40E-4CE5-9C14-73604E645A68}" srcOrd="0" destOrd="0" presId="urn:microsoft.com/office/officeart/2005/8/layout/hierarchy3"/>
    <dgm:cxn modelId="{DDDE9C93-7B63-43AA-832C-A2FB87FB9766}" srcId="{AF10CA9A-B20A-4EE1-923A-4B77D7828B83}" destId="{7D6C2119-7D70-43C5-AFC0-FE8F11F8084F}" srcOrd="0" destOrd="0" parTransId="{BE073781-FFC8-4DE9-BA35-B0B7B01838DA}" sibTransId="{C96C83ED-2D4D-4AD0-836A-303C62534890}"/>
    <dgm:cxn modelId="{CF075F95-FF16-4F40-97B7-778A8CF02DF0}" type="presOf" srcId="{705B40F4-A6BE-40BD-A787-847BB6933401}" destId="{4E805F5D-D922-4531-BB67-6058B5C13662}" srcOrd="0" destOrd="0" presId="urn:microsoft.com/office/officeart/2005/8/layout/hierarchy3"/>
    <dgm:cxn modelId="{0AEF8EA3-42DB-402E-A3A7-F5049FC20D96}" type="presOf" srcId="{C06D7DAC-690E-4841-AD44-F087667AB697}" destId="{B1E05271-E61F-4F4F-98BD-DF40033A1C41}" srcOrd="0" destOrd="0" presId="urn:microsoft.com/office/officeart/2005/8/layout/hierarchy3"/>
    <dgm:cxn modelId="{7DF6B0A4-C9EF-441C-9B72-62EC345450AC}" type="presOf" srcId="{9151EE44-498B-4704-94C0-830808FCB955}" destId="{F271DA11-9F8F-495C-95D8-5E12DB43BDD4}" srcOrd="1" destOrd="0" presId="urn:microsoft.com/office/officeart/2005/8/layout/hierarchy3"/>
    <dgm:cxn modelId="{70B067A5-E3CE-4410-B494-B1670C930090}" type="presOf" srcId="{AF10CA9A-B20A-4EE1-923A-4B77D7828B83}" destId="{C1748DD3-7E20-48CD-B026-00023CFC2687}" srcOrd="1" destOrd="0" presId="urn:microsoft.com/office/officeart/2005/8/layout/hierarchy3"/>
    <dgm:cxn modelId="{9BA771B1-99F3-4421-879D-76DD1920C1B7}" srcId="{D8C81422-4D6C-47CB-BD38-F2BA2DC9A192}" destId="{AF10CA9A-B20A-4EE1-923A-4B77D7828B83}" srcOrd="0" destOrd="0" parTransId="{F7A173E1-1507-4DFB-9B4B-025CBA62F188}" sibTransId="{EA834AB4-C6C6-4C3C-ADC2-E96CD6D7ABB2}"/>
    <dgm:cxn modelId="{45C453F7-A1D3-4EAD-851F-2C555E113851}" srcId="{9151EE44-498B-4704-94C0-830808FCB955}" destId="{F07D8235-F34F-4113-9071-7916C41C301C}" srcOrd="1" destOrd="0" parTransId="{705B40F4-A6BE-40BD-A787-847BB6933401}" sibTransId="{0296F5BC-26A4-4FC8-AE18-F8EBDE49CC3F}"/>
    <dgm:cxn modelId="{FC9587FB-091B-48B7-B1B7-75D10D7322C9}" srcId="{D8C81422-4D6C-47CB-BD38-F2BA2DC9A192}" destId="{9151EE44-498B-4704-94C0-830808FCB955}" srcOrd="1" destOrd="0" parTransId="{D6D781D6-B6BB-453F-BAA8-2FA3EFD61BE2}" sibTransId="{8EC436D2-5D6E-4104-BF27-4C82398BDE26}"/>
    <dgm:cxn modelId="{F8FCBFFC-5CB2-4289-8237-554271B76953}" type="presOf" srcId="{57F620C4-5769-4CDD-B39B-0C2D972E2527}" destId="{EF0523CB-1B16-4A3B-AFB8-B34D3CE4EB68}" srcOrd="0" destOrd="0" presId="urn:microsoft.com/office/officeart/2005/8/layout/hierarchy3"/>
    <dgm:cxn modelId="{CC5DA28C-CB35-4F8F-B0BE-949313847A8B}" type="presParOf" srcId="{06211049-16D5-41D7-9723-7E5509254B6C}" destId="{D7D91928-3083-428C-8F39-B28AC955CBF1}" srcOrd="0" destOrd="0" presId="urn:microsoft.com/office/officeart/2005/8/layout/hierarchy3"/>
    <dgm:cxn modelId="{7EFFFD00-0D5D-4FBE-AC7B-CE646D0D325C}" type="presParOf" srcId="{D7D91928-3083-428C-8F39-B28AC955CBF1}" destId="{3219712E-5512-46E6-9DD2-41B61B71C08A}" srcOrd="0" destOrd="0" presId="urn:microsoft.com/office/officeart/2005/8/layout/hierarchy3"/>
    <dgm:cxn modelId="{621A50DA-14DD-4B55-A7FA-41B0B9CBBB74}" type="presParOf" srcId="{3219712E-5512-46E6-9DD2-41B61B71C08A}" destId="{32AFFFE1-1A00-4911-9B2C-924DB380D7F3}" srcOrd="0" destOrd="0" presId="urn:microsoft.com/office/officeart/2005/8/layout/hierarchy3"/>
    <dgm:cxn modelId="{41DF4A7E-28DC-45EB-86C8-E5CC7017EDF6}" type="presParOf" srcId="{3219712E-5512-46E6-9DD2-41B61B71C08A}" destId="{C1748DD3-7E20-48CD-B026-00023CFC2687}" srcOrd="1" destOrd="0" presId="urn:microsoft.com/office/officeart/2005/8/layout/hierarchy3"/>
    <dgm:cxn modelId="{0D0B2C99-3199-4CC2-B7DE-89E63FCA7974}" type="presParOf" srcId="{D7D91928-3083-428C-8F39-B28AC955CBF1}" destId="{F580CDC9-7DA3-4932-A196-A0857FB01B5C}" srcOrd="1" destOrd="0" presId="urn:microsoft.com/office/officeart/2005/8/layout/hierarchy3"/>
    <dgm:cxn modelId="{B02FD6EE-B471-446E-9CA8-B9D08413EA70}" type="presParOf" srcId="{F580CDC9-7DA3-4932-A196-A0857FB01B5C}" destId="{17D149BC-83E7-4971-962D-E0AD3656073E}" srcOrd="0" destOrd="0" presId="urn:microsoft.com/office/officeart/2005/8/layout/hierarchy3"/>
    <dgm:cxn modelId="{E17F9E88-A0F3-49A3-98C4-DF1B84831542}" type="presParOf" srcId="{F580CDC9-7DA3-4932-A196-A0857FB01B5C}" destId="{FCC0C457-A40E-4CE5-9C14-73604E645A68}" srcOrd="1" destOrd="0" presId="urn:microsoft.com/office/officeart/2005/8/layout/hierarchy3"/>
    <dgm:cxn modelId="{6BFB2079-A6E2-4409-9EE4-A9C9CF85D4C1}" type="presParOf" srcId="{F580CDC9-7DA3-4932-A196-A0857FB01B5C}" destId="{EF0523CB-1B16-4A3B-AFB8-B34D3CE4EB68}" srcOrd="2" destOrd="0" presId="urn:microsoft.com/office/officeart/2005/8/layout/hierarchy3"/>
    <dgm:cxn modelId="{8E2BE47E-B4D7-42CF-A55A-6DFDCC482C97}" type="presParOf" srcId="{F580CDC9-7DA3-4932-A196-A0857FB01B5C}" destId="{E90F2006-8808-46E6-83EC-2C279A97CDB2}" srcOrd="3" destOrd="0" presId="urn:microsoft.com/office/officeart/2005/8/layout/hierarchy3"/>
    <dgm:cxn modelId="{D41C9943-FC3A-4D2E-A9BF-13B43C9EB630}" type="presParOf" srcId="{06211049-16D5-41D7-9723-7E5509254B6C}" destId="{532D9AF3-22F4-49DA-BBD7-4150F973FE7E}" srcOrd="1" destOrd="0" presId="urn:microsoft.com/office/officeart/2005/8/layout/hierarchy3"/>
    <dgm:cxn modelId="{7C92A2F8-8F3F-4494-B3A7-63E091D69344}" type="presParOf" srcId="{532D9AF3-22F4-49DA-BBD7-4150F973FE7E}" destId="{101A459D-AD80-4406-9DA3-E3A2E90B2968}" srcOrd="0" destOrd="0" presId="urn:microsoft.com/office/officeart/2005/8/layout/hierarchy3"/>
    <dgm:cxn modelId="{FB087428-0EDF-4AB2-A2DD-95B0D7E80DB7}" type="presParOf" srcId="{101A459D-AD80-4406-9DA3-E3A2E90B2968}" destId="{D9B9931F-9AB8-4ABB-B774-82B60D6965D1}" srcOrd="0" destOrd="0" presId="urn:microsoft.com/office/officeart/2005/8/layout/hierarchy3"/>
    <dgm:cxn modelId="{C5C6E169-DFEC-438E-A91C-EBA439A6AE89}" type="presParOf" srcId="{101A459D-AD80-4406-9DA3-E3A2E90B2968}" destId="{F271DA11-9F8F-495C-95D8-5E12DB43BDD4}" srcOrd="1" destOrd="0" presId="urn:microsoft.com/office/officeart/2005/8/layout/hierarchy3"/>
    <dgm:cxn modelId="{493E671F-8E41-489C-8CED-A47B299D3640}" type="presParOf" srcId="{532D9AF3-22F4-49DA-BBD7-4150F973FE7E}" destId="{098DF4ED-2D55-4A10-9939-0E558F0ABF26}" srcOrd="1" destOrd="0" presId="urn:microsoft.com/office/officeart/2005/8/layout/hierarchy3"/>
    <dgm:cxn modelId="{AEBBEBE4-BEF3-4DF0-826A-C04EBE115DDC}" type="presParOf" srcId="{098DF4ED-2D55-4A10-9939-0E558F0ABF26}" destId="{B1E05271-E61F-4F4F-98BD-DF40033A1C41}" srcOrd="0" destOrd="0" presId="urn:microsoft.com/office/officeart/2005/8/layout/hierarchy3"/>
    <dgm:cxn modelId="{A4C928E0-5E27-46D5-A13F-AB182A041710}" type="presParOf" srcId="{098DF4ED-2D55-4A10-9939-0E558F0ABF26}" destId="{7643AB29-91B2-47A0-854B-3B64A64099D6}" srcOrd="1" destOrd="0" presId="urn:microsoft.com/office/officeart/2005/8/layout/hierarchy3"/>
    <dgm:cxn modelId="{F6A7368D-496B-43EE-93AB-8E40955F89DC}" type="presParOf" srcId="{098DF4ED-2D55-4A10-9939-0E558F0ABF26}" destId="{4E805F5D-D922-4531-BB67-6058B5C13662}" srcOrd="2" destOrd="0" presId="urn:microsoft.com/office/officeart/2005/8/layout/hierarchy3"/>
    <dgm:cxn modelId="{021F2679-E79F-44CA-BCB7-53EA64D787E8}" type="presParOf" srcId="{098DF4ED-2D55-4A10-9939-0E558F0ABF26}" destId="{3259B2A5-3E17-4C0F-8432-5E25415BC9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81422-4D6C-47CB-BD38-F2BA2DC9A1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10CA9A-B20A-4EE1-923A-4B77D7828B83}">
      <dgm:prSet phldrT="[Tekst]" phldr="0"/>
      <dgm:spPr/>
      <dgm:t>
        <a:bodyPr/>
        <a:lstStyle/>
        <a:p>
          <a:r>
            <a:rPr lang="pl-PL" dirty="0"/>
            <a:t>Planowany </a:t>
          </a:r>
          <a:r>
            <a:rPr lang="pl-PL" b="1" dirty="0"/>
            <a:t>deficyt</a:t>
          </a:r>
          <a:r>
            <a:rPr lang="pl-PL" dirty="0"/>
            <a:t> operacyjny</a:t>
          </a:r>
        </a:p>
        <a:p>
          <a:r>
            <a:rPr lang="pl-PL" dirty="0"/>
            <a:t> 804 789,67 zł</a:t>
          </a:r>
        </a:p>
      </dgm:t>
    </dgm:pt>
    <dgm:pt modelId="{F7A173E1-1507-4DFB-9B4B-025CBA62F188}" type="parTrans" cxnId="{9BA771B1-99F3-4421-879D-76DD1920C1B7}">
      <dgm:prSet/>
      <dgm:spPr/>
      <dgm:t>
        <a:bodyPr/>
        <a:lstStyle/>
        <a:p>
          <a:endParaRPr lang="pl-PL"/>
        </a:p>
      </dgm:t>
    </dgm:pt>
    <dgm:pt modelId="{EA834AB4-C6C6-4C3C-ADC2-E96CD6D7ABB2}" type="sibTrans" cxnId="{9BA771B1-99F3-4421-879D-76DD1920C1B7}">
      <dgm:prSet/>
      <dgm:spPr/>
      <dgm:t>
        <a:bodyPr/>
        <a:lstStyle/>
        <a:p>
          <a:endParaRPr lang="pl-PL"/>
        </a:p>
      </dgm:t>
    </dgm:pt>
    <dgm:pt modelId="{7D6C2119-7D70-43C5-AFC0-FE8F11F8084F}">
      <dgm:prSet phldrT="[Tekst]" phldr="0"/>
      <dgm:spPr/>
      <dgm:t>
        <a:bodyPr/>
        <a:lstStyle/>
        <a:p>
          <a:r>
            <a:rPr lang="pl-PL" dirty="0"/>
            <a:t>Planowane dochody bieżące</a:t>
          </a:r>
        </a:p>
        <a:p>
          <a:r>
            <a:rPr lang="pl-PL" dirty="0"/>
            <a:t>107 371 922,95 zł</a:t>
          </a:r>
        </a:p>
      </dgm:t>
    </dgm:pt>
    <dgm:pt modelId="{BE073781-FFC8-4DE9-BA35-B0B7B01838DA}" type="parTrans" cxnId="{DDDE9C93-7B63-43AA-832C-A2FB87FB9766}">
      <dgm:prSet/>
      <dgm:spPr/>
      <dgm:t>
        <a:bodyPr/>
        <a:lstStyle/>
        <a:p>
          <a:endParaRPr lang="pl-PL"/>
        </a:p>
      </dgm:t>
    </dgm:pt>
    <dgm:pt modelId="{C96C83ED-2D4D-4AD0-836A-303C62534890}" type="sibTrans" cxnId="{DDDE9C93-7B63-43AA-832C-A2FB87FB9766}">
      <dgm:prSet/>
      <dgm:spPr/>
      <dgm:t>
        <a:bodyPr/>
        <a:lstStyle/>
        <a:p>
          <a:endParaRPr lang="pl-PL"/>
        </a:p>
      </dgm:t>
    </dgm:pt>
    <dgm:pt modelId="{5044758B-B6B8-45BA-BACC-98EE38EC077F}">
      <dgm:prSet phldrT="[Tekst]" phldr="0"/>
      <dgm:spPr/>
      <dgm:t>
        <a:bodyPr/>
        <a:lstStyle/>
        <a:p>
          <a:r>
            <a:rPr lang="pl-PL" dirty="0"/>
            <a:t>Planowane wydatki bieżące</a:t>
          </a:r>
        </a:p>
        <a:p>
          <a:r>
            <a:rPr lang="pl-PL" dirty="0"/>
            <a:t>108 176 712,62 zł</a:t>
          </a:r>
        </a:p>
      </dgm:t>
    </dgm:pt>
    <dgm:pt modelId="{57F620C4-5769-4CDD-B39B-0C2D972E2527}" type="parTrans" cxnId="{E85E495C-7DD7-408F-8C43-B3B2A2CFAA0C}">
      <dgm:prSet/>
      <dgm:spPr/>
      <dgm:t>
        <a:bodyPr/>
        <a:lstStyle/>
        <a:p>
          <a:endParaRPr lang="pl-PL"/>
        </a:p>
      </dgm:t>
    </dgm:pt>
    <dgm:pt modelId="{A0C780C1-DB7C-4FBA-9514-3E6F3B1EA2D9}" type="sibTrans" cxnId="{E85E495C-7DD7-408F-8C43-B3B2A2CFAA0C}">
      <dgm:prSet/>
      <dgm:spPr/>
      <dgm:t>
        <a:bodyPr/>
        <a:lstStyle/>
        <a:p>
          <a:endParaRPr lang="pl-PL"/>
        </a:p>
      </dgm:t>
    </dgm:pt>
    <dgm:pt modelId="{9151EE44-498B-4704-94C0-830808FCB955}">
      <dgm:prSet phldrT="[Tekst]" phldr="0"/>
      <dgm:spPr/>
      <dgm:t>
        <a:bodyPr/>
        <a:lstStyle/>
        <a:p>
          <a:r>
            <a:rPr lang="pl-PL" dirty="0"/>
            <a:t>Wykonana </a:t>
          </a:r>
          <a:r>
            <a:rPr lang="pl-PL" b="1" dirty="0"/>
            <a:t>nadwyżka</a:t>
          </a:r>
          <a:r>
            <a:rPr lang="pl-PL" dirty="0"/>
            <a:t> operacyjna</a:t>
          </a:r>
        </a:p>
        <a:p>
          <a:r>
            <a:rPr lang="pl-PL" dirty="0"/>
            <a:t>6 335 456,08 zł</a:t>
          </a:r>
        </a:p>
      </dgm:t>
    </dgm:pt>
    <dgm:pt modelId="{D6D781D6-B6BB-453F-BAA8-2FA3EFD61BE2}" type="parTrans" cxnId="{FC9587FB-091B-48B7-B1B7-75D10D7322C9}">
      <dgm:prSet/>
      <dgm:spPr/>
      <dgm:t>
        <a:bodyPr/>
        <a:lstStyle/>
        <a:p>
          <a:endParaRPr lang="pl-PL"/>
        </a:p>
      </dgm:t>
    </dgm:pt>
    <dgm:pt modelId="{8EC436D2-5D6E-4104-BF27-4C82398BDE26}" type="sibTrans" cxnId="{FC9587FB-091B-48B7-B1B7-75D10D7322C9}">
      <dgm:prSet/>
      <dgm:spPr/>
      <dgm:t>
        <a:bodyPr/>
        <a:lstStyle/>
        <a:p>
          <a:endParaRPr lang="pl-PL"/>
        </a:p>
      </dgm:t>
    </dgm:pt>
    <dgm:pt modelId="{E371D784-0127-43AE-9D54-717150FD3923}">
      <dgm:prSet phldrT="[Tekst]" phldr="0"/>
      <dgm:spPr/>
      <dgm:t>
        <a:bodyPr/>
        <a:lstStyle/>
        <a:p>
          <a:r>
            <a:rPr lang="pl-PL" dirty="0"/>
            <a:t>Wykonane dochody bieżące</a:t>
          </a:r>
        </a:p>
        <a:p>
          <a:r>
            <a:rPr lang="pl-PL" dirty="0"/>
            <a:t>107 544 069,82 zł</a:t>
          </a:r>
        </a:p>
      </dgm:t>
    </dgm:pt>
    <dgm:pt modelId="{C06D7DAC-690E-4841-AD44-F087667AB697}" type="parTrans" cxnId="{B3D34222-AB8C-42D0-A1D0-4C02BF7B4A3F}">
      <dgm:prSet/>
      <dgm:spPr/>
      <dgm:t>
        <a:bodyPr/>
        <a:lstStyle/>
        <a:p>
          <a:endParaRPr lang="pl-PL"/>
        </a:p>
      </dgm:t>
    </dgm:pt>
    <dgm:pt modelId="{CE7498B0-A1E9-4255-82F2-60656DD96BD0}" type="sibTrans" cxnId="{B3D34222-AB8C-42D0-A1D0-4C02BF7B4A3F}">
      <dgm:prSet/>
      <dgm:spPr/>
      <dgm:t>
        <a:bodyPr/>
        <a:lstStyle/>
        <a:p>
          <a:endParaRPr lang="pl-PL"/>
        </a:p>
      </dgm:t>
    </dgm:pt>
    <dgm:pt modelId="{F07D8235-F34F-4113-9071-7916C41C301C}">
      <dgm:prSet phldrT="[Tekst]" phldr="0"/>
      <dgm:spPr/>
      <dgm:t>
        <a:bodyPr/>
        <a:lstStyle/>
        <a:p>
          <a:r>
            <a:rPr lang="pl-PL" dirty="0"/>
            <a:t>Wykonane wydatki bieżące</a:t>
          </a:r>
        </a:p>
        <a:p>
          <a:r>
            <a:rPr lang="pl-PL" dirty="0"/>
            <a:t>101 208 613,74 zł</a:t>
          </a:r>
        </a:p>
      </dgm:t>
    </dgm:pt>
    <dgm:pt modelId="{705B40F4-A6BE-40BD-A787-847BB6933401}" type="parTrans" cxnId="{45C453F7-A1D3-4EAD-851F-2C555E113851}">
      <dgm:prSet/>
      <dgm:spPr/>
      <dgm:t>
        <a:bodyPr/>
        <a:lstStyle/>
        <a:p>
          <a:endParaRPr lang="pl-PL"/>
        </a:p>
      </dgm:t>
    </dgm:pt>
    <dgm:pt modelId="{0296F5BC-26A4-4FC8-AE18-F8EBDE49CC3F}" type="sibTrans" cxnId="{45C453F7-A1D3-4EAD-851F-2C555E113851}">
      <dgm:prSet/>
      <dgm:spPr/>
      <dgm:t>
        <a:bodyPr/>
        <a:lstStyle/>
        <a:p>
          <a:endParaRPr lang="pl-PL"/>
        </a:p>
      </dgm:t>
    </dgm:pt>
    <dgm:pt modelId="{06211049-16D5-41D7-9723-7E5509254B6C}" type="pres">
      <dgm:prSet presAssocID="{D8C81422-4D6C-47CB-BD38-F2BA2DC9A1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91928-3083-428C-8F39-B28AC955CBF1}" type="pres">
      <dgm:prSet presAssocID="{AF10CA9A-B20A-4EE1-923A-4B77D7828B83}" presName="root" presStyleCnt="0"/>
      <dgm:spPr/>
    </dgm:pt>
    <dgm:pt modelId="{3219712E-5512-46E6-9DD2-41B61B71C08A}" type="pres">
      <dgm:prSet presAssocID="{AF10CA9A-B20A-4EE1-923A-4B77D7828B83}" presName="rootComposite" presStyleCnt="0"/>
      <dgm:spPr/>
    </dgm:pt>
    <dgm:pt modelId="{32AFFFE1-1A00-4911-9B2C-924DB380D7F3}" type="pres">
      <dgm:prSet presAssocID="{AF10CA9A-B20A-4EE1-923A-4B77D7828B83}" presName="rootText" presStyleLbl="node1" presStyleIdx="0" presStyleCnt="2"/>
      <dgm:spPr/>
    </dgm:pt>
    <dgm:pt modelId="{C1748DD3-7E20-48CD-B026-00023CFC2687}" type="pres">
      <dgm:prSet presAssocID="{AF10CA9A-B20A-4EE1-923A-4B77D7828B83}" presName="rootConnector" presStyleLbl="node1" presStyleIdx="0" presStyleCnt="2"/>
      <dgm:spPr/>
    </dgm:pt>
    <dgm:pt modelId="{F580CDC9-7DA3-4932-A196-A0857FB01B5C}" type="pres">
      <dgm:prSet presAssocID="{AF10CA9A-B20A-4EE1-923A-4B77D7828B83}" presName="childShape" presStyleCnt="0"/>
      <dgm:spPr/>
    </dgm:pt>
    <dgm:pt modelId="{17D149BC-83E7-4971-962D-E0AD3656073E}" type="pres">
      <dgm:prSet presAssocID="{BE073781-FFC8-4DE9-BA35-B0B7B01838DA}" presName="Name13" presStyleLbl="parChTrans1D2" presStyleIdx="0" presStyleCnt="4"/>
      <dgm:spPr/>
    </dgm:pt>
    <dgm:pt modelId="{FCC0C457-A40E-4CE5-9C14-73604E645A68}" type="pres">
      <dgm:prSet presAssocID="{7D6C2119-7D70-43C5-AFC0-FE8F11F8084F}" presName="childText" presStyleLbl="bgAcc1" presStyleIdx="0" presStyleCnt="4">
        <dgm:presLayoutVars>
          <dgm:bulletEnabled val="1"/>
        </dgm:presLayoutVars>
      </dgm:prSet>
      <dgm:spPr/>
    </dgm:pt>
    <dgm:pt modelId="{EF0523CB-1B16-4A3B-AFB8-B34D3CE4EB68}" type="pres">
      <dgm:prSet presAssocID="{57F620C4-5769-4CDD-B39B-0C2D972E2527}" presName="Name13" presStyleLbl="parChTrans1D2" presStyleIdx="1" presStyleCnt="4"/>
      <dgm:spPr/>
    </dgm:pt>
    <dgm:pt modelId="{E90F2006-8808-46E6-83EC-2C279A97CDB2}" type="pres">
      <dgm:prSet presAssocID="{5044758B-B6B8-45BA-BACC-98EE38EC077F}" presName="childText" presStyleLbl="bgAcc1" presStyleIdx="1" presStyleCnt="4">
        <dgm:presLayoutVars>
          <dgm:bulletEnabled val="1"/>
        </dgm:presLayoutVars>
      </dgm:prSet>
      <dgm:spPr/>
    </dgm:pt>
    <dgm:pt modelId="{532D9AF3-22F4-49DA-BBD7-4150F973FE7E}" type="pres">
      <dgm:prSet presAssocID="{9151EE44-498B-4704-94C0-830808FCB955}" presName="root" presStyleCnt="0"/>
      <dgm:spPr/>
    </dgm:pt>
    <dgm:pt modelId="{101A459D-AD80-4406-9DA3-E3A2E90B2968}" type="pres">
      <dgm:prSet presAssocID="{9151EE44-498B-4704-94C0-830808FCB955}" presName="rootComposite" presStyleCnt="0"/>
      <dgm:spPr/>
    </dgm:pt>
    <dgm:pt modelId="{D9B9931F-9AB8-4ABB-B774-82B60D6965D1}" type="pres">
      <dgm:prSet presAssocID="{9151EE44-498B-4704-94C0-830808FCB955}" presName="rootText" presStyleLbl="node1" presStyleIdx="1" presStyleCnt="2"/>
      <dgm:spPr/>
    </dgm:pt>
    <dgm:pt modelId="{F271DA11-9F8F-495C-95D8-5E12DB43BDD4}" type="pres">
      <dgm:prSet presAssocID="{9151EE44-498B-4704-94C0-830808FCB955}" presName="rootConnector" presStyleLbl="node1" presStyleIdx="1" presStyleCnt="2"/>
      <dgm:spPr/>
    </dgm:pt>
    <dgm:pt modelId="{098DF4ED-2D55-4A10-9939-0E558F0ABF26}" type="pres">
      <dgm:prSet presAssocID="{9151EE44-498B-4704-94C0-830808FCB955}" presName="childShape" presStyleCnt="0"/>
      <dgm:spPr/>
    </dgm:pt>
    <dgm:pt modelId="{B1E05271-E61F-4F4F-98BD-DF40033A1C41}" type="pres">
      <dgm:prSet presAssocID="{C06D7DAC-690E-4841-AD44-F087667AB697}" presName="Name13" presStyleLbl="parChTrans1D2" presStyleIdx="2" presStyleCnt="4"/>
      <dgm:spPr/>
    </dgm:pt>
    <dgm:pt modelId="{7643AB29-91B2-47A0-854B-3B64A64099D6}" type="pres">
      <dgm:prSet presAssocID="{E371D784-0127-43AE-9D54-717150FD3923}" presName="childText" presStyleLbl="bgAcc1" presStyleIdx="2" presStyleCnt="4">
        <dgm:presLayoutVars>
          <dgm:bulletEnabled val="1"/>
        </dgm:presLayoutVars>
      </dgm:prSet>
      <dgm:spPr/>
    </dgm:pt>
    <dgm:pt modelId="{4E805F5D-D922-4531-BB67-6058B5C13662}" type="pres">
      <dgm:prSet presAssocID="{705B40F4-A6BE-40BD-A787-847BB6933401}" presName="Name13" presStyleLbl="parChTrans1D2" presStyleIdx="3" presStyleCnt="4"/>
      <dgm:spPr/>
    </dgm:pt>
    <dgm:pt modelId="{3259B2A5-3E17-4C0F-8432-5E25415BC991}" type="pres">
      <dgm:prSet presAssocID="{F07D8235-F34F-4113-9071-7916C41C301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10ADF05-902F-46FD-AF47-981EC4BD3416}" type="presOf" srcId="{BE073781-FFC8-4DE9-BA35-B0B7B01838DA}" destId="{17D149BC-83E7-4971-962D-E0AD3656073E}" srcOrd="0" destOrd="0" presId="urn:microsoft.com/office/officeart/2005/8/layout/hierarchy3"/>
    <dgm:cxn modelId="{A280DD0E-A940-4B4C-9EB6-867FEE06CA22}" type="presOf" srcId="{9151EE44-498B-4704-94C0-830808FCB955}" destId="{D9B9931F-9AB8-4ABB-B774-82B60D6965D1}" srcOrd="0" destOrd="0" presId="urn:microsoft.com/office/officeart/2005/8/layout/hierarchy3"/>
    <dgm:cxn modelId="{A206CA19-7407-4251-BCE5-EB2576B633F0}" type="presOf" srcId="{AF10CA9A-B20A-4EE1-923A-4B77D7828B83}" destId="{32AFFFE1-1A00-4911-9B2C-924DB380D7F3}" srcOrd="0" destOrd="0" presId="urn:microsoft.com/office/officeart/2005/8/layout/hierarchy3"/>
    <dgm:cxn modelId="{B3D34222-AB8C-42D0-A1D0-4C02BF7B4A3F}" srcId="{9151EE44-498B-4704-94C0-830808FCB955}" destId="{E371D784-0127-43AE-9D54-717150FD3923}" srcOrd="0" destOrd="0" parTransId="{C06D7DAC-690E-4841-AD44-F087667AB697}" sibTransId="{CE7498B0-A1E9-4255-82F2-60656DD96BD0}"/>
    <dgm:cxn modelId="{FD63AE25-C66D-4130-A1FF-7054B821C443}" type="presOf" srcId="{E371D784-0127-43AE-9D54-717150FD3923}" destId="{7643AB29-91B2-47A0-854B-3B64A64099D6}" srcOrd="0" destOrd="0" presId="urn:microsoft.com/office/officeart/2005/8/layout/hierarchy3"/>
    <dgm:cxn modelId="{E85E495C-7DD7-408F-8C43-B3B2A2CFAA0C}" srcId="{AF10CA9A-B20A-4EE1-923A-4B77D7828B83}" destId="{5044758B-B6B8-45BA-BACC-98EE38EC077F}" srcOrd="1" destOrd="0" parTransId="{57F620C4-5769-4CDD-B39B-0C2D972E2527}" sibTransId="{A0C780C1-DB7C-4FBA-9514-3E6F3B1EA2D9}"/>
    <dgm:cxn modelId="{F3DCC646-429E-4EBE-814A-F97D19FE5B4E}" type="presOf" srcId="{5044758B-B6B8-45BA-BACC-98EE38EC077F}" destId="{E90F2006-8808-46E6-83EC-2C279A97CDB2}" srcOrd="0" destOrd="0" presId="urn:microsoft.com/office/officeart/2005/8/layout/hierarchy3"/>
    <dgm:cxn modelId="{959FEC4A-0073-4E89-AB37-2D00DBD1FABF}" type="presOf" srcId="{F07D8235-F34F-4113-9071-7916C41C301C}" destId="{3259B2A5-3E17-4C0F-8432-5E25415BC991}" srcOrd="0" destOrd="0" presId="urn:microsoft.com/office/officeart/2005/8/layout/hierarchy3"/>
    <dgm:cxn modelId="{2371CC4F-67BF-4229-B117-CDF287E6621B}" type="presOf" srcId="{D8C81422-4D6C-47CB-BD38-F2BA2DC9A192}" destId="{06211049-16D5-41D7-9723-7E5509254B6C}" srcOrd="0" destOrd="0" presId="urn:microsoft.com/office/officeart/2005/8/layout/hierarchy3"/>
    <dgm:cxn modelId="{0F77FE74-9EE2-4E30-9094-18CC9641B6B6}" type="presOf" srcId="{7D6C2119-7D70-43C5-AFC0-FE8F11F8084F}" destId="{FCC0C457-A40E-4CE5-9C14-73604E645A68}" srcOrd="0" destOrd="0" presId="urn:microsoft.com/office/officeart/2005/8/layout/hierarchy3"/>
    <dgm:cxn modelId="{DDDE9C93-7B63-43AA-832C-A2FB87FB9766}" srcId="{AF10CA9A-B20A-4EE1-923A-4B77D7828B83}" destId="{7D6C2119-7D70-43C5-AFC0-FE8F11F8084F}" srcOrd="0" destOrd="0" parTransId="{BE073781-FFC8-4DE9-BA35-B0B7B01838DA}" sibTransId="{C96C83ED-2D4D-4AD0-836A-303C62534890}"/>
    <dgm:cxn modelId="{CF075F95-FF16-4F40-97B7-778A8CF02DF0}" type="presOf" srcId="{705B40F4-A6BE-40BD-A787-847BB6933401}" destId="{4E805F5D-D922-4531-BB67-6058B5C13662}" srcOrd="0" destOrd="0" presId="urn:microsoft.com/office/officeart/2005/8/layout/hierarchy3"/>
    <dgm:cxn modelId="{0AEF8EA3-42DB-402E-A3A7-F5049FC20D96}" type="presOf" srcId="{C06D7DAC-690E-4841-AD44-F087667AB697}" destId="{B1E05271-E61F-4F4F-98BD-DF40033A1C41}" srcOrd="0" destOrd="0" presId="urn:microsoft.com/office/officeart/2005/8/layout/hierarchy3"/>
    <dgm:cxn modelId="{7DF6B0A4-C9EF-441C-9B72-62EC345450AC}" type="presOf" srcId="{9151EE44-498B-4704-94C0-830808FCB955}" destId="{F271DA11-9F8F-495C-95D8-5E12DB43BDD4}" srcOrd="1" destOrd="0" presId="urn:microsoft.com/office/officeart/2005/8/layout/hierarchy3"/>
    <dgm:cxn modelId="{70B067A5-E3CE-4410-B494-B1670C930090}" type="presOf" srcId="{AF10CA9A-B20A-4EE1-923A-4B77D7828B83}" destId="{C1748DD3-7E20-48CD-B026-00023CFC2687}" srcOrd="1" destOrd="0" presId="urn:microsoft.com/office/officeart/2005/8/layout/hierarchy3"/>
    <dgm:cxn modelId="{9BA771B1-99F3-4421-879D-76DD1920C1B7}" srcId="{D8C81422-4D6C-47CB-BD38-F2BA2DC9A192}" destId="{AF10CA9A-B20A-4EE1-923A-4B77D7828B83}" srcOrd="0" destOrd="0" parTransId="{F7A173E1-1507-4DFB-9B4B-025CBA62F188}" sibTransId="{EA834AB4-C6C6-4C3C-ADC2-E96CD6D7ABB2}"/>
    <dgm:cxn modelId="{45C453F7-A1D3-4EAD-851F-2C555E113851}" srcId="{9151EE44-498B-4704-94C0-830808FCB955}" destId="{F07D8235-F34F-4113-9071-7916C41C301C}" srcOrd="1" destOrd="0" parTransId="{705B40F4-A6BE-40BD-A787-847BB6933401}" sibTransId="{0296F5BC-26A4-4FC8-AE18-F8EBDE49CC3F}"/>
    <dgm:cxn modelId="{FC9587FB-091B-48B7-B1B7-75D10D7322C9}" srcId="{D8C81422-4D6C-47CB-BD38-F2BA2DC9A192}" destId="{9151EE44-498B-4704-94C0-830808FCB955}" srcOrd="1" destOrd="0" parTransId="{D6D781D6-B6BB-453F-BAA8-2FA3EFD61BE2}" sibTransId="{8EC436D2-5D6E-4104-BF27-4C82398BDE26}"/>
    <dgm:cxn modelId="{F8FCBFFC-5CB2-4289-8237-554271B76953}" type="presOf" srcId="{57F620C4-5769-4CDD-B39B-0C2D972E2527}" destId="{EF0523CB-1B16-4A3B-AFB8-B34D3CE4EB68}" srcOrd="0" destOrd="0" presId="urn:microsoft.com/office/officeart/2005/8/layout/hierarchy3"/>
    <dgm:cxn modelId="{CC5DA28C-CB35-4F8F-B0BE-949313847A8B}" type="presParOf" srcId="{06211049-16D5-41D7-9723-7E5509254B6C}" destId="{D7D91928-3083-428C-8F39-B28AC955CBF1}" srcOrd="0" destOrd="0" presId="urn:microsoft.com/office/officeart/2005/8/layout/hierarchy3"/>
    <dgm:cxn modelId="{7EFFFD00-0D5D-4FBE-AC7B-CE646D0D325C}" type="presParOf" srcId="{D7D91928-3083-428C-8F39-B28AC955CBF1}" destId="{3219712E-5512-46E6-9DD2-41B61B71C08A}" srcOrd="0" destOrd="0" presId="urn:microsoft.com/office/officeart/2005/8/layout/hierarchy3"/>
    <dgm:cxn modelId="{621A50DA-14DD-4B55-A7FA-41B0B9CBBB74}" type="presParOf" srcId="{3219712E-5512-46E6-9DD2-41B61B71C08A}" destId="{32AFFFE1-1A00-4911-9B2C-924DB380D7F3}" srcOrd="0" destOrd="0" presId="urn:microsoft.com/office/officeart/2005/8/layout/hierarchy3"/>
    <dgm:cxn modelId="{41DF4A7E-28DC-45EB-86C8-E5CC7017EDF6}" type="presParOf" srcId="{3219712E-5512-46E6-9DD2-41B61B71C08A}" destId="{C1748DD3-7E20-48CD-B026-00023CFC2687}" srcOrd="1" destOrd="0" presId="urn:microsoft.com/office/officeart/2005/8/layout/hierarchy3"/>
    <dgm:cxn modelId="{0D0B2C99-3199-4CC2-B7DE-89E63FCA7974}" type="presParOf" srcId="{D7D91928-3083-428C-8F39-B28AC955CBF1}" destId="{F580CDC9-7DA3-4932-A196-A0857FB01B5C}" srcOrd="1" destOrd="0" presId="urn:microsoft.com/office/officeart/2005/8/layout/hierarchy3"/>
    <dgm:cxn modelId="{B02FD6EE-B471-446E-9CA8-B9D08413EA70}" type="presParOf" srcId="{F580CDC9-7DA3-4932-A196-A0857FB01B5C}" destId="{17D149BC-83E7-4971-962D-E0AD3656073E}" srcOrd="0" destOrd="0" presId="urn:microsoft.com/office/officeart/2005/8/layout/hierarchy3"/>
    <dgm:cxn modelId="{E17F9E88-A0F3-49A3-98C4-DF1B84831542}" type="presParOf" srcId="{F580CDC9-7DA3-4932-A196-A0857FB01B5C}" destId="{FCC0C457-A40E-4CE5-9C14-73604E645A68}" srcOrd="1" destOrd="0" presId="urn:microsoft.com/office/officeart/2005/8/layout/hierarchy3"/>
    <dgm:cxn modelId="{6BFB2079-A6E2-4409-9EE4-A9C9CF85D4C1}" type="presParOf" srcId="{F580CDC9-7DA3-4932-A196-A0857FB01B5C}" destId="{EF0523CB-1B16-4A3B-AFB8-B34D3CE4EB68}" srcOrd="2" destOrd="0" presId="urn:microsoft.com/office/officeart/2005/8/layout/hierarchy3"/>
    <dgm:cxn modelId="{8E2BE47E-B4D7-42CF-A55A-6DFDCC482C97}" type="presParOf" srcId="{F580CDC9-7DA3-4932-A196-A0857FB01B5C}" destId="{E90F2006-8808-46E6-83EC-2C279A97CDB2}" srcOrd="3" destOrd="0" presId="urn:microsoft.com/office/officeart/2005/8/layout/hierarchy3"/>
    <dgm:cxn modelId="{D41C9943-FC3A-4D2E-A9BF-13B43C9EB630}" type="presParOf" srcId="{06211049-16D5-41D7-9723-7E5509254B6C}" destId="{532D9AF3-22F4-49DA-BBD7-4150F973FE7E}" srcOrd="1" destOrd="0" presId="urn:microsoft.com/office/officeart/2005/8/layout/hierarchy3"/>
    <dgm:cxn modelId="{7C92A2F8-8F3F-4494-B3A7-63E091D69344}" type="presParOf" srcId="{532D9AF3-22F4-49DA-BBD7-4150F973FE7E}" destId="{101A459D-AD80-4406-9DA3-E3A2E90B2968}" srcOrd="0" destOrd="0" presId="urn:microsoft.com/office/officeart/2005/8/layout/hierarchy3"/>
    <dgm:cxn modelId="{FB087428-0EDF-4AB2-A2DD-95B0D7E80DB7}" type="presParOf" srcId="{101A459D-AD80-4406-9DA3-E3A2E90B2968}" destId="{D9B9931F-9AB8-4ABB-B774-82B60D6965D1}" srcOrd="0" destOrd="0" presId="urn:microsoft.com/office/officeart/2005/8/layout/hierarchy3"/>
    <dgm:cxn modelId="{C5C6E169-DFEC-438E-A91C-EBA439A6AE89}" type="presParOf" srcId="{101A459D-AD80-4406-9DA3-E3A2E90B2968}" destId="{F271DA11-9F8F-495C-95D8-5E12DB43BDD4}" srcOrd="1" destOrd="0" presId="urn:microsoft.com/office/officeart/2005/8/layout/hierarchy3"/>
    <dgm:cxn modelId="{493E671F-8E41-489C-8CED-A47B299D3640}" type="presParOf" srcId="{532D9AF3-22F4-49DA-BBD7-4150F973FE7E}" destId="{098DF4ED-2D55-4A10-9939-0E558F0ABF26}" srcOrd="1" destOrd="0" presId="urn:microsoft.com/office/officeart/2005/8/layout/hierarchy3"/>
    <dgm:cxn modelId="{AEBBEBE4-BEF3-4DF0-826A-C04EBE115DDC}" type="presParOf" srcId="{098DF4ED-2D55-4A10-9939-0E558F0ABF26}" destId="{B1E05271-E61F-4F4F-98BD-DF40033A1C41}" srcOrd="0" destOrd="0" presId="urn:microsoft.com/office/officeart/2005/8/layout/hierarchy3"/>
    <dgm:cxn modelId="{A4C928E0-5E27-46D5-A13F-AB182A041710}" type="presParOf" srcId="{098DF4ED-2D55-4A10-9939-0E558F0ABF26}" destId="{7643AB29-91B2-47A0-854B-3B64A64099D6}" srcOrd="1" destOrd="0" presId="urn:microsoft.com/office/officeart/2005/8/layout/hierarchy3"/>
    <dgm:cxn modelId="{F6A7368D-496B-43EE-93AB-8E40955F89DC}" type="presParOf" srcId="{098DF4ED-2D55-4A10-9939-0E558F0ABF26}" destId="{4E805F5D-D922-4531-BB67-6058B5C13662}" srcOrd="2" destOrd="0" presId="urn:microsoft.com/office/officeart/2005/8/layout/hierarchy3"/>
    <dgm:cxn modelId="{021F2679-E79F-44CA-BCB7-53EA64D787E8}" type="presParOf" srcId="{098DF4ED-2D55-4A10-9939-0E558F0ABF26}" destId="{3259B2A5-3E17-4C0F-8432-5E25415BC9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6B834-E44A-4A54-A80C-DA858B12BFE3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67B6ACD-2954-4D4C-ADEF-36DE09D935EB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Oświata i wychowanie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1 878 365,16 zł</a:t>
          </a:r>
        </a:p>
      </dgm:t>
    </dgm:pt>
    <dgm:pt modelId="{F7E7B05A-9433-49CC-82AC-6935BCA5F361}" type="parTrans" cxnId="{F9FAFBFE-9533-43ED-8F2C-84A058276D01}">
      <dgm:prSet/>
      <dgm:spPr/>
      <dgm:t>
        <a:bodyPr/>
        <a:lstStyle/>
        <a:p>
          <a:endParaRPr lang="pl-PL"/>
        </a:p>
      </dgm:t>
    </dgm:pt>
    <dgm:pt modelId="{983324BA-CB3E-464D-AE68-A5DD4D766B00}" type="sibTrans" cxnId="{F9FAFBFE-9533-43ED-8F2C-84A058276D01}">
      <dgm:prSet/>
      <dgm:spPr/>
      <dgm:t>
        <a:bodyPr/>
        <a:lstStyle/>
        <a:p>
          <a:endParaRPr lang="pl-PL"/>
        </a:p>
      </dgm:t>
    </dgm:pt>
    <dgm:pt modelId="{0FEB46B3-8B70-4CD8-A380-B9E0C035DFE1}">
      <dgm:prSet phldrT="[Tekst]" phldr="0"/>
      <dgm:spPr/>
      <dgm:t>
        <a:bodyPr/>
        <a:lstStyle/>
        <a:p>
          <a:r>
            <a:rPr lang="pl-PL" i="1" dirty="0"/>
            <a:t>„Zmiana sposobu użytkowania pomieszczeń Biblioteki Publicznej </a:t>
          </a:r>
          <a:r>
            <a:rPr lang="pl-PL" i="1" dirty="0" err="1"/>
            <a:t>MiG</a:t>
          </a:r>
          <a:r>
            <a:rPr lang="pl-PL" i="1" dirty="0"/>
            <a:t> Centrum Kultury Pniewy” </a:t>
          </a:r>
          <a:r>
            <a:rPr lang="pl-PL" i="0" dirty="0"/>
            <a:t>– Polski Ład – </a:t>
          </a:r>
          <a:br>
            <a:rPr lang="pl-PL" i="0" dirty="0"/>
          </a:br>
          <a:r>
            <a:rPr lang="pl-PL" i="0" dirty="0"/>
            <a:t>1 002 500,00 zł</a:t>
          </a:r>
          <a:endParaRPr lang="pl-PL" dirty="0"/>
        </a:p>
      </dgm:t>
    </dgm:pt>
    <dgm:pt modelId="{694E7108-C76B-4814-B198-49E856369B47}" type="parTrans" cxnId="{F8EAC7F8-7D25-4D93-845B-36F85A13E22C}">
      <dgm:prSet/>
      <dgm:spPr/>
      <dgm:t>
        <a:bodyPr/>
        <a:lstStyle/>
        <a:p>
          <a:endParaRPr lang="pl-PL"/>
        </a:p>
      </dgm:t>
    </dgm:pt>
    <dgm:pt modelId="{5BB0A2ED-B329-48B8-AA6F-4407AFBEC57E}" type="sibTrans" cxnId="{F8EAC7F8-7D25-4D93-845B-36F85A13E22C}">
      <dgm:prSet/>
      <dgm:spPr/>
      <dgm:t>
        <a:bodyPr/>
        <a:lstStyle/>
        <a:p>
          <a:endParaRPr lang="pl-PL"/>
        </a:p>
      </dgm:t>
    </dgm:pt>
    <dgm:pt modelId="{4C4D1CA6-FD76-46B2-AA52-EDFA7868A812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Gospodarka komunalna </a:t>
          </a:r>
          <a:b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ochrona środowiska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565 075,70 zł</a:t>
          </a:r>
        </a:p>
      </dgm:t>
    </dgm:pt>
    <dgm:pt modelId="{AFAAD0E2-96E1-4058-845D-08E0E55B889E}" type="parTrans" cxnId="{A84BA590-EFFA-4B60-A01B-18AA73410DB5}">
      <dgm:prSet/>
      <dgm:spPr/>
      <dgm:t>
        <a:bodyPr/>
        <a:lstStyle/>
        <a:p>
          <a:endParaRPr lang="pl-PL"/>
        </a:p>
      </dgm:t>
    </dgm:pt>
    <dgm:pt modelId="{C05D5763-1B89-4502-97CB-401D3A1A0708}" type="sibTrans" cxnId="{A84BA590-EFFA-4B60-A01B-18AA73410DB5}">
      <dgm:prSet/>
      <dgm:spPr/>
      <dgm:t>
        <a:bodyPr/>
        <a:lstStyle/>
        <a:p>
          <a:endParaRPr lang="pl-PL"/>
        </a:p>
      </dgm:t>
    </dgm:pt>
    <dgm:pt modelId="{BAF7ED30-9ACD-4038-B579-ECF26D739B7C}">
      <dgm:prSet phldrT="[Tekst]" phldr="0"/>
      <dgm:spPr/>
      <dgm:t>
        <a:bodyPr/>
        <a:lstStyle/>
        <a:p>
          <a:r>
            <a:rPr lang="pl-PL" i="1" dirty="0"/>
            <a:t>„Modernizacja oświetlenia ulicznego na terenie Pniew” </a:t>
          </a:r>
          <a:r>
            <a:rPr lang="pl-PL" dirty="0"/>
            <a:t>– Polski Ład – </a:t>
          </a:r>
          <a:br>
            <a:rPr lang="pl-PL" dirty="0"/>
          </a:br>
          <a:r>
            <a:rPr lang="pl-PL" dirty="0"/>
            <a:t>370 000,00 zł</a:t>
          </a:r>
        </a:p>
      </dgm:t>
    </dgm:pt>
    <dgm:pt modelId="{6FB7957C-3FA9-4B51-941F-F535EB567B76}" type="parTrans" cxnId="{74094507-462E-4176-AFF1-D1982C0E05B5}">
      <dgm:prSet/>
      <dgm:spPr/>
      <dgm:t>
        <a:bodyPr/>
        <a:lstStyle/>
        <a:p>
          <a:endParaRPr lang="pl-PL"/>
        </a:p>
      </dgm:t>
    </dgm:pt>
    <dgm:pt modelId="{48E07DFF-6623-4204-B4B1-C004BFCEACDB}" type="sibTrans" cxnId="{74094507-462E-4176-AFF1-D1982C0E05B5}">
      <dgm:prSet/>
      <dgm:spPr/>
      <dgm:t>
        <a:bodyPr/>
        <a:lstStyle/>
        <a:p>
          <a:endParaRPr lang="pl-PL"/>
        </a:p>
      </dgm:t>
    </dgm:pt>
    <dgm:pt modelId="{83CDE54A-3321-471A-9544-18043E5CEF55}">
      <dgm:prSet/>
      <dgm:spPr/>
      <dgm:t>
        <a:bodyPr/>
        <a:lstStyle/>
        <a:p>
          <a:r>
            <a:rPr lang="pl-PL" i="1" dirty="0"/>
            <a:t>„Technik na topie – rozwój kształcenia i szkolenia zawodowego w Technikum ZS </a:t>
          </a:r>
          <a:br>
            <a:rPr lang="pl-PL" i="1" dirty="0"/>
          </a:br>
          <a:r>
            <a:rPr lang="pl-PL" i="1" dirty="0"/>
            <a:t>w Pniewach – utworzenie ośrodka egzaminacyjnego dla technikum </a:t>
          </a:r>
          <a:r>
            <a:rPr lang="pl-PL" i="1" dirty="0" err="1"/>
            <a:t>mechatronicznego</a:t>
          </a:r>
          <a:r>
            <a:rPr lang="pl-PL" i="1" dirty="0"/>
            <a:t>” - </a:t>
          </a:r>
          <a:r>
            <a:rPr lang="pl-PL" i="0" dirty="0"/>
            <a:t>Fundusze Europejskie dla Wielkopolski 2021-2027 – 875 865,16 zł</a:t>
          </a:r>
          <a:endParaRPr lang="pl-PL" i="1" dirty="0"/>
        </a:p>
      </dgm:t>
    </dgm:pt>
    <dgm:pt modelId="{6E481DE8-A42D-44A9-8A71-100978217FF5}" type="parTrans" cxnId="{76AEFBC2-36DA-459F-BDB0-FC40340CD9A8}">
      <dgm:prSet/>
      <dgm:spPr/>
      <dgm:t>
        <a:bodyPr/>
        <a:lstStyle/>
        <a:p>
          <a:endParaRPr lang="pl-PL"/>
        </a:p>
      </dgm:t>
    </dgm:pt>
    <dgm:pt modelId="{D6578F21-C52C-479F-B8CB-4F5A50B0DB13}" type="sibTrans" cxnId="{76AEFBC2-36DA-459F-BDB0-FC40340CD9A8}">
      <dgm:prSet/>
      <dgm:spPr/>
      <dgm:t>
        <a:bodyPr/>
        <a:lstStyle/>
        <a:p>
          <a:endParaRPr lang="pl-PL"/>
        </a:p>
      </dgm:t>
    </dgm:pt>
    <dgm:pt modelId="{93B6B46F-E1A8-4E2D-9A5B-429F5061EC60}">
      <dgm:prSet/>
      <dgm:spPr/>
      <dgm:t>
        <a:bodyPr/>
        <a:lstStyle/>
        <a:p>
          <a:r>
            <a:rPr lang="pl-PL" i="1" dirty="0"/>
            <a:t>Dofinansowanie na realizację programu priorytetowego ”Ciepłe mieszkanie” </a:t>
          </a:r>
          <a:r>
            <a:rPr lang="pl-PL" dirty="0"/>
            <a:t>– </a:t>
          </a:r>
          <a:r>
            <a:rPr lang="pl-PL" i="0" dirty="0"/>
            <a:t>NFOŚiGW – 195 075,70 zł</a:t>
          </a:r>
          <a:endParaRPr lang="pl-PL" dirty="0"/>
        </a:p>
      </dgm:t>
    </dgm:pt>
    <dgm:pt modelId="{491E4C50-984A-4680-938F-36B12AC4DD4A}" type="parTrans" cxnId="{EEF7D6E0-3F08-440D-9397-E19CF85D0576}">
      <dgm:prSet/>
      <dgm:spPr/>
      <dgm:t>
        <a:bodyPr/>
        <a:lstStyle/>
        <a:p>
          <a:endParaRPr lang="pl-PL"/>
        </a:p>
      </dgm:t>
    </dgm:pt>
    <dgm:pt modelId="{51F92E0C-B016-4407-ADFA-CDFFBA061887}" type="sibTrans" cxnId="{EEF7D6E0-3F08-440D-9397-E19CF85D0576}">
      <dgm:prSet/>
      <dgm:spPr/>
      <dgm:t>
        <a:bodyPr/>
        <a:lstStyle/>
        <a:p>
          <a:endParaRPr lang="pl-PL"/>
        </a:p>
      </dgm:t>
    </dgm:pt>
    <dgm:pt modelId="{63DF053C-24BD-48A9-85DC-70F4DC2EE460}" type="pres">
      <dgm:prSet presAssocID="{FB16B834-E44A-4A54-A80C-DA858B12BFE3}" presName="Name0" presStyleCnt="0">
        <dgm:presLayoutVars>
          <dgm:dir/>
          <dgm:animLvl val="lvl"/>
          <dgm:resizeHandles val="exact"/>
        </dgm:presLayoutVars>
      </dgm:prSet>
      <dgm:spPr/>
    </dgm:pt>
    <dgm:pt modelId="{38B49553-11EF-4F38-BA80-8611819BB798}" type="pres">
      <dgm:prSet presAssocID="{567B6ACD-2954-4D4C-ADEF-36DE09D935EB}" presName="composite" presStyleCnt="0"/>
      <dgm:spPr/>
    </dgm:pt>
    <dgm:pt modelId="{6D5C9754-CB21-476C-85A7-FE4D0596199D}" type="pres">
      <dgm:prSet presAssocID="{567B6ACD-2954-4D4C-ADEF-36DE09D935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A0C68F0-5BC1-417B-BD4A-3A6E4DBC47E8}" type="pres">
      <dgm:prSet presAssocID="{567B6ACD-2954-4D4C-ADEF-36DE09D935EB}" presName="desTx" presStyleLbl="alignAccFollowNode1" presStyleIdx="0" presStyleCnt="2">
        <dgm:presLayoutVars>
          <dgm:bulletEnabled val="1"/>
        </dgm:presLayoutVars>
      </dgm:prSet>
      <dgm:spPr/>
    </dgm:pt>
    <dgm:pt modelId="{1F92F966-AE21-4A4E-80AF-7D520A94C95F}" type="pres">
      <dgm:prSet presAssocID="{983324BA-CB3E-464D-AE68-A5DD4D766B00}" presName="space" presStyleCnt="0"/>
      <dgm:spPr/>
    </dgm:pt>
    <dgm:pt modelId="{62BF6BC7-6F23-46CC-A102-FD6099F6B370}" type="pres">
      <dgm:prSet presAssocID="{4C4D1CA6-FD76-46B2-AA52-EDFA7868A812}" presName="composite" presStyleCnt="0"/>
      <dgm:spPr/>
    </dgm:pt>
    <dgm:pt modelId="{C9D2F8F0-5C14-4757-A7D6-CA8A88EDD33D}" type="pres">
      <dgm:prSet presAssocID="{4C4D1CA6-FD76-46B2-AA52-EDFA7868A8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A33A10-8132-473B-88C5-40DF439AE180}" type="pres">
      <dgm:prSet presAssocID="{4C4D1CA6-FD76-46B2-AA52-EDFA7868A81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4094507-462E-4176-AFF1-D1982C0E05B5}" srcId="{4C4D1CA6-FD76-46B2-AA52-EDFA7868A812}" destId="{BAF7ED30-9ACD-4038-B579-ECF26D739B7C}" srcOrd="0" destOrd="0" parTransId="{6FB7957C-3FA9-4B51-941F-F535EB567B76}" sibTransId="{48E07DFF-6623-4204-B4B1-C004BFCEACDB}"/>
    <dgm:cxn modelId="{3B99F643-BD9F-4091-B1DB-E1492E3E4DCB}" type="presOf" srcId="{93B6B46F-E1A8-4E2D-9A5B-429F5061EC60}" destId="{E6A33A10-8132-473B-88C5-40DF439AE180}" srcOrd="0" destOrd="1" presId="urn:microsoft.com/office/officeart/2005/8/layout/hList1"/>
    <dgm:cxn modelId="{59967469-D206-4DDF-859A-40092087A22F}" type="presOf" srcId="{567B6ACD-2954-4D4C-ADEF-36DE09D935EB}" destId="{6D5C9754-CB21-476C-85A7-FE4D0596199D}" srcOrd="0" destOrd="0" presId="urn:microsoft.com/office/officeart/2005/8/layout/hList1"/>
    <dgm:cxn modelId="{6449924F-E316-453B-833C-1221076990D3}" type="presOf" srcId="{4C4D1CA6-FD76-46B2-AA52-EDFA7868A812}" destId="{C9D2F8F0-5C14-4757-A7D6-CA8A88EDD33D}" srcOrd="0" destOrd="0" presId="urn:microsoft.com/office/officeart/2005/8/layout/hList1"/>
    <dgm:cxn modelId="{D1F2208C-1052-4D8B-9E58-411E82AE808D}" type="presOf" srcId="{0FEB46B3-8B70-4CD8-A380-B9E0C035DFE1}" destId="{2A0C68F0-5BC1-417B-BD4A-3A6E4DBC47E8}" srcOrd="0" destOrd="0" presId="urn:microsoft.com/office/officeart/2005/8/layout/hList1"/>
    <dgm:cxn modelId="{A84BA590-EFFA-4B60-A01B-18AA73410DB5}" srcId="{FB16B834-E44A-4A54-A80C-DA858B12BFE3}" destId="{4C4D1CA6-FD76-46B2-AA52-EDFA7868A812}" srcOrd="1" destOrd="0" parTransId="{AFAAD0E2-96E1-4058-845D-08E0E55B889E}" sibTransId="{C05D5763-1B89-4502-97CB-401D3A1A0708}"/>
    <dgm:cxn modelId="{455032B5-C0CB-4CA6-8C5C-70AB54552E9E}" type="presOf" srcId="{83CDE54A-3321-471A-9544-18043E5CEF55}" destId="{2A0C68F0-5BC1-417B-BD4A-3A6E4DBC47E8}" srcOrd="0" destOrd="1" presId="urn:microsoft.com/office/officeart/2005/8/layout/hList1"/>
    <dgm:cxn modelId="{76AEFBC2-36DA-459F-BDB0-FC40340CD9A8}" srcId="{567B6ACD-2954-4D4C-ADEF-36DE09D935EB}" destId="{83CDE54A-3321-471A-9544-18043E5CEF55}" srcOrd="1" destOrd="0" parTransId="{6E481DE8-A42D-44A9-8A71-100978217FF5}" sibTransId="{D6578F21-C52C-479F-B8CB-4F5A50B0DB13}"/>
    <dgm:cxn modelId="{E856ACC4-B3F2-4634-87FD-A5D574CB3D2E}" type="presOf" srcId="{FB16B834-E44A-4A54-A80C-DA858B12BFE3}" destId="{63DF053C-24BD-48A9-85DC-70F4DC2EE460}" srcOrd="0" destOrd="0" presId="urn:microsoft.com/office/officeart/2005/8/layout/hList1"/>
    <dgm:cxn modelId="{763592D0-738B-4069-9590-96196C603D59}" type="presOf" srcId="{BAF7ED30-9ACD-4038-B579-ECF26D739B7C}" destId="{E6A33A10-8132-473B-88C5-40DF439AE180}" srcOrd="0" destOrd="0" presId="urn:microsoft.com/office/officeart/2005/8/layout/hList1"/>
    <dgm:cxn modelId="{EEF7D6E0-3F08-440D-9397-E19CF85D0576}" srcId="{4C4D1CA6-FD76-46B2-AA52-EDFA7868A812}" destId="{93B6B46F-E1A8-4E2D-9A5B-429F5061EC60}" srcOrd="1" destOrd="0" parTransId="{491E4C50-984A-4680-938F-36B12AC4DD4A}" sibTransId="{51F92E0C-B016-4407-ADFA-CDFFBA061887}"/>
    <dgm:cxn modelId="{F8EAC7F8-7D25-4D93-845B-36F85A13E22C}" srcId="{567B6ACD-2954-4D4C-ADEF-36DE09D935EB}" destId="{0FEB46B3-8B70-4CD8-A380-B9E0C035DFE1}" srcOrd="0" destOrd="0" parTransId="{694E7108-C76B-4814-B198-49E856369B47}" sibTransId="{5BB0A2ED-B329-48B8-AA6F-4407AFBEC57E}"/>
    <dgm:cxn modelId="{F9FAFBFE-9533-43ED-8F2C-84A058276D01}" srcId="{FB16B834-E44A-4A54-A80C-DA858B12BFE3}" destId="{567B6ACD-2954-4D4C-ADEF-36DE09D935EB}" srcOrd="0" destOrd="0" parTransId="{F7E7B05A-9433-49CC-82AC-6935BCA5F361}" sibTransId="{983324BA-CB3E-464D-AE68-A5DD4D766B00}"/>
    <dgm:cxn modelId="{D6DF6F3B-253B-4799-B9B0-B76218E12500}" type="presParOf" srcId="{63DF053C-24BD-48A9-85DC-70F4DC2EE460}" destId="{38B49553-11EF-4F38-BA80-8611819BB798}" srcOrd="0" destOrd="0" presId="urn:microsoft.com/office/officeart/2005/8/layout/hList1"/>
    <dgm:cxn modelId="{E4D38F72-294B-4B7D-B3E4-A1221809FAC9}" type="presParOf" srcId="{38B49553-11EF-4F38-BA80-8611819BB798}" destId="{6D5C9754-CB21-476C-85A7-FE4D0596199D}" srcOrd="0" destOrd="0" presId="urn:microsoft.com/office/officeart/2005/8/layout/hList1"/>
    <dgm:cxn modelId="{AFA571FE-FBA0-491B-8762-8CD23D3C1F74}" type="presParOf" srcId="{38B49553-11EF-4F38-BA80-8611819BB798}" destId="{2A0C68F0-5BC1-417B-BD4A-3A6E4DBC47E8}" srcOrd="1" destOrd="0" presId="urn:microsoft.com/office/officeart/2005/8/layout/hList1"/>
    <dgm:cxn modelId="{6EEB49DE-634A-48B6-96A6-DFDF59922849}" type="presParOf" srcId="{63DF053C-24BD-48A9-85DC-70F4DC2EE460}" destId="{1F92F966-AE21-4A4E-80AF-7D520A94C95F}" srcOrd="1" destOrd="0" presId="urn:microsoft.com/office/officeart/2005/8/layout/hList1"/>
    <dgm:cxn modelId="{12CF346E-3E96-4548-A51A-EB6095479308}" type="presParOf" srcId="{63DF053C-24BD-48A9-85DC-70F4DC2EE460}" destId="{62BF6BC7-6F23-46CC-A102-FD6099F6B370}" srcOrd="2" destOrd="0" presId="urn:microsoft.com/office/officeart/2005/8/layout/hList1"/>
    <dgm:cxn modelId="{2CBBD0D5-B729-4089-A51C-F013F674011C}" type="presParOf" srcId="{62BF6BC7-6F23-46CC-A102-FD6099F6B370}" destId="{C9D2F8F0-5C14-4757-A7D6-CA8A88EDD33D}" srcOrd="0" destOrd="0" presId="urn:microsoft.com/office/officeart/2005/8/layout/hList1"/>
    <dgm:cxn modelId="{63F7C386-BD90-4ED3-A5C3-4C12914A0A6F}" type="presParOf" srcId="{62BF6BC7-6F23-46CC-A102-FD6099F6B370}" destId="{E6A33A10-8132-473B-88C5-40DF439AE1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6B834-E44A-4A54-A80C-DA858B12BFE3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93B26D-4701-4C35-9403-792E54B85296}">
      <dgm:prSet phldrT="[Tekst]" phldr="0"/>
      <dgm:spPr/>
      <dgm:t>
        <a:bodyPr/>
        <a:lstStyle/>
        <a:p>
          <a:r>
            <a:rPr lang="pl-PL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Rolnictwo i łowiectwo</a:t>
          </a:r>
        </a:p>
        <a:p>
          <a:r>
            <a:rPr lang="pl-PL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70 000,00 zł</a:t>
          </a:r>
        </a:p>
      </dgm:t>
    </dgm:pt>
    <dgm:pt modelId="{B81DA3B6-4E6C-4FC4-AAB1-95D874EDAA15}" type="parTrans" cxnId="{5A3C16B3-CC20-4588-B36D-A57793E0447E}">
      <dgm:prSet/>
      <dgm:spPr/>
      <dgm:t>
        <a:bodyPr/>
        <a:lstStyle/>
        <a:p>
          <a:endParaRPr lang="pl-PL"/>
        </a:p>
      </dgm:t>
    </dgm:pt>
    <dgm:pt modelId="{7B039D5B-4F38-4223-B820-C43161E91528}" type="sibTrans" cxnId="{5A3C16B3-CC20-4588-B36D-A57793E0447E}">
      <dgm:prSet/>
      <dgm:spPr/>
      <dgm:t>
        <a:bodyPr/>
        <a:lstStyle/>
        <a:p>
          <a:endParaRPr lang="pl-PL"/>
        </a:p>
      </dgm:t>
    </dgm:pt>
    <dgm:pt modelId="{6B17A971-5CAB-4D5D-8C85-FFB70732B547}">
      <dgm:prSet phldrT="[Tekst]" phldr="0" custT="1"/>
      <dgm:spPr/>
      <dgm:t>
        <a:bodyPr/>
        <a:lstStyle/>
        <a:p>
          <a:r>
            <a:rPr lang="pl-PL" sz="2100" i="1" dirty="0"/>
            <a:t>„Zagospodarowanie  terenu integracji społecznej w Jakubowie” </a:t>
          </a:r>
          <a:r>
            <a:rPr lang="pl-PL" sz="2100" i="0" dirty="0"/>
            <a:t>– budżet Województwa Wielkopolskiego</a:t>
          </a:r>
        </a:p>
      </dgm:t>
    </dgm:pt>
    <dgm:pt modelId="{68E59B7A-13F1-4FC5-80E9-CD2C344DC493}" type="parTrans" cxnId="{00342D3C-8E95-4381-84FB-62DA7D438C86}">
      <dgm:prSet/>
      <dgm:spPr/>
      <dgm:t>
        <a:bodyPr/>
        <a:lstStyle/>
        <a:p>
          <a:endParaRPr lang="pl-PL"/>
        </a:p>
      </dgm:t>
    </dgm:pt>
    <dgm:pt modelId="{0C04253E-6DE5-47C4-93A3-130BD9C4E30C}" type="sibTrans" cxnId="{00342D3C-8E95-4381-84FB-62DA7D438C86}">
      <dgm:prSet/>
      <dgm:spPr/>
      <dgm:t>
        <a:bodyPr/>
        <a:lstStyle/>
        <a:p>
          <a:endParaRPr lang="pl-PL"/>
        </a:p>
      </dgm:t>
    </dgm:pt>
    <dgm:pt modelId="{567B6ACD-2954-4D4C-ADEF-36DE09D935EB}">
      <dgm:prSet phldrT="[Tekst]" phldr="0"/>
      <dgm:spPr/>
      <dgm:t>
        <a:bodyPr/>
        <a:lstStyle/>
        <a:p>
          <a:r>
            <a:rPr lang="pl-PL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Administracja publiczna</a:t>
          </a:r>
        </a:p>
        <a:p>
          <a:r>
            <a:rPr lang="pl-PL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44 197,30 zł</a:t>
          </a:r>
        </a:p>
      </dgm:t>
    </dgm:pt>
    <dgm:pt modelId="{F7E7B05A-9433-49CC-82AC-6935BCA5F361}" type="parTrans" cxnId="{F9FAFBFE-9533-43ED-8F2C-84A058276D01}">
      <dgm:prSet/>
      <dgm:spPr/>
      <dgm:t>
        <a:bodyPr/>
        <a:lstStyle/>
        <a:p>
          <a:endParaRPr lang="pl-PL"/>
        </a:p>
      </dgm:t>
    </dgm:pt>
    <dgm:pt modelId="{983324BA-CB3E-464D-AE68-A5DD4D766B00}" type="sibTrans" cxnId="{F9FAFBFE-9533-43ED-8F2C-84A058276D01}">
      <dgm:prSet/>
      <dgm:spPr/>
      <dgm:t>
        <a:bodyPr/>
        <a:lstStyle/>
        <a:p>
          <a:endParaRPr lang="pl-PL"/>
        </a:p>
      </dgm:t>
    </dgm:pt>
    <dgm:pt modelId="{0FEB46B3-8B70-4CD8-A380-B9E0C035DFE1}">
      <dgm:prSet phldrT="[Tekst]" phldr="0" custT="1"/>
      <dgm:spPr/>
      <dgm:t>
        <a:bodyPr/>
        <a:lstStyle/>
        <a:p>
          <a:r>
            <a:rPr lang="pl-PL" sz="2100" i="1" dirty="0"/>
            <a:t>„Rozwój i poprawa jakości i dostępności e-usług publicznych Urzędu Miejskiego w Pniewach” –</a:t>
          </a:r>
          <a:r>
            <a:rPr lang="pl-PL" sz="2100" i="0" dirty="0"/>
            <a:t> Fundusze Europejskie dla Wielkopolski 2021-2027</a:t>
          </a:r>
        </a:p>
      </dgm:t>
    </dgm:pt>
    <dgm:pt modelId="{694E7108-C76B-4814-B198-49E856369B47}" type="parTrans" cxnId="{F8EAC7F8-7D25-4D93-845B-36F85A13E22C}">
      <dgm:prSet/>
      <dgm:spPr/>
      <dgm:t>
        <a:bodyPr/>
        <a:lstStyle/>
        <a:p>
          <a:endParaRPr lang="pl-PL"/>
        </a:p>
      </dgm:t>
    </dgm:pt>
    <dgm:pt modelId="{5BB0A2ED-B329-48B8-AA6F-4407AFBEC57E}" type="sibTrans" cxnId="{F8EAC7F8-7D25-4D93-845B-36F85A13E22C}">
      <dgm:prSet/>
      <dgm:spPr/>
      <dgm:t>
        <a:bodyPr/>
        <a:lstStyle/>
        <a:p>
          <a:endParaRPr lang="pl-PL"/>
        </a:p>
      </dgm:t>
    </dgm:pt>
    <dgm:pt modelId="{4C4D1CA6-FD76-46B2-AA52-EDFA7868A812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 fizyczna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294 703,00 zł</a:t>
          </a:r>
        </a:p>
      </dgm:t>
    </dgm:pt>
    <dgm:pt modelId="{AFAAD0E2-96E1-4058-845D-08E0E55B889E}" type="parTrans" cxnId="{A84BA590-EFFA-4B60-A01B-18AA73410DB5}">
      <dgm:prSet/>
      <dgm:spPr/>
      <dgm:t>
        <a:bodyPr/>
        <a:lstStyle/>
        <a:p>
          <a:endParaRPr lang="pl-PL"/>
        </a:p>
      </dgm:t>
    </dgm:pt>
    <dgm:pt modelId="{C05D5763-1B89-4502-97CB-401D3A1A0708}" type="sibTrans" cxnId="{A84BA590-EFFA-4B60-A01B-18AA73410DB5}">
      <dgm:prSet/>
      <dgm:spPr/>
      <dgm:t>
        <a:bodyPr/>
        <a:lstStyle/>
        <a:p>
          <a:endParaRPr lang="pl-PL"/>
        </a:p>
      </dgm:t>
    </dgm:pt>
    <dgm:pt modelId="{BAF7ED30-9ACD-4038-B579-ECF26D739B7C}">
      <dgm:prSet phldrT="[Tekst]" phldr="0" custT="1"/>
      <dgm:spPr/>
      <dgm:t>
        <a:bodyPr/>
        <a:lstStyle/>
        <a:p>
          <a:r>
            <a:rPr lang="pl-PL" sz="2100" i="1" dirty="0"/>
            <a:t>„MOJE BOISKO – ORLIK 2012 – EDYCJA 2024” </a:t>
          </a:r>
          <a:r>
            <a:rPr lang="pl-PL" sz="2100" dirty="0"/>
            <a:t>– Fundusz Rozwoju Kultury Fizycznej – Program Modernizacji Kompleksów Sportowych</a:t>
          </a:r>
          <a:endParaRPr lang="pl-PL" sz="2100" i="0" dirty="0"/>
        </a:p>
      </dgm:t>
    </dgm:pt>
    <dgm:pt modelId="{6FB7957C-3FA9-4B51-941F-F535EB567B76}" type="parTrans" cxnId="{74094507-462E-4176-AFF1-D1982C0E05B5}">
      <dgm:prSet/>
      <dgm:spPr/>
      <dgm:t>
        <a:bodyPr/>
        <a:lstStyle/>
        <a:p>
          <a:endParaRPr lang="pl-PL"/>
        </a:p>
      </dgm:t>
    </dgm:pt>
    <dgm:pt modelId="{48E07DFF-6623-4204-B4B1-C004BFCEACDB}" type="sibTrans" cxnId="{74094507-462E-4176-AFF1-D1982C0E05B5}">
      <dgm:prSet/>
      <dgm:spPr/>
      <dgm:t>
        <a:bodyPr/>
        <a:lstStyle/>
        <a:p>
          <a:endParaRPr lang="pl-PL"/>
        </a:p>
      </dgm:t>
    </dgm:pt>
    <dgm:pt modelId="{63DF053C-24BD-48A9-85DC-70F4DC2EE460}" type="pres">
      <dgm:prSet presAssocID="{FB16B834-E44A-4A54-A80C-DA858B12BFE3}" presName="Name0" presStyleCnt="0">
        <dgm:presLayoutVars>
          <dgm:dir/>
          <dgm:animLvl val="lvl"/>
          <dgm:resizeHandles val="exact"/>
        </dgm:presLayoutVars>
      </dgm:prSet>
      <dgm:spPr/>
    </dgm:pt>
    <dgm:pt modelId="{02B61368-48A2-438B-A47C-336893D68B76}" type="pres">
      <dgm:prSet presAssocID="{2B93B26D-4701-4C35-9403-792E54B85296}" presName="composite" presStyleCnt="0"/>
      <dgm:spPr/>
    </dgm:pt>
    <dgm:pt modelId="{A7C2D5B9-AF84-496C-B330-5A1A117E3E30}" type="pres">
      <dgm:prSet presAssocID="{2B93B26D-4701-4C35-9403-792E54B85296}" presName="parTx" presStyleLbl="alignNode1" presStyleIdx="0" presStyleCnt="3" custLinFactX="14000" custLinFactNeighborX="100000" custLinFactNeighborY="-1389">
        <dgm:presLayoutVars>
          <dgm:chMax val="0"/>
          <dgm:chPref val="0"/>
          <dgm:bulletEnabled val="1"/>
        </dgm:presLayoutVars>
      </dgm:prSet>
      <dgm:spPr/>
    </dgm:pt>
    <dgm:pt modelId="{35590AC1-DF44-445D-9F98-1FCD06A4FA10}" type="pres">
      <dgm:prSet presAssocID="{2B93B26D-4701-4C35-9403-792E54B85296}" presName="desTx" presStyleLbl="alignAccFollowNode1" presStyleIdx="0" presStyleCnt="3" custLinFactX="14000" custLinFactNeighborX="100000" custLinFactNeighborY="1033">
        <dgm:presLayoutVars>
          <dgm:bulletEnabled val="1"/>
        </dgm:presLayoutVars>
      </dgm:prSet>
      <dgm:spPr/>
    </dgm:pt>
    <dgm:pt modelId="{7B5036B6-C373-4A81-8A42-224F6A293257}" type="pres">
      <dgm:prSet presAssocID="{7B039D5B-4F38-4223-B820-C43161E91528}" presName="space" presStyleCnt="0"/>
      <dgm:spPr/>
    </dgm:pt>
    <dgm:pt modelId="{38B49553-11EF-4F38-BA80-8611819BB798}" type="pres">
      <dgm:prSet presAssocID="{567B6ACD-2954-4D4C-ADEF-36DE09D935EB}" presName="composite" presStyleCnt="0"/>
      <dgm:spPr/>
    </dgm:pt>
    <dgm:pt modelId="{6D5C9754-CB21-476C-85A7-FE4D0596199D}" type="pres">
      <dgm:prSet presAssocID="{567B6ACD-2954-4D4C-ADEF-36DE09D935EB}" presName="parTx" presStyleLbl="alignNode1" presStyleIdx="1" presStyleCnt="3" custLinFactX="13811" custLinFactNeighborX="100000" custLinFactNeighborY="-1389">
        <dgm:presLayoutVars>
          <dgm:chMax val="0"/>
          <dgm:chPref val="0"/>
          <dgm:bulletEnabled val="1"/>
        </dgm:presLayoutVars>
      </dgm:prSet>
      <dgm:spPr/>
    </dgm:pt>
    <dgm:pt modelId="{2A0C68F0-5BC1-417B-BD4A-3A6E4DBC47E8}" type="pres">
      <dgm:prSet presAssocID="{567B6ACD-2954-4D4C-ADEF-36DE09D935EB}" presName="desTx" presStyleLbl="alignAccFollowNode1" presStyleIdx="1" presStyleCnt="3" custLinFactX="14913" custLinFactNeighborX="100000" custLinFactNeighborY="446">
        <dgm:presLayoutVars>
          <dgm:bulletEnabled val="1"/>
        </dgm:presLayoutVars>
      </dgm:prSet>
      <dgm:spPr/>
    </dgm:pt>
    <dgm:pt modelId="{1F92F966-AE21-4A4E-80AF-7D520A94C95F}" type="pres">
      <dgm:prSet presAssocID="{983324BA-CB3E-464D-AE68-A5DD4D766B00}" presName="space" presStyleCnt="0"/>
      <dgm:spPr/>
    </dgm:pt>
    <dgm:pt modelId="{62BF6BC7-6F23-46CC-A102-FD6099F6B370}" type="pres">
      <dgm:prSet presAssocID="{4C4D1CA6-FD76-46B2-AA52-EDFA7868A812}" presName="composite" presStyleCnt="0"/>
      <dgm:spPr/>
    </dgm:pt>
    <dgm:pt modelId="{C9D2F8F0-5C14-4757-A7D6-CA8A88EDD33D}" type="pres">
      <dgm:prSet presAssocID="{4C4D1CA6-FD76-46B2-AA52-EDFA7868A812}" presName="parTx" presStyleLbl="alignNode1" presStyleIdx="2" presStyleCnt="3" custLinFactX="-100000" custLinFactNeighborX="-128102" custLinFactNeighborY="-694">
        <dgm:presLayoutVars>
          <dgm:chMax val="0"/>
          <dgm:chPref val="0"/>
          <dgm:bulletEnabled val="1"/>
        </dgm:presLayoutVars>
      </dgm:prSet>
      <dgm:spPr/>
    </dgm:pt>
    <dgm:pt modelId="{E6A33A10-8132-473B-88C5-40DF439AE180}" type="pres">
      <dgm:prSet presAssocID="{4C4D1CA6-FD76-46B2-AA52-EDFA7868A812}" presName="desTx" presStyleLbl="alignAccFollowNode1" presStyleIdx="2" presStyleCnt="3" custLinFactX="-100000" custLinFactNeighborX="-127827" custLinFactNeighborY="1194">
        <dgm:presLayoutVars>
          <dgm:bulletEnabled val="1"/>
        </dgm:presLayoutVars>
      </dgm:prSet>
      <dgm:spPr/>
    </dgm:pt>
  </dgm:ptLst>
  <dgm:cxnLst>
    <dgm:cxn modelId="{4899B504-7AEA-4A17-A4CE-955F0BF9CD95}" type="presOf" srcId="{2B93B26D-4701-4C35-9403-792E54B85296}" destId="{A7C2D5B9-AF84-496C-B330-5A1A117E3E30}" srcOrd="0" destOrd="0" presId="urn:microsoft.com/office/officeart/2005/8/layout/hList1"/>
    <dgm:cxn modelId="{74094507-462E-4176-AFF1-D1982C0E05B5}" srcId="{4C4D1CA6-FD76-46B2-AA52-EDFA7868A812}" destId="{BAF7ED30-9ACD-4038-B579-ECF26D739B7C}" srcOrd="0" destOrd="0" parTransId="{6FB7957C-3FA9-4B51-941F-F535EB567B76}" sibTransId="{48E07DFF-6623-4204-B4B1-C004BFCEACDB}"/>
    <dgm:cxn modelId="{00342D3C-8E95-4381-84FB-62DA7D438C86}" srcId="{2B93B26D-4701-4C35-9403-792E54B85296}" destId="{6B17A971-5CAB-4D5D-8C85-FFB70732B547}" srcOrd="0" destOrd="0" parTransId="{68E59B7A-13F1-4FC5-80E9-CD2C344DC493}" sibTransId="{0C04253E-6DE5-47C4-93A3-130BD9C4E30C}"/>
    <dgm:cxn modelId="{59967469-D206-4DDF-859A-40092087A22F}" type="presOf" srcId="{567B6ACD-2954-4D4C-ADEF-36DE09D935EB}" destId="{6D5C9754-CB21-476C-85A7-FE4D0596199D}" srcOrd="0" destOrd="0" presId="urn:microsoft.com/office/officeart/2005/8/layout/hList1"/>
    <dgm:cxn modelId="{6449924F-E316-453B-833C-1221076990D3}" type="presOf" srcId="{4C4D1CA6-FD76-46B2-AA52-EDFA7868A812}" destId="{C9D2F8F0-5C14-4757-A7D6-CA8A88EDD33D}" srcOrd="0" destOrd="0" presId="urn:microsoft.com/office/officeart/2005/8/layout/hList1"/>
    <dgm:cxn modelId="{F599D778-9FA9-45AD-81D3-DD4CADED509B}" type="presOf" srcId="{6B17A971-5CAB-4D5D-8C85-FFB70732B547}" destId="{35590AC1-DF44-445D-9F98-1FCD06A4FA10}" srcOrd="0" destOrd="0" presId="urn:microsoft.com/office/officeart/2005/8/layout/hList1"/>
    <dgm:cxn modelId="{D1F2208C-1052-4D8B-9E58-411E82AE808D}" type="presOf" srcId="{0FEB46B3-8B70-4CD8-A380-B9E0C035DFE1}" destId="{2A0C68F0-5BC1-417B-BD4A-3A6E4DBC47E8}" srcOrd="0" destOrd="0" presId="urn:microsoft.com/office/officeart/2005/8/layout/hList1"/>
    <dgm:cxn modelId="{A84BA590-EFFA-4B60-A01B-18AA73410DB5}" srcId="{FB16B834-E44A-4A54-A80C-DA858B12BFE3}" destId="{4C4D1CA6-FD76-46B2-AA52-EDFA7868A812}" srcOrd="2" destOrd="0" parTransId="{AFAAD0E2-96E1-4058-845D-08E0E55B889E}" sibTransId="{C05D5763-1B89-4502-97CB-401D3A1A0708}"/>
    <dgm:cxn modelId="{5A3C16B3-CC20-4588-B36D-A57793E0447E}" srcId="{FB16B834-E44A-4A54-A80C-DA858B12BFE3}" destId="{2B93B26D-4701-4C35-9403-792E54B85296}" srcOrd="0" destOrd="0" parTransId="{B81DA3B6-4E6C-4FC4-AAB1-95D874EDAA15}" sibTransId="{7B039D5B-4F38-4223-B820-C43161E91528}"/>
    <dgm:cxn modelId="{E856ACC4-B3F2-4634-87FD-A5D574CB3D2E}" type="presOf" srcId="{FB16B834-E44A-4A54-A80C-DA858B12BFE3}" destId="{63DF053C-24BD-48A9-85DC-70F4DC2EE460}" srcOrd="0" destOrd="0" presId="urn:microsoft.com/office/officeart/2005/8/layout/hList1"/>
    <dgm:cxn modelId="{763592D0-738B-4069-9590-96196C603D59}" type="presOf" srcId="{BAF7ED30-9ACD-4038-B579-ECF26D739B7C}" destId="{E6A33A10-8132-473B-88C5-40DF439AE180}" srcOrd="0" destOrd="0" presId="urn:microsoft.com/office/officeart/2005/8/layout/hList1"/>
    <dgm:cxn modelId="{F8EAC7F8-7D25-4D93-845B-36F85A13E22C}" srcId="{567B6ACD-2954-4D4C-ADEF-36DE09D935EB}" destId="{0FEB46B3-8B70-4CD8-A380-B9E0C035DFE1}" srcOrd="0" destOrd="0" parTransId="{694E7108-C76B-4814-B198-49E856369B47}" sibTransId="{5BB0A2ED-B329-48B8-AA6F-4407AFBEC57E}"/>
    <dgm:cxn modelId="{F9FAFBFE-9533-43ED-8F2C-84A058276D01}" srcId="{FB16B834-E44A-4A54-A80C-DA858B12BFE3}" destId="{567B6ACD-2954-4D4C-ADEF-36DE09D935EB}" srcOrd="1" destOrd="0" parTransId="{F7E7B05A-9433-49CC-82AC-6935BCA5F361}" sibTransId="{983324BA-CB3E-464D-AE68-A5DD4D766B00}"/>
    <dgm:cxn modelId="{996B3B62-039F-4629-A409-C2A00E52568C}" type="presParOf" srcId="{63DF053C-24BD-48A9-85DC-70F4DC2EE460}" destId="{02B61368-48A2-438B-A47C-336893D68B76}" srcOrd="0" destOrd="0" presId="urn:microsoft.com/office/officeart/2005/8/layout/hList1"/>
    <dgm:cxn modelId="{A88775BD-5B63-4487-BBED-FC9FADFB7ADC}" type="presParOf" srcId="{02B61368-48A2-438B-A47C-336893D68B76}" destId="{A7C2D5B9-AF84-496C-B330-5A1A117E3E30}" srcOrd="0" destOrd="0" presId="urn:microsoft.com/office/officeart/2005/8/layout/hList1"/>
    <dgm:cxn modelId="{E2B7EC48-D46A-43F7-9E19-C157F1361695}" type="presParOf" srcId="{02B61368-48A2-438B-A47C-336893D68B76}" destId="{35590AC1-DF44-445D-9F98-1FCD06A4FA10}" srcOrd="1" destOrd="0" presId="urn:microsoft.com/office/officeart/2005/8/layout/hList1"/>
    <dgm:cxn modelId="{C1810318-132F-418E-B75C-1BC6A2F7ECE7}" type="presParOf" srcId="{63DF053C-24BD-48A9-85DC-70F4DC2EE460}" destId="{7B5036B6-C373-4A81-8A42-224F6A293257}" srcOrd="1" destOrd="0" presId="urn:microsoft.com/office/officeart/2005/8/layout/hList1"/>
    <dgm:cxn modelId="{D6DF6F3B-253B-4799-B9B0-B76218E12500}" type="presParOf" srcId="{63DF053C-24BD-48A9-85DC-70F4DC2EE460}" destId="{38B49553-11EF-4F38-BA80-8611819BB798}" srcOrd="2" destOrd="0" presId="urn:microsoft.com/office/officeart/2005/8/layout/hList1"/>
    <dgm:cxn modelId="{E4D38F72-294B-4B7D-B3E4-A1221809FAC9}" type="presParOf" srcId="{38B49553-11EF-4F38-BA80-8611819BB798}" destId="{6D5C9754-CB21-476C-85A7-FE4D0596199D}" srcOrd="0" destOrd="0" presId="urn:microsoft.com/office/officeart/2005/8/layout/hList1"/>
    <dgm:cxn modelId="{AFA571FE-FBA0-491B-8762-8CD23D3C1F74}" type="presParOf" srcId="{38B49553-11EF-4F38-BA80-8611819BB798}" destId="{2A0C68F0-5BC1-417B-BD4A-3A6E4DBC47E8}" srcOrd="1" destOrd="0" presId="urn:microsoft.com/office/officeart/2005/8/layout/hList1"/>
    <dgm:cxn modelId="{6EEB49DE-634A-48B6-96A6-DFDF59922849}" type="presParOf" srcId="{63DF053C-24BD-48A9-85DC-70F4DC2EE460}" destId="{1F92F966-AE21-4A4E-80AF-7D520A94C95F}" srcOrd="3" destOrd="0" presId="urn:microsoft.com/office/officeart/2005/8/layout/hList1"/>
    <dgm:cxn modelId="{12CF346E-3E96-4548-A51A-EB6095479308}" type="presParOf" srcId="{63DF053C-24BD-48A9-85DC-70F4DC2EE460}" destId="{62BF6BC7-6F23-46CC-A102-FD6099F6B370}" srcOrd="4" destOrd="0" presId="urn:microsoft.com/office/officeart/2005/8/layout/hList1"/>
    <dgm:cxn modelId="{2CBBD0D5-B729-4089-A51C-F013F674011C}" type="presParOf" srcId="{62BF6BC7-6F23-46CC-A102-FD6099F6B370}" destId="{C9D2F8F0-5C14-4757-A7D6-CA8A88EDD33D}" srcOrd="0" destOrd="0" presId="urn:microsoft.com/office/officeart/2005/8/layout/hList1"/>
    <dgm:cxn modelId="{63F7C386-BD90-4ED3-A5C3-4C12914A0A6F}" type="presParOf" srcId="{62BF6BC7-6F23-46CC-A102-FD6099F6B370}" destId="{E6A33A10-8132-473B-88C5-40DF439AE1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7B5D4-0852-4DBE-8D11-409E902370A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7098C8-4850-4B50-A345-80AABA3835DB}">
      <dgm:prSet phldrT="[Tekst]" phldr="0" custT="1"/>
      <dgm:spPr/>
      <dgm:t>
        <a:bodyPr/>
        <a:lstStyle/>
        <a:p>
          <a:r>
            <a: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Obrona narodowa</a:t>
          </a:r>
        </a:p>
        <a:p>
          <a:r>
            <a: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329 680,16 zł</a:t>
          </a:r>
        </a:p>
      </dgm:t>
    </dgm:pt>
    <dgm:pt modelId="{329E9412-5375-4A23-ADA2-7AC99536D067}" type="parTrans" cxnId="{0D38D046-8ADE-4022-B663-EB590122E384}">
      <dgm:prSet/>
      <dgm:spPr/>
      <dgm:t>
        <a:bodyPr/>
        <a:lstStyle/>
        <a:p>
          <a:endParaRPr lang="pl-PL"/>
        </a:p>
      </dgm:t>
    </dgm:pt>
    <dgm:pt modelId="{08306FB2-D4E7-4394-8293-BD7C98B33F42}" type="sibTrans" cxnId="{0D38D046-8ADE-4022-B663-EB590122E384}">
      <dgm:prSet/>
      <dgm:spPr/>
      <dgm:t>
        <a:bodyPr/>
        <a:lstStyle/>
        <a:p>
          <a:endParaRPr lang="pl-PL"/>
        </a:p>
      </dgm:t>
    </dgm:pt>
    <dgm:pt modelId="{49906E40-178D-430D-A49A-DA9FFE50840E}">
      <dgm:prSet phldrT="[Tekst]" phldr="0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„Dostosowanie pomieszczeń piwnicznych SP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w Pniewach do funkcji miejsca schronienia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na wypadek wojny” </a:t>
          </a:r>
          <a:r>
            <a:rPr lang="pl-PL" b="1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b="0" dirty="0">
              <a:solidFill>
                <a:schemeClr val="bg2">
                  <a:lumMod val="25000"/>
                </a:schemeClr>
              </a:solidFill>
            </a:rPr>
            <a:t>Program Ochrony Ludności i Obrony Cywilnej – 80 000,00 zł </a:t>
          </a:r>
        </a:p>
      </dgm:t>
    </dgm:pt>
    <dgm:pt modelId="{135D5CD3-E8E5-494F-AABF-BDBE9837B550}" type="parTrans" cxnId="{CD92A0EE-7094-4185-AD7E-6C64DEB38FD0}">
      <dgm:prSet/>
      <dgm:spPr/>
      <dgm:t>
        <a:bodyPr/>
        <a:lstStyle/>
        <a:p>
          <a:endParaRPr lang="pl-PL"/>
        </a:p>
      </dgm:t>
    </dgm:pt>
    <dgm:pt modelId="{4DEE4600-1EA8-40DD-B284-CFBBEB89F3AF}" type="sibTrans" cxnId="{CD92A0EE-7094-4185-AD7E-6C64DEB38FD0}">
      <dgm:prSet/>
      <dgm:spPr/>
      <dgm:t>
        <a:bodyPr/>
        <a:lstStyle/>
        <a:p>
          <a:endParaRPr lang="pl-PL"/>
        </a:p>
      </dgm:t>
    </dgm:pt>
    <dgm:pt modelId="{FC045156-EA6A-4A39-93F3-4AD7029F9305}">
      <dgm:prSet phldrT="[Teks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„Zakup i dostawa agregatu prądotwórczego dla Bursy Szkolnej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w Pniewach” </a:t>
          </a:r>
          <a:r>
            <a:rPr lang="pl-PL" b="1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b="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132 480,16 zł </a:t>
          </a:r>
          <a:endParaRPr lang="pl-PL" dirty="0">
            <a:solidFill>
              <a:schemeClr val="bg2">
                <a:lumMod val="25000"/>
              </a:schemeClr>
            </a:solidFill>
          </a:endParaRPr>
        </a:p>
      </dgm:t>
    </dgm:pt>
    <dgm:pt modelId="{49C78511-2260-4E76-8E6D-97F74B518EE4}" type="parTrans" cxnId="{029A4435-2201-4244-BE27-099C1E7AEC72}">
      <dgm:prSet/>
      <dgm:spPr/>
      <dgm:t>
        <a:bodyPr/>
        <a:lstStyle/>
        <a:p>
          <a:endParaRPr lang="pl-PL"/>
        </a:p>
      </dgm:t>
    </dgm:pt>
    <dgm:pt modelId="{C2586C46-BE4A-4420-BAD7-AF4D07F959C8}" type="sibTrans" cxnId="{029A4435-2201-4244-BE27-099C1E7AEC72}">
      <dgm:prSet/>
      <dgm:spPr/>
      <dgm:t>
        <a:bodyPr/>
        <a:lstStyle/>
        <a:p>
          <a:endParaRPr lang="pl-PL"/>
        </a:p>
      </dgm:t>
    </dgm:pt>
    <dgm:pt modelId="{6736C83C-FB0C-4606-8F7D-9AC3B83F5FA2}">
      <dgm:prSet phldrT="[Teks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„Zakup agregatu prądotwórczego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o mocy powyżej 5KW dla Gminy Pniewy” </a:t>
          </a:r>
          <a:r>
            <a:rPr lang="pl-PL" b="1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b="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67 200,00 zł </a:t>
          </a:r>
          <a:endParaRPr lang="pl-PL" dirty="0">
            <a:solidFill>
              <a:schemeClr val="bg2">
                <a:lumMod val="25000"/>
              </a:schemeClr>
            </a:solidFill>
          </a:endParaRPr>
        </a:p>
      </dgm:t>
    </dgm:pt>
    <dgm:pt modelId="{BB468BD0-5A7A-4003-8A66-CAB199389421}" type="parTrans" cxnId="{EA30E7E4-1309-425B-B484-9B6EF8EF8D26}">
      <dgm:prSet/>
      <dgm:spPr/>
      <dgm:t>
        <a:bodyPr/>
        <a:lstStyle/>
        <a:p>
          <a:endParaRPr lang="pl-PL"/>
        </a:p>
      </dgm:t>
    </dgm:pt>
    <dgm:pt modelId="{A8A71264-4B84-4251-8189-44E3417C12D3}" type="sibTrans" cxnId="{EA30E7E4-1309-425B-B484-9B6EF8EF8D26}">
      <dgm:prSet/>
      <dgm:spPr/>
      <dgm:t>
        <a:bodyPr/>
        <a:lstStyle/>
        <a:p>
          <a:endParaRPr lang="pl-PL"/>
        </a:p>
      </dgm:t>
    </dgm:pt>
    <dgm:pt modelId="{52DF9F0F-FDE1-4C50-872A-2DEFD918FF07}">
      <dgm:prSet phldrT="[Teks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„Zakup agregatu prądotwórczego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o mocy powyżej </a:t>
          </a:r>
          <a:br>
            <a:rPr lang="pl-PL" b="1" i="1" dirty="0">
              <a:solidFill>
                <a:schemeClr val="bg2">
                  <a:lumMod val="25000"/>
                </a:schemeClr>
              </a:solidFill>
            </a:rPr>
          </a:br>
          <a:r>
            <a:rPr lang="pl-PL" b="1" i="1" dirty="0">
              <a:solidFill>
                <a:schemeClr val="bg2">
                  <a:lumMod val="25000"/>
                </a:schemeClr>
              </a:solidFill>
            </a:rPr>
            <a:t>50 kVA dla PPK” </a:t>
          </a:r>
          <a:r>
            <a:rPr lang="pl-PL" b="1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b="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b="0" dirty="0">
              <a:solidFill>
                <a:schemeClr val="bg2">
                  <a:lumMod val="25000"/>
                </a:schemeClr>
              </a:solidFill>
            </a:rPr>
          </a:br>
          <a:r>
            <a:rPr lang="pl-PL" b="0" dirty="0">
              <a:solidFill>
                <a:schemeClr val="bg2">
                  <a:lumMod val="25000"/>
                </a:schemeClr>
              </a:solidFill>
            </a:rPr>
            <a:t>50 000,00 zł </a:t>
          </a:r>
          <a:endParaRPr lang="pl-PL" dirty="0">
            <a:solidFill>
              <a:schemeClr val="bg2">
                <a:lumMod val="25000"/>
              </a:schemeClr>
            </a:solidFill>
          </a:endParaRPr>
        </a:p>
      </dgm:t>
    </dgm:pt>
    <dgm:pt modelId="{01B34E3B-15B7-48CC-8BBA-9959BBED34B1}" type="parTrans" cxnId="{CC2686BC-11AA-478B-8E5B-FD6DF4801813}">
      <dgm:prSet/>
      <dgm:spPr/>
      <dgm:t>
        <a:bodyPr/>
        <a:lstStyle/>
        <a:p>
          <a:endParaRPr lang="pl-PL"/>
        </a:p>
      </dgm:t>
    </dgm:pt>
    <dgm:pt modelId="{F1393979-8B07-40F1-8428-FB962146DF7A}" type="sibTrans" cxnId="{CC2686BC-11AA-478B-8E5B-FD6DF4801813}">
      <dgm:prSet/>
      <dgm:spPr/>
      <dgm:t>
        <a:bodyPr/>
        <a:lstStyle/>
        <a:p>
          <a:endParaRPr lang="pl-PL"/>
        </a:p>
      </dgm:t>
    </dgm:pt>
    <dgm:pt modelId="{2A4C5D37-BFFC-4BF1-8092-3875267B6335}" type="pres">
      <dgm:prSet presAssocID="{ED27B5D4-0852-4DBE-8D11-409E902370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3A05E2-AD5F-463C-8682-DEC9467BE4A2}" type="pres">
      <dgm:prSet presAssocID="{427098C8-4850-4B50-A345-80AABA3835DB}" presName="hierRoot1" presStyleCnt="0">
        <dgm:presLayoutVars>
          <dgm:hierBranch val="init"/>
        </dgm:presLayoutVars>
      </dgm:prSet>
      <dgm:spPr/>
    </dgm:pt>
    <dgm:pt modelId="{B8E80E3C-56BA-4208-A7D0-621B3FA3558C}" type="pres">
      <dgm:prSet presAssocID="{427098C8-4850-4B50-A345-80AABA3835DB}" presName="rootComposite1" presStyleCnt="0"/>
      <dgm:spPr/>
    </dgm:pt>
    <dgm:pt modelId="{DE62B694-262E-412E-A96B-FEDAA5AA4E96}" type="pres">
      <dgm:prSet presAssocID="{427098C8-4850-4B50-A345-80AABA3835DB}" presName="rootText1" presStyleLbl="node0" presStyleIdx="0" presStyleCnt="1" custScaleX="155706" custScaleY="126239">
        <dgm:presLayoutVars>
          <dgm:chPref val="3"/>
        </dgm:presLayoutVars>
      </dgm:prSet>
      <dgm:spPr/>
    </dgm:pt>
    <dgm:pt modelId="{D0BCB10E-60CF-4DA3-A7D1-79DD9118A915}" type="pres">
      <dgm:prSet presAssocID="{427098C8-4850-4B50-A345-80AABA3835DB}" presName="rootConnector1" presStyleLbl="node1" presStyleIdx="0" presStyleCnt="0"/>
      <dgm:spPr/>
    </dgm:pt>
    <dgm:pt modelId="{A8B6D0DD-C479-4096-B647-5D5264C50149}" type="pres">
      <dgm:prSet presAssocID="{427098C8-4850-4B50-A345-80AABA3835DB}" presName="hierChild2" presStyleCnt="0"/>
      <dgm:spPr/>
    </dgm:pt>
    <dgm:pt modelId="{046726D1-E769-4524-A51B-1140EFF01C19}" type="pres">
      <dgm:prSet presAssocID="{135D5CD3-E8E5-494F-AABF-BDBE9837B550}" presName="Name37" presStyleLbl="parChTrans1D2" presStyleIdx="0" presStyleCnt="4"/>
      <dgm:spPr/>
    </dgm:pt>
    <dgm:pt modelId="{18A3BB04-E55A-4288-AAAF-E522DC5ADDA9}" type="pres">
      <dgm:prSet presAssocID="{49906E40-178D-430D-A49A-DA9FFE50840E}" presName="hierRoot2" presStyleCnt="0">
        <dgm:presLayoutVars>
          <dgm:hierBranch val="init"/>
        </dgm:presLayoutVars>
      </dgm:prSet>
      <dgm:spPr/>
    </dgm:pt>
    <dgm:pt modelId="{8513BD9E-B360-4835-9C22-41F861CE571E}" type="pres">
      <dgm:prSet presAssocID="{49906E40-178D-430D-A49A-DA9FFE50840E}" presName="rootComposite" presStyleCnt="0"/>
      <dgm:spPr/>
    </dgm:pt>
    <dgm:pt modelId="{E1E70FF9-32CC-4494-AD7A-761E4F603F31}" type="pres">
      <dgm:prSet presAssocID="{49906E40-178D-430D-A49A-DA9FFE50840E}" presName="rootText" presStyleLbl="node2" presStyleIdx="0" presStyleCnt="4" custScaleY="238924">
        <dgm:presLayoutVars>
          <dgm:chPref val="3"/>
        </dgm:presLayoutVars>
      </dgm:prSet>
      <dgm:spPr/>
    </dgm:pt>
    <dgm:pt modelId="{8379EAC8-A2F3-45E0-8956-795F3926602B}" type="pres">
      <dgm:prSet presAssocID="{49906E40-178D-430D-A49A-DA9FFE50840E}" presName="rootConnector" presStyleLbl="node2" presStyleIdx="0" presStyleCnt="4"/>
      <dgm:spPr/>
    </dgm:pt>
    <dgm:pt modelId="{23F57882-B243-4A45-B72D-13952DA838C2}" type="pres">
      <dgm:prSet presAssocID="{49906E40-178D-430D-A49A-DA9FFE50840E}" presName="hierChild4" presStyleCnt="0"/>
      <dgm:spPr/>
    </dgm:pt>
    <dgm:pt modelId="{5D970900-87B8-4CD4-B20C-139BC9265067}" type="pres">
      <dgm:prSet presAssocID="{49906E40-178D-430D-A49A-DA9FFE50840E}" presName="hierChild5" presStyleCnt="0"/>
      <dgm:spPr/>
    </dgm:pt>
    <dgm:pt modelId="{732B3DE6-3177-45F9-B53C-30D4BC12E4FB}" type="pres">
      <dgm:prSet presAssocID="{49C78511-2260-4E76-8E6D-97F74B518EE4}" presName="Name37" presStyleLbl="parChTrans1D2" presStyleIdx="1" presStyleCnt="4"/>
      <dgm:spPr/>
    </dgm:pt>
    <dgm:pt modelId="{D55EDD84-D09C-44ED-B984-03CABB4ADF85}" type="pres">
      <dgm:prSet presAssocID="{FC045156-EA6A-4A39-93F3-4AD7029F9305}" presName="hierRoot2" presStyleCnt="0">
        <dgm:presLayoutVars>
          <dgm:hierBranch val="init"/>
        </dgm:presLayoutVars>
      </dgm:prSet>
      <dgm:spPr/>
    </dgm:pt>
    <dgm:pt modelId="{7283C8B5-BE36-4C45-8D5B-58E99AEE650F}" type="pres">
      <dgm:prSet presAssocID="{FC045156-EA6A-4A39-93F3-4AD7029F9305}" presName="rootComposite" presStyleCnt="0"/>
      <dgm:spPr/>
    </dgm:pt>
    <dgm:pt modelId="{C85A5CED-564C-427B-ACEE-42D9D4BA0AF7}" type="pres">
      <dgm:prSet presAssocID="{FC045156-EA6A-4A39-93F3-4AD7029F9305}" presName="rootText" presStyleLbl="node2" presStyleIdx="1" presStyleCnt="4" custScaleY="238924">
        <dgm:presLayoutVars>
          <dgm:chPref val="3"/>
        </dgm:presLayoutVars>
      </dgm:prSet>
      <dgm:spPr/>
    </dgm:pt>
    <dgm:pt modelId="{F6A77E16-53F6-4180-BD41-56C9CFBDA962}" type="pres">
      <dgm:prSet presAssocID="{FC045156-EA6A-4A39-93F3-4AD7029F9305}" presName="rootConnector" presStyleLbl="node2" presStyleIdx="1" presStyleCnt="4"/>
      <dgm:spPr/>
    </dgm:pt>
    <dgm:pt modelId="{F81999A9-038F-477B-9B93-7CCEE7ADBC68}" type="pres">
      <dgm:prSet presAssocID="{FC045156-EA6A-4A39-93F3-4AD7029F9305}" presName="hierChild4" presStyleCnt="0"/>
      <dgm:spPr/>
    </dgm:pt>
    <dgm:pt modelId="{8ADE8177-AD12-45A7-9CCD-1F0440E1C675}" type="pres">
      <dgm:prSet presAssocID="{FC045156-EA6A-4A39-93F3-4AD7029F9305}" presName="hierChild5" presStyleCnt="0"/>
      <dgm:spPr/>
    </dgm:pt>
    <dgm:pt modelId="{D9FA5E42-48C6-4EBF-8606-EDA63ADF4954}" type="pres">
      <dgm:prSet presAssocID="{BB468BD0-5A7A-4003-8A66-CAB199389421}" presName="Name37" presStyleLbl="parChTrans1D2" presStyleIdx="2" presStyleCnt="4"/>
      <dgm:spPr/>
    </dgm:pt>
    <dgm:pt modelId="{06EA3EFA-5894-4C0A-ADE7-5AF3275B81F7}" type="pres">
      <dgm:prSet presAssocID="{6736C83C-FB0C-4606-8F7D-9AC3B83F5FA2}" presName="hierRoot2" presStyleCnt="0">
        <dgm:presLayoutVars>
          <dgm:hierBranch val="hang"/>
        </dgm:presLayoutVars>
      </dgm:prSet>
      <dgm:spPr/>
    </dgm:pt>
    <dgm:pt modelId="{01241B69-D594-4AC4-B43E-73161757E2E1}" type="pres">
      <dgm:prSet presAssocID="{6736C83C-FB0C-4606-8F7D-9AC3B83F5FA2}" presName="rootComposite" presStyleCnt="0"/>
      <dgm:spPr/>
    </dgm:pt>
    <dgm:pt modelId="{286D1154-AA3C-4F32-8043-A767295ED2BC}" type="pres">
      <dgm:prSet presAssocID="{6736C83C-FB0C-4606-8F7D-9AC3B83F5FA2}" presName="rootText" presStyleLbl="node2" presStyleIdx="2" presStyleCnt="4" custScaleY="238925">
        <dgm:presLayoutVars>
          <dgm:chPref val="3"/>
        </dgm:presLayoutVars>
      </dgm:prSet>
      <dgm:spPr/>
    </dgm:pt>
    <dgm:pt modelId="{C7820DCF-6C88-4C24-B5E8-352760F56DB0}" type="pres">
      <dgm:prSet presAssocID="{6736C83C-FB0C-4606-8F7D-9AC3B83F5FA2}" presName="rootConnector" presStyleLbl="node2" presStyleIdx="2" presStyleCnt="4"/>
      <dgm:spPr/>
    </dgm:pt>
    <dgm:pt modelId="{137A7A12-45DE-49F4-A5E1-66FD60C5BA4E}" type="pres">
      <dgm:prSet presAssocID="{6736C83C-FB0C-4606-8F7D-9AC3B83F5FA2}" presName="hierChild4" presStyleCnt="0"/>
      <dgm:spPr/>
    </dgm:pt>
    <dgm:pt modelId="{401EEFF0-0571-4243-87F5-100AF7649D3B}" type="pres">
      <dgm:prSet presAssocID="{6736C83C-FB0C-4606-8F7D-9AC3B83F5FA2}" presName="hierChild5" presStyleCnt="0"/>
      <dgm:spPr/>
    </dgm:pt>
    <dgm:pt modelId="{E4C44E5A-97E7-4774-B7FB-BC8C02F6F058}" type="pres">
      <dgm:prSet presAssocID="{01B34E3B-15B7-48CC-8BBA-9959BBED34B1}" presName="Name37" presStyleLbl="parChTrans1D2" presStyleIdx="3" presStyleCnt="4"/>
      <dgm:spPr/>
    </dgm:pt>
    <dgm:pt modelId="{77F3938A-82D0-4C1F-A774-3EB4DF9F7C52}" type="pres">
      <dgm:prSet presAssocID="{52DF9F0F-FDE1-4C50-872A-2DEFD918FF07}" presName="hierRoot2" presStyleCnt="0">
        <dgm:presLayoutVars>
          <dgm:hierBranch val="init"/>
        </dgm:presLayoutVars>
      </dgm:prSet>
      <dgm:spPr/>
    </dgm:pt>
    <dgm:pt modelId="{01002BAE-B6F3-41A4-8B86-7901BEFE52C5}" type="pres">
      <dgm:prSet presAssocID="{52DF9F0F-FDE1-4C50-872A-2DEFD918FF07}" presName="rootComposite" presStyleCnt="0"/>
      <dgm:spPr/>
    </dgm:pt>
    <dgm:pt modelId="{9C0A5045-144C-4FA6-85DB-F0B013983EB4}" type="pres">
      <dgm:prSet presAssocID="{52DF9F0F-FDE1-4C50-872A-2DEFD918FF07}" presName="rootText" presStyleLbl="node2" presStyleIdx="3" presStyleCnt="4" custScaleY="240380">
        <dgm:presLayoutVars>
          <dgm:chPref val="3"/>
        </dgm:presLayoutVars>
      </dgm:prSet>
      <dgm:spPr/>
    </dgm:pt>
    <dgm:pt modelId="{4AADC427-D568-4B0F-B74F-E515DA057C1B}" type="pres">
      <dgm:prSet presAssocID="{52DF9F0F-FDE1-4C50-872A-2DEFD918FF07}" presName="rootConnector" presStyleLbl="node2" presStyleIdx="3" presStyleCnt="4"/>
      <dgm:spPr/>
    </dgm:pt>
    <dgm:pt modelId="{97DFBDB7-8F70-4E60-9156-C741E135988B}" type="pres">
      <dgm:prSet presAssocID="{52DF9F0F-FDE1-4C50-872A-2DEFD918FF07}" presName="hierChild4" presStyleCnt="0"/>
      <dgm:spPr/>
    </dgm:pt>
    <dgm:pt modelId="{4B2C8EC3-005A-462F-A02D-48CD8517C6AE}" type="pres">
      <dgm:prSet presAssocID="{52DF9F0F-FDE1-4C50-872A-2DEFD918FF07}" presName="hierChild5" presStyleCnt="0"/>
      <dgm:spPr/>
    </dgm:pt>
    <dgm:pt modelId="{2E2059E5-D0BC-4B84-8445-1AF939267C08}" type="pres">
      <dgm:prSet presAssocID="{427098C8-4850-4B50-A345-80AABA3835DB}" presName="hierChild3" presStyleCnt="0"/>
      <dgm:spPr/>
    </dgm:pt>
  </dgm:ptLst>
  <dgm:cxnLst>
    <dgm:cxn modelId="{1646E302-0340-485C-AC7C-367E4FCF4273}" type="presOf" srcId="{49C78511-2260-4E76-8E6D-97F74B518EE4}" destId="{732B3DE6-3177-45F9-B53C-30D4BC12E4FB}" srcOrd="0" destOrd="0" presId="urn:microsoft.com/office/officeart/2005/8/layout/orgChart1"/>
    <dgm:cxn modelId="{B2221C14-3251-43DE-96C5-8A8D118CAF49}" type="presOf" srcId="{FC045156-EA6A-4A39-93F3-4AD7029F9305}" destId="{F6A77E16-53F6-4180-BD41-56C9CFBDA962}" srcOrd="1" destOrd="0" presId="urn:microsoft.com/office/officeart/2005/8/layout/orgChart1"/>
    <dgm:cxn modelId="{9B4E2E20-9B9C-4FD3-BF26-C030AB557376}" type="presOf" srcId="{FC045156-EA6A-4A39-93F3-4AD7029F9305}" destId="{C85A5CED-564C-427B-ACEE-42D9D4BA0AF7}" srcOrd="0" destOrd="0" presId="urn:microsoft.com/office/officeart/2005/8/layout/orgChart1"/>
    <dgm:cxn modelId="{D6F22226-F97C-4B30-A0AF-8805DB9EC591}" type="presOf" srcId="{135D5CD3-E8E5-494F-AABF-BDBE9837B550}" destId="{046726D1-E769-4524-A51B-1140EFF01C19}" srcOrd="0" destOrd="0" presId="urn:microsoft.com/office/officeart/2005/8/layout/orgChart1"/>
    <dgm:cxn modelId="{04B80A32-F9F4-4226-9E17-BDBAFAF1966F}" type="presOf" srcId="{427098C8-4850-4B50-A345-80AABA3835DB}" destId="{D0BCB10E-60CF-4DA3-A7D1-79DD9118A915}" srcOrd="1" destOrd="0" presId="urn:microsoft.com/office/officeart/2005/8/layout/orgChart1"/>
    <dgm:cxn modelId="{12B9FA33-4635-483A-ACA8-A8E0879B3E1D}" type="presOf" srcId="{52DF9F0F-FDE1-4C50-872A-2DEFD918FF07}" destId="{9C0A5045-144C-4FA6-85DB-F0B013983EB4}" srcOrd="0" destOrd="0" presId="urn:microsoft.com/office/officeart/2005/8/layout/orgChart1"/>
    <dgm:cxn modelId="{029A4435-2201-4244-BE27-099C1E7AEC72}" srcId="{427098C8-4850-4B50-A345-80AABA3835DB}" destId="{FC045156-EA6A-4A39-93F3-4AD7029F9305}" srcOrd="1" destOrd="0" parTransId="{49C78511-2260-4E76-8E6D-97F74B518EE4}" sibTransId="{C2586C46-BE4A-4420-BAD7-AF4D07F959C8}"/>
    <dgm:cxn modelId="{47552736-8DDD-4961-8D30-C03B7F9CF9EB}" type="presOf" srcId="{6736C83C-FB0C-4606-8F7D-9AC3B83F5FA2}" destId="{286D1154-AA3C-4F32-8043-A767295ED2BC}" srcOrd="0" destOrd="0" presId="urn:microsoft.com/office/officeart/2005/8/layout/orgChart1"/>
    <dgm:cxn modelId="{0D38D046-8ADE-4022-B663-EB590122E384}" srcId="{ED27B5D4-0852-4DBE-8D11-409E902370A6}" destId="{427098C8-4850-4B50-A345-80AABA3835DB}" srcOrd="0" destOrd="0" parTransId="{329E9412-5375-4A23-ADA2-7AC99536D067}" sibTransId="{08306FB2-D4E7-4394-8293-BD7C98B33F42}"/>
    <dgm:cxn modelId="{EFF32D97-AB6C-47C0-8E0C-5D14CD0AB824}" type="presOf" srcId="{427098C8-4850-4B50-A345-80AABA3835DB}" destId="{DE62B694-262E-412E-A96B-FEDAA5AA4E96}" srcOrd="0" destOrd="0" presId="urn:microsoft.com/office/officeart/2005/8/layout/orgChart1"/>
    <dgm:cxn modelId="{6C14B5A3-DF2E-4A59-BE8F-05FDE942B105}" type="presOf" srcId="{BB468BD0-5A7A-4003-8A66-CAB199389421}" destId="{D9FA5E42-48C6-4EBF-8606-EDA63ADF4954}" srcOrd="0" destOrd="0" presId="urn:microsoft.com/office/officeart/2005/8/layout/orgChart1"/>
    <dgm:cxn modelId="{CC2686BC-11AA-478B-8E5B-FD6DF4801813}" srcId="{427098C8-4850-4B50-A345-80AABA3835DB}" destId="{52DF9F0F-FDE1-4C50-872A-2DEFD918FF07}" srcOrd="3" destOrd="0" parTransId="{01B34E3B-15B7-48CC-8BBA-9959BBED34B1}" sibTransId="{F1393979-8B07-40F1-8428-FB962146DF7A}"/>
    <dgm:cxn modelId="{E71413BD-0ABC-4256-9BB5-056901A38E63}" type="presOf" srcId="{52DF9F0F-FDE1-4C50-872A-2DEFD918FF07}" destId="{4AADC427-D568-4B0F-B74F-E515DA057C1B}" srcOrd="1" destOrd="0" presId="urn:microsoft.com/office/officeart/2005/8/layout/orgChart1"/>
    <dgm:cxn modelId="{76C9BBC3-3281-4C93-8F65-98FD468CDB34}" type="presOf" srcId="{01B34E3B-15B7-48CC-8BBA-9959BBED34B1}" destId="{E4C44E5A-97E7-4774-B7FB-BC8C02F6F058}" srcOrd="0" destOrd="0" presId="urn:microsoft.com/office/officeart/2005/8/layout/orgChart1"/>
    <dgm:cxn modelId="{EA30E7E4-1309-425B-B484-9B6EF8EF8D26}" srcId="{427098C8-4850-4B50-A345-80AABA3835DB}" destId="{6736C83C-FB0C-4606-8F7D-9AC3B83F5FA2}" srcOrd="2" destOrd="0" parTransId="{BB468BD0-5A7A-4003-8A66-CAB199389421}" sibTransId="{A8A71264-4B84-4251-8189-44E3417C12D3}"/>
    <dgm:cxn modelId="{8C6587E8-44E6-48DE-892D-6E22F1889A50}" type="presOf" srcId="{ED27B5D4-0852-4DBE-8D11-409E902370A6}" destId="{2A4C5D37-BFFC-4BF1-8092-3875267B6335}" srcOrd="0" destOrd="0" presId="urn:microsoft.com/office/officeart/2005/8/layout/orgChart1"/>
    <dgm:cxn modelId="{CD92A0EE-7094-4185-AD7E-6C64DEB38FD0}" srcId="{427098C8-4850-4B50-A345-80AABA3835DB}" destId="{49906E40-178D-430D-A49A-DA9FFE50840E}" srcOrd="0" destOrd="0" parTransId="{135D5CD3-E8E5-494F-AABF-BDBE9837B550}" sibTransId="{4DEE4600-1EA8-40DD-B284-CFBBEB89F3AF}"/>
    <dgm:cxn modelId="{DF2DC2F0-720F-4752-A850-E6A36A685965}" type="presOf" srcId="{49906E40-178D-430D-A49A-DA9FFE50840E}" destId="{8379EAC8-A2F3-45E0-8956-795F3926602B}" srcOrd="1" destOrd="0" presId="urn:microsoft.com/office/officeart/2005/8/layout/orgChart1"/>
    <dgm:cxn modelId="{CE98AEF4-410F-40D4-9A82-1C8B231A7CCE}" type="presOf" srcId="{6736C83C-FB0C-4606-8F7D-9AC3B83F5FA2}" destId="{C7820DCF-6C88-4C24-B5E8-352760F56DB0}" srcOrd="1" destOrd="0" presId="urn:microsoft.com/office/officeart/2005/8/layout/orgChart1"/>
    <dgm:cxn modelId="{8088AFF4-72A1-4A71-929C-0A4273E1D080}" type="presOf" srcId="{49906E40-178D-430D-A49A-DA9FFE50840E}" destId="{E1E70FF9-32CC-4494-AD7A-761E4F603F31}" srcOrd="0" destOrd="0" presId="urn:microsoft.com/office/officeart/2005/8/layout/orgChart1"/>
    <dgm:cxn modelId="{33B6B1E6-00F9-4BF8-80BA-068C447D173C}" type="presParOf" srcId="{2A4C5D37-BFFC-4BF1-8092-3875267B6335}" destId="{303A05E2-AD5F-463C-8682-DEC9467BE4A2}" srcOrd="0" destOrd="0" presId="urn:microsoft.com/office/officeart/2005/8/layout/orgChart1"/>
    <dgm:cxn modelId="{6F788D44-DBFA-4CA9-91BC-323C01102932}" type="presParOf" srcId="{303A05E2-AD5F-463C-8682-DEC9467BE4A2}" destId="{B8E80E3C-56BA-4208-A7D0-621B3FA3558C}" srcOrd="0" destOrd="0" presId="urn:microsoft.com/office/officeart/2005/8/layout/orgChart1"/>
    <dgm:cxn modelId="{9D6067DF-255D-4BDD-BBB6-B175230D86D1}" type="presParOf" srcId="{B8E80E3C-56BA-4208-A7D0-621B3FA3558C}" destId="{DE62B694-262E-412E-A96B-FEDAA5AA4E96}" srcOrd="0" destOrd="0" presId="urn:microsoft.com/office/officeart/2005/8/layout/orgChart1"/>
    <dgm:cxn modelId="{57227929-41D3-4FDF-91C1-351F48E44BC3}" type="presParOf" srcId="{B8E80E3C-56BA-4208-A7D0-621B3FA3558C}" destId="{D0BCB10E-60CF-4DA3-A7D1-79DD9118A915}" srcOrd="1" destOrd="0" presId="urn:microsoft.com/office/officeart/2005/8/layout/orgChart1"/>
    <dgm:cxn modelId="{2735DE77-DE7F-44A0-BD14-8995E20A0C93}" type="presParOf" srcId="{303A05E2-AD5F-463C-8682-DEC9467BE4A2}" destId="{A8B6D0DD-C479-4096-B647-5D5264C50149}" srcOrd="1" destOrd="0" presId="urn:microsoft.com/office/officeart/2005/8/layout/orgChart1"/>
    <dgm:cxn modelId="{5777E3FB-B1C3-4460-8989-E8750339B41D}" type="presParOf" srcId="{A8B6D0DD-C479-4096-B647-5D5264C50149}" destId="{046726D1-E769-4524-A51B-1140EFF01C19}" srcOrd="0" destOrd="0" presId="urn:microsoft.com/office/officeart/2005/8/layout/orgChart1"/>
    <dgm:cxn modelId="{2892B754-3A7A-4065-9685-EA86CA4D8F35}" type="presParOf" srcId="{A8B6D0DD-C479-4096-B647-5D5264C50149}" destId="{18A3BB04-E55A-4288-AAAF-E522DC5ADDA9}" srcOrd="1" destOrd="0" presId="urn:microsoft.com/office/officeart/2005/8/layout/orgChart1"/>
    <dgm:cxn modelId="{88493659-8582-48E5-911A-2B9F28B5EC81}" type="presParOf" srcId="{18A3BB04-E55A-4288-AAAF-E522DC5ADDA9}" destId="{8513BD9E-B360-4835-9C22-41F861CE571E}" srcOrd="0" destOrd="0" presId="urn:microsoft.com/office/officeart/2005/8/layout/orgChart1"/>
    <dgm:cxn modelId="{23EED9A1-B552-445E-8B5C-8D6FA6988EDF}" type="presParOf" srcId="{8513BD9E-B360-4835-9C22-41F861CE571E}" destId="{E1E70FF9-32CC-4494-AD7A-761E4F603F31}" srcOrd="0" destOrd="0" presId="urn:microsoft.com/office/officeart/2005/8/layout/orgChart1"/>
    <dgm:cxn modelId="{7FA5E987-45B5-414B-91D9-B9655005934E}" type="presParOf" srcId="{8513BD9E-B360-4835-9C22-41F861CE571E}" destId="{8379EAC8-A2F3-45E0-8956-795F3926602B}" srcOrd="1" destOrd="0" presId="urn:microsoft.com/office/officeart/2005/8/layout/orgChart1"/>
    <dgm:cxn modelId="{87E219DB-82F3-4305-BF81-99EA69FE6F9D}" type="presParOf" srcId="{18A3BB04-E55A-4288-AAAF-E522DC5ADDA9}" destId="{23F57882-B243-4A45-B72D-13952DA838C2}" srcOrd="1" destOrd="0" presId="urn:microsoft.com/office/officeart/2005/8/layout/orgChart1"/>
    <dgm:cxn modelId="{BE470A6D-7129-46AA-8589-44346F18B974}" type="presParOf" srcId="{18A3BB04-E55A-4288-AAAF-E522DC5ADDA9}" destId="{5D970900-87B8-4CD4-B20C-139BC9265067}" srcOrd="2" destOrd="0" presId="urn:microsoft.com/office/officeart/2005/8/layout/orgChart1"/>
    <dgm:cxn modelId="{0C4693A8-6562-46FB-877C-C9CBBF489A86}" type="presParOf" srcId="{A8B6D0DD-C479-4096-B647-5D5264C50149}" destId="{732B3DE6-3177-45F9-B53C-30D4BC12E4FB}" srcOrd="2" destOrd="0" presId="urn:microsoft.com/office/officeart/2005/8/layout/orgChart1"/>
    <dgm:cxn modelId="{A386CD46-9783-42C8-8163-FA25D475F433}" type="presParOf" srcId="{A8B6D0DD-C479-4096-B647-5D5264C50149}" destId="{D55EDD84-D09C-44ED-B984-03CABB4ADF85}" srcOrd="3" destOrd="0" presId="urn:microsoft.com/office/officeart/2005/8/layout/orgChart1"/>
    <dgm:cxn modelId="{C1B994F5-335A-45B7-BEB2-9679C6CF4F7A}" type="presParOf" srcId="{D55EDD84-D09C-44ED-B984-03CABB4ADF85}" destId="{7283C8B5-BE36-4C45-8D5B-58E99AEE650F}" srcOrd="0" destOrd="0" presId="urn:microsoft.com/office/officeart/2005/8/layout/orgChart1"/>
    <dgm:cxn modelId="{493DF34F-5917-43B4-AD10-62B54EDD5600}" type="presParOf" srcId="{7283C8B5-BE36-4C45-8D5B-58E99AEE650F}" destId="{C85A5CED-564C-427B-ACEE-42D9D4BA0AF7}" srcOrd="0" destOrd="0" presId="urn:microsoft.com/office/officeart/2005/8/layout/orgChart1"/>
    <dgm:cxn modelId="{DBC44F1B-291A-4D1B-A1C8-02646D4B4180}" type="presParOf" srcId="{7283C8B5-BE36-4C45-8D5B-58E99AEE650F}" destId="{F6A77E16-53F6-4180-BD41-56C9CFBDA962}" srcOrd="1" destOrd="0" presId="urn:microsoft.com/office/officeart/2005/8/layout/orgChart1"/>
    <dgm:cxn modelId="{CD156B42-B120-4C27-A6DF-B73B996EA859}" type="presParOf" srcId="{D55EDD84-D09C-44ED-B984-03CABB4ADF85}" destId="{F81999A9-038F-477B-9B93-7CCEE7ADBC68}" srcOrd="1" destOrd="0" presId="urn:microsoft.com/office/officeart/2005/8/layout/orgChart1"/>
    <dgm:cxn modelId="{32FC4CCF-C2E9-44ED-BF07-55C54323F6FA}" type="presParOf" srcId="{D55EDD84-D09C-44ED-B984-03CABB4ADF85}" destId="{8ADE8177-AD12-45A7-9CCD-1F0440E1C675}" srcOrd="2" destOrd="0" presId="urn:microsoft.com/office/officeart/2005/8/layout/orgChart1"/>
    <dgm:cxn modelId="{545744F5-F057-4B56-AEA0-73B2BA0761B3}" type="presParOf" srcId="{A8B6D0DD-C479-4096-B647-5D5264C50149}" destId="{D9FA5E42-48C6-4EBF-8606-EDA63ADF4954}" srcOrd="4" destOrd="0" presId="urn:microsoft.com/office/officeart/2005/8/layout/orgChart1"/>
    <dgm:cxn modelId="{222AC6FF-59ED-4779-8F0E-B9A7BA5A8D6B}" type="presParOf" srcId="{A8B6D0DD-C479-4096-B647-5D5264C50149}" destId="{06EA3EFA-5894-4C0A-ADE7-5AF3275B81F7}" srcOrd="5" destOrd="0" presId="urn:microsoft.com/office/officeart/2005/8/layout/orgChart1"/>
    <dgm:cxn modelId="{8F1259CD-0936-4D93-9EE5-219F37DC8E6C}" type="presParOf" srcId="{06EA3EFA-5894-4C0A-ADE7-5AF3275B81F7}" destId="{01241B69-D594-4AC4-B43E-73161757E2E1}" srcOrd="0" destOrd="0" presId="urn:microsoft.com/office/officeart/2005/8/layout/orgChart1"/>
    <dgm:cxn modelId="{67805909-9483-4A03-97B4-0D78B8206B4A}" type="presParOf" srcId="{01241B69-D594-4AC4-B43E-73161757E2E1}" destId="{286D1154-AA3C-4F32-8043-A767295ED2BC}" srcOrd="0" destOrd="0" presId="urn:microsoft.com/office/officeart/2005/8/layout/orgChart1"/>
    <dgm:cxn modelId="{505F8720-6A78-4869-8265-1DD1CD0500B3}" type="presParOf" srcId="{01241B69-D594-4AC4-B43E-73161757E2E1}" destId="{C7820DCF-6C88-4C24-B5E8-352760F56DB0}" srcOrd="1" destOrd="0" presId="urn:microsoft.com/office/officeart/2005/8/layout/orgChart1"/>
    <dgm:cxn modelId="{7DBE2A0D-B7E9-4E5C-850B-90935671EA91}" type="presParOf" srcId="{06EA3EFA-5894-4C0A-ADE7-5AF3275B81F7}" destId="{137A7A12-45DE-49F4-A5E1-66FD60C5BA4E}" srcOrd="1" destOrd="0" presId="urn:microsoft.com/office/officeart/2005/8/layout/orgChart1"/>
    <dgm:cxn modelId="{68367C50-5337-48E1-8939-77DBD600963D}" type="presParOf" srcId="{06EA3EFA-5894-4C0A-ADE7-5AF3275B81F7}" destId="{401EEFF0-0571-4243-87F5-100AF7649D3B}" srcOrd="2" destOrd="0" presId="urn:microsoft.com/office/officeart/2005/8/layout/orgChart1"/>
    <dgm:cxn modelId="{A3720EE3-F6A8-4419-9057-2EE00BCDDBA9}" type="presParOf" srcId="{A8B6D0DD-C479-4096-B647-5D5264C50149}" destId="{E4C44E5A-97E7-4774-B7FB-BC8C02F6F058}" srcOrd="6" destOrd="0" presId="urn:microsoft.com/office/officeart/2005/8/layout/orgChart1"/>
    <dgm:cxn modelId="{F77FB98A-E590-45E6-A031-C05D5F437D79}" type="presParOf" srcId="{A8B6D0DD-C479-4096-B647-5D5264C50149}" destId="{77F3938A-82D0-4C1F-A774-3EB4DF9F7C52}" srcOrd="7" destOrd="0" presId="urn:microsoft.com/office/officeart/2005/8/layout/orgChart1"/>
    <dgm:cxn modelId="{BE4625C7-96F8-47AD-81C0-78060730D34A}" type="presParOf" srcId="{77F3938A-82D0-4C1F-A774-3EB4DF9F7C52}" destId="{01002BAE-B6F3-41A4-8B86-7901BEFE52C5}" srcOrd="0" destOrd="0" presId="urn:microsoft.com/office/officeart/2005/8/layout/orgChart1"/>
    <dgm:cxn modelId="{27ACE4D5-852E-43EE-B296-78119D7037D0}" type="presParOf" srcId="{01002BAE-B6F3-41A4-8B86-7901BEFE52C5}" destId="{9C0A5045-144C-4FA6-85DB-F0B013983EB4}" srcOrd="0" destOrd="0" presId="urn:microsoft.com/office/officeart/2005/8/layout/orgChart1"/>
    <dgm:cxn modelId="{7730CB3B-0461-48D5-8AF3-ECB38BB7B79C}" type="presParOf" srcId="{01002BAE-B6F3-41A4-8B86-7901BEFE52C5}" destId="{4AADC427-D568-4B0F-B74F-E515DA057C1B}" srcOrd="1" destOrd="0" presId="urn:microsoft.com/office/officeart/2005/8/layout/orgChart1"/>
    <dgm:cxn modelId="{3329739F-9004-4E8E-9B3C-1DFC55F14C4F}" type="presParOf" srcId="{77F3938A-82D0-4C1F-A774-3EB4DF9F7C52}" destId="{97DFBDB7-8F70-4E60-9156-C741E135988B}" srcOrd="1" destOrd="0" presId="urn:microsoft.com/office/officeart/2005/8/layout/orgChart1"/>
    <dgm:cxn modelId="{AF1118BF-931A-4D71-A085-A0DBDEE8A7F8}" type="presParOf" srcId="{77F3938A-82D0-4C1F-A774-3EB4DF9F7C52}" destId="{4B2C8EC3-005A-462F-A02D-48CD8517C6AE}" srcOrd="2" destOrd="0" presId="urn:microsoft.com/office/officeart/2005/8/layout/orgChart1"/>
    <dgm:cxn modelId="{76DBB25E-4D55-4C10-8E79-9E14181793A8}" type="presParOf" srcId="{303A05E2-AD5F-463C-8682-DEC9467BE4A2}" destId="{2E2059E5-D0BC-4B84-8445-1AF939267C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A8C77-2DAA-4C56-8D34-CD64C8DC5F4A}" type="doc">
      <dgm:prSet loTypeId="urn:microsoft.com/office/officeart/2005/8/layout/b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CD94735-693A-4325-AA08-86910A190BDB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Zadłużenie na 01.01.2025 r.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16 306 900,00 zł</a:t>
          </a:r>
        </a:p>
      </dgm:t>
    </dgm:pt>
    <dgm:pt modelId="{B0FCF198-B6E6-4088-8672-34E7C107B4D2}" type="parTrans" cxnId="{2C633990-7D68-4146-B374-3E41369EE945}">
      <dgm:prSet/>
      <dgm:spPr/>
      <dgm:t>
        <a:bodyPr/>
        <a:lstStyle/>
        <a:p>
          <a:endParaRPr lang="pl-PL"/>
        </a:p>
      </dgm:t>
    </dgm:pt>
    <dgm:pt modelId="{BACBF2E5-C349-4ACC-810A-910C55214B35}" type="sibTrans" cxnId="{2C633990-7D68-4146-B374-3E41369EE945}">
      <dgm:prSet/>
      <dgm:spPr/>
      <dgm:t>
        <a:bodyPr/>
        <a:lstStyle/>
        <a:p>
          <a:endParaRPr lang="pl-PL"/>
        </a:p>
      </dgm:t>
    </dgm:pt>
    <dgm:pt modelId="{D3B102C1-6124-4CCD-A1FA-1CF329CBED57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Przychody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4 200 000,00 zł</a:t>
          </a:r>
        </a:p>
      </dgm:t>
    </dgm:pt>
    <dgm:pt modelId="{47CDED72-595B-4EDD-8558-C9445B4FD1F3}" type="parTrans" cxnId="{CF172652-B9BF-4D39-95A0-3F5A1109D8CD}">
      <dgm:prSet/>
      <dgm:spPr/>
      <dgm:t>
        <a:bodyPr/>
        <a:lstStyle/>
        <a:p>
          <a:endParaRPr lang="pl-PL"/>
        </a:p>
      </dgm:t>
    </dgm:pt>
    <dgm:pt modelId="{09FF4350-8FB5-4BE8-8FB4-3FA1F5C58D73}" type="sibTrans" cxnId="{CF172652-B9BF-4D39-95A0-3F5A1109D8CD}">
      <dgm:prSet/>
      <dgm:spPr/>
      <dgm:t>
        <a:bodyPr/>
        <a:lstStyle/>
        <a:p>
          <a:endParaRPr lang="pl-PL"/>
        </a:p>
      </dgm:t>
    </dgm:pt>
    <dgm:pt modelId="{7C7BDEEA-051E-4438-87F4-5407A41F8DE2}">
      <dgm:prSet phldrT="[Tekst]" phldr="0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Rozchody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3 771 400,00 zł</a:t>
          </a:r>
        </a:p>
      </dgm:t>
    </dgm:pt>
    <dgm:pt modelId="{41504DDE-194A-4365-B54E-4F4C078CEEA3}" type="parTrans" cxnId="{4E6A0480-054A-434C-A321-EFB57BD629EC}">
      <dgm:prSet/>
      <dgm:spPr/>
      <dgm:t>
        <a:bodyPr/>
        <a:lstStyle/>
        <a:p>
          <a:endParaRPr lang="pl-PL"/>
        </a:p>
      </dgm:t>
    </dgm:pt>
    <dgm:pt modelId="{6FF376A1-E73A-4676-AB16-5CE8BA35973B}" type="sibTrans" cxnId="{4E6A0480-054A-434C-A321-EFB57BD629EC}">
      <dgm:prSet/>
      <dgm:spPr/>
      <dgm:t>
        <a:bodyPr/>
        <a:lstStyle/>
        <a:p>
          <a:endParaRPr lang="pl-PL"/>
        </a:p>
      </dgm:t>
    </dgm:pt>
    <dgm:pt modelId="{CC6E7C31-2687-4D03-93A4-FAC4D5C02D2C}">
      <dgm:prSet phldrT="[Tekst]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Zadłużenie na 31.12.2025 r.</a:t>
          </a:r>
        </a:p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16 735 500,00 zł</a:t>
          </a:r>
        </a:p>
      </dgm:t>
    </dgm:pt>
    <dgm:pt modelId="{30080DB8-FEAF-4B54-84F5-FA24A8CCC948}" type="parTrans" cxnId="{72FA5FF7-64C2-442C-A694-F969D39B3602}">
      <dgm:prSet/>
      <dgm:spPr/>
      <dgm:t>
        <a:bodyPr/>
        <a:lstStyle/>
        <a:p>
          <a:endParaRPr lang="pl-PL"/>
        </a:p>
      </dgm:t>
    </dgm:pt>
    <dgm:pt modelId="{F3BDBAF7-B65C-41C5-9034-E8294CA2AEC9}" type="sibTrans" cxnId="{72FA5FF7-64C2-442C-A694-F969D39B3602}">
      <dgm:prSet/>
      <dgm:spPr/>
      <dgm:t>
        <a:bodyPr/>
        <a:lstStyle/>
        <a:p>
          <a:endParaRPr lang="pl-PL"/>
        </a:p>
      </dgm:t>
    </dgm:pt>
    <dgm:pt modelId="{82E4B95E-6B38-4890-949C-9A10F873E5D1}" type="pres">
      <dgm:prSet presAssocID="{ED1A8C77-2DAA-4C56-8D34-CD64C8DC5F4A}" presName="Name0" presStyleCnt="0">
        <dgm:presLayoutVars>
          <dgm:dir/>
          <dgm:resizeHandles val="exact"/>
        </dgm:presLayoutVars>
      </dgm:prSet>
      <dgm:spPr/>
    </dgm:pt>
    <dgm:pt modelId="{63D45C80-A674-4121-BCE6-7263DCA7F33B}" type="pres">
      <dgm:prSet presAssocID="{FCD94735-693A-4325-AA08-86910A190BDB}" presName="node" presStyleLbl="node1" presStyleIdx="0" presStyleCnt="4">
        <dgm:presLayoutVars>
          <dgm:bulletEnabled val="1"/>
        </dgm:presLayoutVars>
      </dgm:prSet>
      <dgm:spPr/>
    </dgm:pt>
    <dgm:pt modelId="{140186A5-D0A4-4146-83EC-B7D8522FFB1C}" type="pres">
      <dgm:prSet presAssocID="{BACBF2E5-C349-4ACC-810A-910C55214B35}" presName="sibTrans" presStyleLbl="sibTrans1D1" presStyleIdx="0" presStyleCnt="3"/>
      <dgm:spPr/>
    </dgm:pt>
    <dgm:pt modelId="{40FCBC3F-8639-403A-8E1B-5E8BBF06EE64}" type="pres">
      <dgm:prSet presAssocID="{BACBF2E5-C349-4ACC-810A-910C55214B35}" presName="connectorText" presStyleLbl="sibTrans1D1" presStyleIdx="0" presStyleCnt="3"/>
      <dgm:spPr/>
    </dgm:pt>
    <dgm:pt modelId="{A02C09E0-F2ED-4514-86AC-A5F2D1A8CA14}" type="pres">
      <dgm:prSet presAssocID="{D3B102C1-6124-4CCD-A1FA-1CF329CBED57}" presName="node" presStyleLbl="node1" presStyleIdx="1" presStyleCnt="4">
        <dgm:presLayoutVars>
          <dgm:bulletEnabled val="1"/>
        </dgm:presLayoutVars>
      </dgm:prSet>
      <dgm:spPr/>
    </dgm:pt>
    <dgm:pt modelId="{017779B3-D5BE-4F0D-8231-7A54D2E233DA}" type="pres">
      <dgm:prSet presAssocID="{09FF4350-8FB5-4BE8-8FB4-3FA1F5C58D73}" presName="sibTrans" presStyleLbl="sibTrans1D1" presStyleIdx="1" presStyleCnt="3"/>
      <dgm:spPr/>
    </dgm:pt>
    <dgm:pt modelId="{474E49AC-8408-457C-9EDC-8B16C5A6768E}" type="pres">
      <dgm:prSet presAssocID="{09FF4350-8FB5-4BE8-8FB4-3FA1F5C58D73}" presName="connectorText" presStyleLbl="sibTrans1D1" presStyleIdx="1" presStyleCnt="3"/>
      <dgm:spPr/>
    </dgm:pt>
    <dgm:pt modelId="{4487C2AE-232A-46A0-A548-965D149B0F20}" type="pres">
      <dgm:prSet presAssocID="{7C7BDEEA-051E-4438-87F4-5407A41F8DE2}" presName="node" presStyleLbl="node1" presStyleIdx="2" presStyleCnt="4">
        <dgm:presLayoutVars>
          <dgm:bulletEnabled val="1"/>
        </dgm:presLayoutVars>
      </dgm:prSet>
      <dgm:spPr/>
    </dgm:pt>
    <dgm:pt modelId="{78C6322A-579B-484F-A839-6EC465F4D360}" type="pres">
      <dgm:prSet presAssocID="{6FF376A1-E73A-4676-AB16-5CE8BA35973B}" presName="sibTrans" presStyleLbl="sibTrans1D1" presStyleIdx="2" presStyleCnt="3"/>
      <dgm:spPr/>
    </dgm:pt>
    <dgm:pt modelId="{9131787D-9783-42F1-A2AE-9CD7B1041849}" type="pres">
      <dgm:prSet presAssocID="{6FF376A1-E73A-4676-AB16-5CE8BA35973B}" presName="connectorText" presStyleLbl="sibTrans1D1" presStyleIdx="2" presStyleCnt="3"/>
      <dgm:spPr/>
    </dgm:pt>
    <dgm:pt modelId="{5F824F1E-36F6-498A-8981-104DBBDBEE48}" type="pres">
      <dgm:prSet presAssocID="{CC6E7C31-2687-4D03-93A4-FAC4D5C02D2C}" presName="node" presStyleLbl="node1" presStyleIdx="3" presStyleCnt="4">
        <dgm:presLayoutVars>
          <dgm:bulletEnabled val="1"/>
        </dgm:presLayoutVars>
      </dgm:prSet>
      <dgm:spPr/>
    </dgm:pt>
  </dgm:ptLst>
  <dgm:cxnLst>
    <dgm:cxn modelId="{BB058111-AB4F-41C4-935B-BAD258A9BCAC}" type="presOf" srcId="{6FF376A1-E73A-4676-AB16-5CE8BA35973B}" destId="{78C6322A-579B-484F-A839-6EC465F4D360}" srcOrd="0" destOrd="0" presId="urn:microsoft.com/office/officeart/2005/8/layout/bProcess3"/>
    <dgm:cxn modelId="{2AAE9C15-09C1-4043-8075-E429CF90B2CD}" type="presOf" srcId="{BACBF2E5-C349-4ACC-810A-910C55214B35}" destId="{140186A5-D0A4-4146-83EC-B7D8522FFB1C}" srcOrd="0" destOrd="0" presId="urn:microsoft.com/office/officeart/2005/8/layout/bProcess3"/>
    <dgm:cxn modelId="{74D15C38-1D79-451C-8D4A-3243559452BB}" type="presOf" srcId="{09FF4350-8FB5-4BE8-8FB4-3FA1F5C58D73}" destId="{017779B3-D5BE-4F0D-8231-7A54D2E233DA}" srcOrd="0" destOrd="0" presId="urn:microsoft.com/office/officeart/2005/8/layout/bProcess3"/>
    <dgm:cxn modelId="{816AA265-34C2-478B-8BB3-C547CF45F741}" type="presOf" srcId="{6FF376A1-E73A-4676-AB16-5CE8BA35973B}" destId="{9131787D-9783-42F1-A2AE-9CD7B1041849}" srcOrd="1" destOrd="0" presId="urn:microsoft.com/office/officeart/2005/8/layout/bProcess3"/>
    <dgm:cxn modelId="{CF172652-B9BF-4D39-95A0-3F5A1109D8CD}" srcId="{ED1A8C77-2DAA-4C56-8D34-CD64C8DC5F4A}" destId="{D3B102C1-6124-4CCD-A1FA-1CF329CBED57}" srcOrd="1" destOrd="0" parTransId="{47CDED72-595B-4EDD-8558-C9445B4FD1F3}" sibTransId="{09FF4350-8FB5-4BE8-8FB4-3FA1F5C58D73}"/>
    <dgm:cxn modelId="{4E6A0480-054A-434C-A321-EFB57BD629EC}" srcId="{ED1A8C77-2DAA-4C56-8D34-CD64C8DC5F4A}" destId="{7C7BDEEA-051E-4438-87F4-5407A41F8DE2}" srcOrd="2" destOrd="0" parTransId="{41504DDE-194A-4365-B54E-4F4C078CEEA3}" sibTransId="{6FF376A1-E73A-4676-AB16-5CE8BA35973B}"/>
    <dgm:cxn modelId="{1FDD0B8A-311E-49F8-A282-18ED3275C672}" type="presOf" srcId="{7C7BDEEA-051E-4438-87F4-5407A41F8DE2}" destId="{4487C2AE-232A-46A0-A548-965D149B0F20}" srcOrd="0" destOrd="0" presId="urn:microsoft.com/office/officeart/2005/8/layout/bProcess3"/>
    <dgm:cxn modelId="{2C633990-7D68-4146-B374-3E41369EE945}" srcId="{ED1A8C77-2DAA-4C56-8D34-CD64C8DC5F4A}" destId="{FCD94735-693A-4325-AA08-86910A190BDB}" srcOrd="0" destOrd="0" parTransId="{B0FCF198-B6E6-4088-8672-34E7C107B4D2}" sibTransId="{BACBF2E5-C349-4ACC-810A-910C55214B35}"/>
    <dgm:cxn modelId="{4A25EC99-0956-4AE3-8CF1-4E87A0BA46E2}" type="presOf" srcId="{BACBF2E5-C349-4ACC-810A-910C55214B35}" destId="{40FCBC3F-8639-403A-8E1B-5E8BBF06EE64}" srcOrd="1" destOrd="0" presId="urn:microsoft.com/office/officeart/2005/8/layout/bProcess3"/>
    <dgm:cxn modelId="{F716ED9E-50C1-47A7-AAFA-DA1AD45F00BC}" type="presOf" srcId="{09FF4350-8FB5-4BE8-8FB4-3FA1F5C58D73}" destId="{474E49AC-8408-457C-9EDC-8B16C5A6768E}" srcOrd="1" destOrd="0" presId="urn:microsoft.com/office/officeart/2005/8/layout/bProcess3"/>
    <dgm:cxn modelId="{7A5EA7AC-CE63-4632-9E84-4A57E2DBBF69}" type="presOf" srcId="{FCD94735-693A-4325-AA08-86910A190BDB}" destId="{63D45C80-A674-4121-BCE6-7263DCA7F33B}" srcOrd="0" destOrd="0" presId="urn:microsoft.com/office/officeart/2005/8/layout/bProcess3"/>
    <dgm:cxn modelId="{DCACC9B3-2DBE-43AC-AD00-45A5B85C3BE9}" type="presOf" srcId="{D3B102C1-6124-4CCD-A1FA-1CF329CBED57}" destId="{A02C09E0-F2ED-4514-86AC-A5F2D1A8CA14}" srcOrd="0" destOrd="0" presId="urn:microsoft.com/office/officeart/2005/8/layout/bProcess3"/>
    <dgm:cxn modelId="{057322BB-2B9C-40D7-A4D4-8EC5E4637FFA}" type="presOf" srcId="{ED1A8C77-2DAA-4C56-8D34-CD64C8DC5F4A}" destId="{82E4B95E-6B38-4890-949C-9A10F873E5D1}" srcOrd="0" destOrd="0" presId="urn:microsoft.com/office/officeart/2005/8/layout/bProcess3"/>
    <dgm:cxn modelId="{5F8604EC-07D9-4B10-AE37-A7725ED83555}" type="presOf" srcId="{CC6E7C31-2687-4D03-93A4-FAC4D5C02D2C}" destId="{5F824F1E-36F6-498A-8981-104DBBDBEE48}" srcOrd="0" destOrd="0" presId="urn:microsoft.com/office/officeart/2005/8/layout/bProcess3"/>
    <dgm:cxn modelId="{72FA5FF7-64C2-442C-A694-F969D39B3602}" srcId="{ED1A8C77-2DAA-4C56-8D34-CD64C8DC5F4A}" destId="{CC6E7C31-2687-4D03-93A4-FAC4D5C02D2C}" srcOrd="3" destOrd="0" parTransId="{30080DB8-FEAF-4B54-84F5-FA24A8CCC948}" sibTransId="{F3BDBAF7-B65C-41C5-9034-E8294CA2AEC9}"/>
    <dgm:cxn modelId="{8B44C63C-9770-42CA-B8D7-C86D873EA077}" type="presParOf" srcId="{82E4B95E-6B38-4890-949C-9A10F873E5D1}" destId="{63D45C80-A674-4121-BCE6-7263DCA7F33B}" srcOrd="0" destOrd="0" presId="urn:microsoft.com/office/officeart/2005/8/layout/bProcess3"/>
    <dgm:cxn modelId="{EE51145A-3A20-42B0-A783-BAF89363EEA0}" type="presParOf" srcId="{82E4B95E-6B38-4890-949C-9A10F873E5D1}" destId="{140186A5-D0A4-4146-83EC-B7D8522FFB1C}" srcOrd="1" destOrd="0" presId="urn:microsoft.com/office/officeart/2005/8/layout/bProcess3"/>
    <dgm:cxn modelId="{FA144558-54DA-44F0-B054-11FCA1907B61}" type="presParOf" srcId="{140186A5-D0A4-4146-83EC-B7D8522FFB1C}" destId="{40FCBC3F-8639-403A-8E1B-5E8BBF06EE64}" srcOrd="0" destOrd="0" presId="urn:microsoft.com/office/officeart/2005/8/layout/bProcess3"/>
    <dgm:cxn modelId="{48AC49D8-4118-4C6D-82EB-3D72957C646C}" type="presParOf" srcId="{82E4B95E-6B38-4890-949C-9A10F873E5D1}" destId="{A02C09E0-F2ED-4514-86AC-A5F2D1A8CA14}" srcOrd="2" destOrd="0" presId="urn:microsoft.com/office/officeart/2005/8/layout/bProcess3"/>
    <dgm:cxn modelId="{DE08B7EE-9BE8-478B-BF6B-6D3285568FB6}" type="presParOf" srcId="{82E4B95E-6B38-4890-949C-9A10F873E5D1}" destId="{017779B3-D5BE-4F0D-8231-7A54D2E233DA}" srcOrd="3" destOrd="0" presId="urn:microsoft.com/office/officeart/2005/8/layout/bProcess3"/>
    <dgm:cxn modelId="{BFFD6397-68B7-4604-A008-A8CD53A3F8D0}" type="presParOf" srcId="{017779B3-D5BE-4F0D-8231-7A54D2E233DA}" destId="{474E49AC-8408-457C-9EDC-8B16C5A6768E}" srcOrd="0" destOrd="0" presId="urn:microsoft.com/office/officeart/2005/8/layout/bProcess3"/>
    <dgm:cxn modelId="{DEB8CE46-D229-4A49-9D2E-5531157E93FB}" type="presParOf" srcId="{82E4B95E-6B38-4890-949C-9A10F873E5D1}" destId="{4487C2AE-232A-46A0-A548-965D149B0F20}" srcOrd="4" destOrd="0" presId="urn:microsoft.com/office/officeart/2005/8/layout/bProcess3"/>
    <dgm:cxn modelId="{012D5368-7E9E-4D9C-A2B7-FDC9B227352B}" type="presParOf" srcId="{82E4B95E-6B38-4890-949C-9A10F873E5D1}" destId="{78C6322A-579B-484F-A839-6EC465F4D360}" srcOrd="5" destOrd="0" presId="urn:microsoft.com/office/officeart/2005/8/layout/bProcess3"/>
    <dgm:cxn modelId="{91357795-4E3B-4747-83C9-4D40B7360EAE}" type="presParOf" srcId="{78C6322A-579B-484F-A839-6EC465F4D360}" destId="{9131787D-9783-42F1-A2AE-9CD7B1041849}" srcOrd="0" destOrd="0" presId="urn:microsoft.com/office/officeart/2005/8/layout/bProcess3"/>
    <dgm:cxn modelId="{EC57F23A-C0A6-4052-AFE3-A324944FA994}" type="presParOf" srcId="{82E4B95E-6B38-4890-949C-9A10F873E5D1}" destId="{5F824F1E-36F6-498A-8981-104DBBDBEE48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FFFE1-1A00-4911-9B2C-924DB380D7F3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Planowany </a:t>
          </a:r>
          <a:r>
            <a:rPr lang="pl-PL" sz="2600" b="1" kern="1200" dirty="0"/>
            <a:t>deficyt</a:t>
          </a:r>
          <a:r>
            <a:rPr lang="pl-PL" sz="2600" kern="1200" dirty="0"/>
            <a:t> budżetowy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 6 635 905,96 zł</a:t>
          </a:r>
        </a:p>
      </dsp:txBody>
      <dsp:txXfrm>
        <a:off x="626755" y="45995"/>
        <a:ext cx="3004956" cy="1457144"/>
      </dsp:txXfrm>
    </dsp:sp>
    <dsp:sp modelId="{17D149BC-83E7-4971-962D-E0AD3656073E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C457-A40E-4CE5-9C14-73604E645A68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Planowane dochody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117 184 212,56 zł</a:t>
          </a:r>
        </a:p>
      </dsp:txBody>
      <dsp:txXfrm>
        <a:off x="1245880" y="1980761"/>
        <a:ext cx="2385831" cy="1457144"/>
      </dsp:txXfrm>
    </dsp:sp>
    <dsp:sp modelId="{EF0523CB-1B16-4A3B-AFB8-B34D3CE4EB68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F2006-8808-46E6-83EC-2C279A97CDB2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Planowane wydatki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123 820 118,52 zł</a:t>
          </a:r>
        </a:p>
      </dsp:txBody>
      <dsp:txXfrm>
        <a:off x="1245880" y="3915526"/>
        <a:ext cx="2385831" cy="1457144"/>
      </dsp:txXfrm>
    </dsp:sp>
    <dsp:sp modelId="{D9B9931F-9AB8-4ABB-B774-82B60D6965D1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Wykonana </a:t>
          </a:r>
          <a:r>
            <a:rPr lang="pl-PL" sz="2600" b="1" kern="1200" dirty="0"/>
            <a:t>nadwyżka</a:t>
          </a:r>
          <a:r>
            <a:rPr lang="pl-PL" sz="2600" kern="1200" dirty="0"/>
            <a:t> budżetowa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974 415,05 zł</a:t>
          </a:r>
        </a:p>
      </dsp:txBody>
      <dsp:txXfrm>
        <a:off x="4496287" y="45995"/>
        <a:ext cx="3004956" cy="1457144"/>
      </dsp:txXfrm>
    </dsp:sp>
    <dsp:sp modelId="{B1E05271-E61F-4F4F-98BD-DF40033A1C41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AB29-91B2-47A0-854B-3B64A64099D6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Wykonane dochody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111 611 738,21 zł</a:t>
          </a:r>
        </a:p>
      </dsp:txBody>
      <dsp:txXfrm>
        <a:off x="5115412" y="1980761"/>
        <a:ext cx="2385831" cy="1457144"/>
      </dsp:txXfrm>
    </dsp:sp>
    <dsp:sp modelId="{4E805F5D-D922-4531-BB67-6058B5C13662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B2A5-3E17-4C0F-8432-5E25415BC991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Wykonane wydatki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110 637 323,16 zł</a:t>
          </a:r>
        </a:p>
      </dsp:txBody>
      <dsp:txXfrm>
        <a:off x="5115412" y="3915526"/>
        <a:ext cx="2385831" cy="145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FFFE1-1A00-4911-9B2C-924DB380D7F3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Planowany </a:t>
          </a:r>
          <a:r>
            <a:rPr lang="pl-PL" sz="2600" b="1" kern="1200" dirty="0"/>
            <a:t>deficyt</a:t>
          </a:r>
          <a:r>
            <a:rPr lang="pl-PL" sz="2600" kern="1200" dirty="0"/>
            <a:t> operacyjny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 804 789,67 zł</a:t>
          </a:r>
        </a:p>
      </dsp:txBody>
      <dsp:txXfrm>
        <a:off x="626755" y="45995"/>
        <a:ext cx="3004956" cy="1457144"/>
      </dsp:txXfrm>
    </dsp:sp>
    <dsp:sp modelId="{17D149BC-83E7-4971-962D-E0AD3656073E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C457-A40E-4CE5-9C14-73604E645A68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Planowane dochody bieżące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107 371 922,95 zł</a:t>
          </a:r>
        </a:p>
      </dsp:txBody>
      <dsp:txXfrm>
        <a:off x="1245880" y="1980761"/>
        <a:ext cx="2385831" cy="1457144"/>
      </dsp:txXfrm>
    </dsp:sp>
    <dsp:sp modelId="{EF0523CB-1B16-4A3B-AFB8-B34D3CE4EB68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F2006-8808-46E6-83EC-2C279A97CDB2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Planowane wydatki bieżące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108 176 712,62 zł</a:t>
          </a:r>
        </a:p>
      </dsp:txBody>
      <dsp:txXfrm>
        <a:off x="1245880" y="3915526"/>
        <a:ext cx="2385831" cy="1457144"/>
      </dsp:txXfrm>
    </dsp:sp>
    <dsp:sp modelId="{D9B9931F-9AB8-4ABB-B774-82B60D6965D1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Wykonana </a:t>
          </a:r>
          <a:r>
            <a:rPr lang="pl-PL" sz="2600" b="1" kern="1200" dirty="0"/>
            <a:t>nadwyżka</a:t>
          </a:r>
          <a:r>
            <a:rPr lang="pl-PL" sz="2600" kern="1200" dirty="0"/>
            <a:t> operacyjna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6 335 456,08 zł</a:t>
          </a:r>
        </a:p>
      </dsp:txBody>
      <dsp:txXfrm>
        <a:off x="4496287" y="45995"/>
        <a:ext cx="3004956" cy="1457144"/>
      </dsp:txXfrm>
    </dsp:sp>
    <dsp:sp modelId="{B1E05271-E61F-4F4F-98BD-DF40033A1C41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AB29-91B2-47A0-854B-3B64A64099D6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Wykonane dochody bieżące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107 544 069,82 zł</a:t>
          </a:r>
        </a:p>
      </dsp:txBody>
      <dsp:txXfrm>
        <a:off x="5115412" y="1980761"/>
        <a:ext cx="2385831" cy="1457144"/>
      </dsp:txXfrm>
    </dsp:sp>
    <dsp:sp modelId="{4E805F5D-D922-4531-BB67-6058B5C13662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B2A5-3E17-4C0F-8432-5E25415BC991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Wykonane wydatki bieżące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101 208 613,74 zł</a:t>
          </a:r>
        </a:p>
      </dsp:txBody>
      <dsp:txXfrm>
        <a:off x="5115412" y="3915526"/>
        <a:ext cx="2385831" cy="1457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C9754-CB21-476C-85A7-FE4D0596199D}">
      <dsp:nvSpPr>
        <dsp:cNvPr id="0" name=""/>
        <dsp:cNvSpPr/>
      </dsp:nvSpPr>
      <dsp:spPr>
        <a:xfrm>
          <a:off x="48" y="122288"/>
          <a:ext cx="4656981" cy="1108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Oświata i wychowanie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1 878 365,16 zł</a:t>
          </a:r>
        </a:p>
      </dsp:txBody>
      <dsp:txXfrm>
        <a:off x="48" y="122288"/>
        <a:ext cx="4656981" cy="1108812"/>
      </dsp:txXfrm>
    </dsp:sp>
    <dsp:sp modelId="{2A0C68F0-5BC1-417B-BD4A-3A6E4DBC47E8}">
      <dsp:nvSpPr>
        <dsp:cNvPr id="0" name=""/>
        <dsp:cNvSpPr/>
      </dsp:nvSpPr>
      <dsp:spPr>
        <a:xfrm>
          <a:off x="48" y="1231100"/>
          <a:ext cx="4656981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/>
            <a:t>„Zmiana sposobu użytkowania pomieszczeń Biblioteki Publicznej </a:t>
          </a:r>
          <a:r>
            <a:rPr lang="pl-PL" sz="2000" i="1" kern="1200" dirty="0" err="1"/>
            <a:t>MiG</a:t>
          </a:r>
          <a:r>
            <a:rPr lang="pl-PL" sz="2000" i="1" kern="1200" dirty="0"/>
            <a:t> Centrum Kultury Pniewy” </a:t>
          </a:r>
          <a:r>
            <a:rPr lang="pl-PL" sz="2000" i="0" kern="1200" dirty="0"/>
            <a:t>– Polski Ład – </a:t>
          </a:r>
          <a:br>
            <a:rPr lang="pl-PL" sz="2000" i="0" kern="1200" dirty="0"/>
          </a:br>
          <a:r>
            <a:rPr lang="pl-PL" sz="2000" i="0" kern="1200" dirty="0"/>
            <a:t>1 002 500,00 zł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/>
            <a:t>„Technik na topie – rozwój kształcenia i szkolenia zawodowego w Technikum ZS </a:t>
          </a:r>
          <a:br>
            <a:rPr lang="pl-PL" sz="2000" i="1" kern="1200" dirty="0"/>
          </a:br>
          <a:r>
            <a:rPr lang="pl-PL" sz="2000" i="1" kern="1200" dirty="0"/>
            <a:t>w Pniewach – utworzenie ośrodka egzaminacyjnego dla technikum </a:t>
          </a:r>
          <a:r>
            <a:rPr lang="pl-PL" sz="2000" i="1" kern="1200" dirty="0" err="1"/>
            <a:t>mechatronicznego</a:t>
          </a:r>
          <a:r>
            <a:rPr lang="pl-PL" sz="2000" i="1" kern="1200" dirty="0"/>
            <a:t>” - </a:t>
          </a:r>
          <a:r>
            <a:rPr lang="pl-PL" sz="2000" i="0" kern="1200" dirty="0"/>
            <a:t>Fundusze Europejskie dla Wielkopolski 2021-2027 – 875 865,16 zł</a:t>
          </a:r>
          <a:endParaRPr lang="pl-PL" sz="2000" i="1" kern="1200" dirty="0"/>
        </a:p>
      </dsp:txBody>
      <dsp:txXfrm>
        <a:off x="48" y="1231100"/>
        <a:ext cx="4656981" cy="3403799"/>
      </dsp:txXfrm>
    </dsp:sp>
    <dsp:sp modelId="{C9D2F8F0-5C14-4757-A7D6-CA8A88EDD33D}">
      <dsp:nvSpPr>
        <dsp:cNvPr id="0" name=""/>
        <dsp:cNvSpPr/>
      </dsp:nvSpPr>
      <dsp:spPr>
        <a:xfrm>
          <a:off x="5309007" y="122288"/>
          <a:ext cx="4656981" cy="1108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Gospodarka komunalna </a:t>
          </a:r>
          <a:b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ochrona środowiska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565 075,70 zł</a:t>
          </a:r>
        </a:p>
      </dsp:txBody>
      <dsp:txXfrm>
        <a:off x="5309007" y="122288"/>
        <a:ext cx="4656981" cy="1108812"/>
      </dsp:txXfrm>
    </dsp:sp>
    <dsp:sp modelId="{E6A33A10-8132-473B-88C5-40DF439AE180}">
      <dsp:nvSpPr>
        <dsp:cNvPr id="0" name=""/>
        <dsp:cNvSpPr/>
      </dsp:nvSpPr>
      <dsp:spPr>
        <a:xfrm>
          <a:off x="5309007" y="1231100"/>
          <a:ext cx="4656981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/>
            <a:t>„Modernizacja oświetlenia ulicznego na terenie Pniew” </a:t>
          </a:r>
          <a:r>
            <a:rPr lang="pl-PL" sz="2000" kern="1200" dirty="0"/>
            <a:t>– Polski Ład – </a:t>
          </a:r>
          <a:br>
            <a:rPr lang="pl-PL" sz="2000" kern="1200" dirty="0"/>
          </a:br>
          <a:r>
            <a:rPr lang="pl-PL" sz="2000" kern="1200" dirty="0"/>
            <a:t>370 000,00 zł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/>
            <a:t>Dofinansowanie na realizację programu priorytetowego ”Ciepłe mieszkanie” </a:t>
          </a:r>
          <a:r>
            <a:rPr lang="pl-PL" sz="2000" kern="1200" dirty="0"/>
            <a:t>– </a:t>
          </a:r>
          <a:r>
            <a:rPr lang="pl-PL" sz="2000" i="0" kern="1200" dirty="0"/>
            <a:t>NFOŚiGW – 195 075,70 zł</a:t>
          </a:r>
          <a:endParaRPr lang="pl-PL" sz="2000" kern="1200" dirty="0"/>
        </a:p>
      </dsp:txBody>
      <dsp:txXfrm>
        <a:off x="5309007" y="1231100"/>
        <a:ext cx="4656981" cy="3403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D5B9-AF84-496C-B330-5A1A117E3E30}">
      <dsp:nvSpPr>
        <dsp:cNvPr id="0" name=""/>
        <dsp:cNvSpPr/>
      </dsp:nvSpPr>
      <dsp:spPr>
        <a:xfrm>
          <a:off x="3824395" y="811528"/>
          <a:ext cx="3351717" cy="132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Rolnictwo i łowiectwo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70 000,00 zł</a:t>
          </a:r>
        </a:p>
      </dsp:txBody>
      <dsp:txXfrm>
        <a:off x="3824395" y="811528"/>
        <a:ext cx="3351717" cy="1329904"/>
      </dsp:txXfrm>
    </dsp:sp>
    <dsp:sp modelId="{35590AC1-DF44-445D-9F98-1FCD06A4FA10}">
      <dsp:nvSpPr>
        <dsp:cNvPr id="0" name=""/>
        <dsp:cNvSpPr/>
      </dsp:nvSpPr>
      <dsp:spPr>
        <a:xfrm>
          <a:off x="3824395" y="2181320"/>
          <a:ext cx="3351717" cy="20731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i="1" kern="1200" dirty="0"/>
            <a:t>„Zagospodarowanie  terenu integracji społecznej w Jakubowie” </a:t>
          </a:r>
          <a:r>
            <a:rPr lang="pl-PL" sz="2100" i="0" kern="1200" dirty="0"/>
            <a:t>– budżet Województwa Wielkopolskiego</a:t>
          </a:r>
        </a:p>
      </dsp:txBody>
      <dsp:txXfrm>
        <a:off x="3824395" y="2181320"/>
        <a:ext cx="3351717" cy="2073161"/>
      </dsp:txXfrm>
    </dsp:sp>
    <dsp:sp modelId="{6D5C9754-CB21-476C-85A7-FE4D0596199D}">
      <dsp:nvSpPr>
        <dsp:cNvPr id="0" name=""/>
        <dsp:cNvSpPr/>
      </dsp:nvSpPr>
      <dsp:spPr>
        <a:xfrm>
          <a:off x="7639019" y="811528"/>
          <a:ext cx="3351717" cy="132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Administracja publiczna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44 197,30 zł</a:t>
          </a:r>
        </a:p>
      </dsp:txBody>
      <dsp:txXfrm>
        <a:off x="7639019" y="811528"/>
        <a:ext cx="3351717" cy="1329904"/>
      </dsp:txXfrm>
    </dsp:sp>
    <dsp:sp modelId="{2A0C68F0-5BC1-417B-BD4A-3A6E4DBC47E8}">
      <dsp:nvSpPr>
        <dsp:cNvPr id="0" name=""/>
        <dsp:cNvSpPr/>
      </dsp:nvSpPr>
      <dsp:spPr>
        <a:xfrm>
          <a:off x="7648791" y="2169151"/>
          <a:ext cx="3351717" cy="20731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i="1" kern="1200" dirty="0"/>
            <a:t>„Rozwój i poprawa jakości i dostępności e-usług publicznych Urzędu Miejskiego w Pniewach” –</a:t>
          </a:r>
          <a:r>
            <a:rPr lang="pl-PL" sz="2100" i="0" kern="1200" dirty="0"/>
            <a:t> Fundusze Europejskie dla Wielkopolski 2021-2027</a:t>
          </a:r>
        </a:p>
      </dsp:txBody>
      <dsp:txXfrm>
        <a:off x="7648791" y="2169151"/>
        <a:ext cx="3351717" cy="2073161"/>
      </dsp:txXfrm>
    </dsp:sp>
    <dsp:sp modelId="{C9D2F8F0-5C14-4757-A7D6-CA8A88EDD33D}">
      <dsp:nvSpPr>
        <dsp:cNvPr id="0" name=""/>
        <dsp:cNvSpPr/>
      </dsp:nvSpPr>
      <dsp:spPr>
        <a:xfrm>
          <a:off x="18" y="820771"/>
          <a:ext cx="3351717" cy="132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 fizyczna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294 703,00 zł</a:t>
          </a:r>
        </a:p>
      </dsp:txBody>
      <dsp:txXfrm>
        <a:off x="18" y="820771"/>
        <a:ext cx="3351717" cy="1329904"/>
      </dsp:txXfrm>
    </dsp:sp>
    <dsp:sp modelId="{E6A33A10-8132-473B-88C5-40DF439AE180}">
      <dsp:nvSpPr>
        <dsp:cNvPr id="0" name=""/>
        <dsp:cNvSpPr/>
      </dsp:nvSpPr>
      <dsp:spPr>
        <a:xfrm>
          <a:off x="9236" y="2184658"/>
          <a:ext cx="3351717" cy="20731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i="1" kern="1200" dirty="0"/>
            <a:t>„MOJE BOISKO – ORLIK 2012 – EDYCJA 2024” </a:t>
          </a:r>
          <a:r>
            <a:rPr lang="pl-PL" sz="2100" kern="1200" dirty="0"/>
            <a:t>– Fundusz Rozwoju Kultury Fizycznej – Program Modernizacji Kompleksów Sportowych</a:t>
          </a:r>
          <a:endParaRPr lang="pl-PL" sz="2100" i="0" kern="1200" dirty="0"/>
        </a:p>
      </dsp:txBody>
      <dsp:txXfrm>
        <a:off x="9236" y="2184658"/>
        <a:ext cx="3351717" cy="2073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44E5A-97E7-4774-B7FB-BC8C02F6F058}">
      <dsp:nvSpPr>
        <dsp:cNvPr id="0" name=""/>
        <dsp:cNvSpPr/>
      </dsp:nvSpPr>
      <dsp:spPr>
        <a:xfrm>
          <a:off x="5883563" y="1860981"/>
          <a:ext cx="4608043" cy="53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81"/>
              </a:lnTo>
              <a:lnTo>
                <a:pt x="4608043" y="266581"/>
              </a:lnTo>
              <a:lnTo>
                <a:pt x="4608043" y="5331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A5E42-48C6-4EBF-8606-EDA63ADF4954}">
      <dsp:nvSpPr>
        <dsp:cNvPr id="0" name=""/>
        <dsp:cNvSpPr/>
      </dsp:nvSpPr>
      <dsp:spPr>
        <a:xfrm>
          <a:off x="5883563" y="1860981"/>
          <a:ext cx="1536014" cy="53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81"/>
              </a:lnTo>
              <a:lnTo>
                <a:pt x="1536014" y="266581"/>
              </a:lnTo>
              <a:lnTo>
                <a:pt x="1536014" y="5331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B3DE6-3177-45F9-B53C-30D4BC12E4FB}">
      <dsp:nvSpPr>
        <dsp:cNvPr id="0" name=""/>
        <dsp:cNvSpPr/>
      </dsp:nvSpPr>
      <dsp:spPr>
        <a:xfrm>
          <a:off x="4347549" y="1860981"/>
          <a:ext cx="1536014" cy="533162"/>
        </a:xfrm>
        <a:custGeom>
          <a:avLst/>
          <a:gdLst/>
          <a:ahLst/>
          <a:cxnLst/>
          <a:rect l="0" t="0" r="0" b="0"/>
          <a:pathLst>
            <a:path>
              <a:moveTo>
                <a:pt x="1536014" y="0"/>
              </a:moveTo>
              <a:lnTo>
                <a:pt x="1536014" y="266581"/>
              </a:lnTo>
              <a:lnTo>
                <a:pt x="0" y="266581"/>
              </a:lnTo>
              <a:lnTo>
                <a:pt x="0" y="5331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726D1-E769-4524-A51B-1140EFF01C19}">
      <dsp:nvSpPr>
        <dsp:cNvPr id="0" name=""/>
        <dsp:cNvSpPr/>
      </dsp:nvSpPr>
      <dsp:spPr>
        <a:xfrm>
          <a:off x="1275520" y="1860981"/>
          <a:ext cx="4608043" cy="533162"/>
        </a:xfrm>
        <a:custGeom>
          <a:avLst/>
          <a:gdLst/>
          <a:ahLst/>
          <a:cxnLst/>
          <a:rect l="0" t="0" r="0" b="0"/>
          <a:pathLst>
            <a:path>
              <a:moveTo>
                <a:pt x="4608043" y="0"/>
              </a:moveTo>
              <a:lnTo>
                <a:pt x="4608043" y="266581"/>
              </a:lnTo>
              <a:lnTo>
                <a:pt x="0" y="266581"/>
              </a:lnTo>
              <a:lnTo>
                <a:pt x="0" y="5331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2B694-262E-412E-A96B-FEDAA5AA4E96}">
      <dsp:nvSpPr>
        <dsp:cNvPr id="0" name=""/>
        <dsp:cNvSpPr/>
      </dsp:nvSpPr>
      <dsp:spPr>
        <a:xfrm>
          <a:off x="3906979" y="258461"/>
          <a:ext cx="3953167" cy="1602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Obrona narodowa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329 680,16 zł</a:t>
          </a:r>
        </a:p>
      </dsp:txBody>
      <dsp:txXfrm>
        <a:off x="3906979" y="258461"/>
        <a:ext cx="3953167" cy="1602520"/>
      </dsp:txXfrm>
    </dsp:sp>
    <dsp:sp modelId="{E1E70FF9-32CC-4494-AD7A-761E4F603F31}">
      <dsp:nvSpPr>
        <dsp:cNvPr id="0" name=""/>
        <dsp:cNvSpPr/>
      </dsp:nvSpPr>
      <dsp:spPr>
        <a:xfrm>
          <a:off x="6086" y="2394143"/>
          <a:ext cx="2538866" cy="30329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„Dostosowanie pomieszczeń piwnicznych SP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w Pniewach do funkcji miejsca schronienia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na wypadek wojny” </a:t>
          </a:r>
          <a:r>
            <a:rPr lang="pl-PL" sz="2100" b="1" kern="1200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Program Ochrony Ludności i Obrony Cywilnej – 80 000,00 zł </a:t>
          </a:r>
        </a:p>
      </dsp:txBody>
      <dsp:txXfrm>
        <a:off x="6086" y="2394143"/>
        <a:ext cx="2538866" cy="3032981"/>
      </dsp:txXfrm>
    </dsp:sp>
    <dsp:sp modelId="{C85A5CED-564C-427B-ACEE-42D9D4BA0AF7}">
      <dsp:nvSpPr>
        <dsp:cNvPr id="0" name=""/>
        <dsp:cNvSpPr/>
      </dsp:nvSpPr>
      <dsp:spPr>
        <a:xfrm>
          <a:off x="3078115" y="2394143"/>
          <a:ext cx="2538866" cy="30329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„Zakup i dostawa agregatu prądotwórczego dla Bursy Szkolnej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w Pniewach” </a:t>
          </a:r>
          <a:r>
            <a:rPr lang="pl-PL" sz="2100" b="1" kern="1200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132 480,16 zł </a:t>
          </a:r>
          <a:endParaRPr lang="pl-PL" sz="2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78115" y="2394143"/>
        <a:ext cx="2538866" cy="3032981"/>
      </dsp:txXfrm>
    </dsp:sp>
    <dsp:sp modelId="{286D1154-AA3C-4F32-8043-A767295ED2BC}">
      <dsp:nvSpPr>
        <dsp:cNvPr id="0" name=""/>
        <dsp:cNvSpPr/>
      </dsp:nvSpPr>
      <dsp:spPr>
        <a:xfrm>
          <a:off x="6150144" y="2394143"/>
          <a:ext cx="2538866" cy="30329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„Zakup agregatu prądotwórczego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o mocy powyżej 5KW dla Gminy Pniewy” </a:t>
          </a:r>
          <a:r>
            <a:rPr lang="pl-PL" sz="2100" b="1" kern="1200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67 200,00 zł </a:t>
          </a:r>
          <a:endParaRPr lang="pl-PL" sz="2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50144" y="2394143"/>
        <a:ext cx="2538866" cy="3032993"/>
      </dsp:txXfrm>
    </dsp:sp>
    <dsp:sp modelId="{9C0A5045-144C-4FA6-85DB-F0B013983EB4}">
      <dsp:nvSpPr>
        <dsp:cNvPr id="0" name=""/>
        <dsp:cNvSpPr/>
      </dsp:nvSpPr>
      <dsp:spPr>
        <a:xfrm>
          <a:off x="9222173" y="2394143"/>
          <a:ext cx="2538866" cy="305146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„Zakup agregatu prądotwórczego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o mocy powyżej </a:t>
          </a:r>
          <a:b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1" i="1" kern="1200" dirty="0">
              <a:solidFill>
                <a:schemeClr val="bg2">
                  <a:lumMod val="25000"/>
                </a:schemeClr>
              </a:solidFill>
            </a:rPr>
            <a:t>50 kVA dla PPK” </a:t>
          </a:r>
          <a:r>
            <a:rPr lang="pl-PL" sz="2100" b="1" kern="1200" dirty="0">
              <a:solidFill>
                <a:schemeClr val="bg2">
                  <a:lumMod val="25000"/>
                </a:schemeClr>
              </a:solidFill>
            </a:rPr>
            <a:t>– </a:t>
          </a: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Program Ochrony Ludności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i Obrony Cywilnej – </a:t>
          </a:r>
          <a:br>
            <a:rPr lang="pl-PL" sz="2100" b="0" kern="1200" dirty="0">
              <a:solidFill>
                <a:schemeClr val="bg2">
                  <a:lumMod val="25000"/>
                </a:schemeClr>
              </a:solidFill>
            </a:rPr>
          </a:br>
          <a:r>
            <a:rPr lang="pl-PL" sz="2100" b="0" kern="1200" dirty="0">
              <a:solidFill>
                <a:schemeClr val="bg2">
                  <a:lumMod val="25000"/>
                </a:schemeClr>
              </a:solidFill>
            </a:rPr>
            <a:t>50 000,00 zł </a:t>
          </a:r>
          <a:endParaRPr lang="pl-PL" sz="2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222173" y="2394143"/>
        <a:ext cx="2538866" cy="305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86A5-D0A4-4146-83EC-B7D8522FFB1C}">
      <dsp:nvSpPr>
        <dsp:cNvPr id="0" name=""/>
        <dsp:cNvSpPr/>
      </dsp:nvSpPr>
      <dsp:spPr>
        <a:xfrm>
          <a:off x="3332564" y="1233548"/>
          <a:ext cx="7359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94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81372" y="1275435"/>
        <a:ext cx="38327" cy="7665"/>
      </dsp:txXfrm>
    </dsp:sp>
    <dsp:sp modelId="{63D45C80-A674-4121-BCE6-7263DCA7F33B}">
      <dsp:nvSpPr>
        <dsp:cNvPr id="0" name=""/>
        <dsp:cNvSpPr/>
      </dsp:nvSpPr>
      <dsp:spPr>
        <a:xfrm>
          <a:off x="1561" y="279427"/>
          <a:ext cx="3332803" cy="19996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Zadłużenie na 01.01.2025 r.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16 306 900,00 zł</a:t>
          </a:r>
        </a:p>
      </dsp:txBody>
      <dsp:txXfrm>
        <a:off x="1561" y="279427"/>
        <a:ext cx="3332803" cy="1999681"/>
      </dsp:txXfrm>
    </dsp:sp>
    <dsp:sp modelId="{017779B3-D5BE-4F0D-8231-7A54D2E233DA}">
      <dsp:nvSpPr>
        <dsp:cNvPr id="0" name=""/>
        <dsp:cNvSpPr/>
      </dsp:nvSpPr>
      <dsp:spPr>
        <a:xfrm>
          <a:off x="1667962" y="2277309"/>
          <a:ext cx="4099347" cy="735944"/>
        </a:xfrm>
        <a:custGeom>
          <a:avLst/>
          <a:gdLst/>
          <a:ahLst/>
          <a:cxnLst/>
          <a:rect l="0" t="0" r="0" b="0"/>
          <a:pathLst>
            <a:path>
              <a:moveTo>
                <a:pt x="4099347" y="0"/>
              </a:moveTo>
              <a:lnTo>
                <a:pt x="4099347" y="385072"/>
              </a:lnTo>
              <a:lnTo>
                <a:pt x="0" y="385072"/>
              </a:lnTo>
              <a:lnTo>
                <a:pt x="0" y="7359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13376" y="2641448"/>
        <a:ext cx="208520" cy="7665"/>
      </dsp:txXfrm>
    </dsp:sp>
    <dsp:sp modelId="{A02C09E0-F2ED-4514-86AC-A5F2D1A8CA14}">
      <dsp:nvSpPr>
        <dsp:cNvPr id="0" name=""/>
        <dsp:cNvSpPr/>
      </dsp:nvSpPr>
      <dsp:spPr>
        <a:xfrm>
          <a:off x="4100908" y="279427"/>
          <a:ext cx="3332803" cy="19996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Przychody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4 200 000,00 zł</a:t>
          </a:r>
        </a:p>
      </dsp:txBody>
      <dsp:txXfrm>
        <a:off x="4100908" y="279427"/>
        <a:ext cx="3332803" cy="1999681"/>
      </dsp:txXfrm>
    </dsp:sp>
    <dsp:sp modelId="{78C6322A-579B-484F-A839-6EC465F4D360}">
      <dsp:nvSpPr>
        <dsp:cNvPr id="0" name=""/>
        <dsp:cNvSpPr/>
      </dsp:nvSpPr>
      <dsp:spPr>
        <a:xfrm>
          <a:off x="3332564" y="3999774"/>
          <a:ext cx="7359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94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81372" y="4041662"/>
        <a:ext cx="38327" cy="7665"/>
      </dsp:txXfrm>
    </dsp:sp>
    <dsp:sp modelId="{4487C2AE-232A-46A0-A548-965D149B0F20}">
      <dsp:nvSpPr>
        <dsp:cNvPr id="0" name=""/>
        <dsp:cNvSpPr/>
      </dsp:nvSpPr>
      <dsp:spPr>
        <a:xfrm>
          <a:off x="1561" y="3045653"/>
          <a:ext cx="3332803" cy="19996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Rozchody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3 771 400,00 zł</a:t>
          </a:r>
        </a:p>
      </dsp:txBody>
      <dsp:txXfrm>
        <a:off x="1561" y="3045653"/>
        <a:ext cx="3332803" cy="1999681"/>
      </dsp:txXfrm>
    </dsp:sp>
    <dsp:sp modelId="{5F824F1E-36F6-498A-8981-104DBBDBEE48}">
      <dsp:nvSpPr>
        <dsp:cNvPr id="0" name=""/>
        <dsp:cNvSpPr/>
      </dsp:nvSpPr>
      <dsp:spPr>
        <a:xfrm>
          <a:off x="4100908" y="3045653"/>
          <a:ext cx="3332803" cy="19996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Zadłużenie na 31.12.2025 r.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16 735 500,00 zł</a:t>
          </a:r>
        </a:p>
      </dsp:txBody>
      <dsp:txXfrm>
        <a:off x="4100908" y="3045653"/>
        <a:ext cx="3332803" cy="1999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B575B4-9443-4EC3-8A85-626EFED4DB34}" type="datetime1">
              <a:rPr lang="pl-PL" smtClean="0"/>
              <a:t>25.06.2026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4F0-4ECE-40AE-85D7-A68A8E3E33ED}" type="datetime1">
              <a:rPr lang="pl-PL" noProof="0" smtClean="0"/>
              <a:pPr/>
              <a:t>25.06.2026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21B09-563C-2B3E-E983-A8EF2F44A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F4352FE9-2DB1-0A09-A2A2-46B3E8EAA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393B4BB2-7617-A139-1D6E-6FA454717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D5855744-CE6F-67B8-50E8-D6686C976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34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65826-E659-1DC8-28C1-82328A8C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799D514-4049-79FD-E3C0-5D1DB5818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E3DE499D-1AD9-49BA-83F9-C32F8C69C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EC861C1-59B9-77F7-39C0-B1ACF7D4B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02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4F257-1156-2C13-BA5D-50512D37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33EF2D4E-79F8-DB9F-DDBD-E3C626985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F5C0D9BE-327B-0947-F312-89C3462AA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5B7B2C4-71F1-4589-822B-E8D42D8E7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0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24B7-9957-538A-0206-2BE5A0C1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60617FB-0B50-7849-E226-926B8E538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BDA2F7C0-D4B6-FE51-F152-F809DEF4E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86BB123D-6738-E634-7C8D-A9C400417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58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044E-3632-40D4-A11A-EE668020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EDF9DAF-24A8-7CB1-43B2-2362D006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DF441045-88E5-8328-2A6A-862DBC47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C92CAB5-67EB-BF76-0F76-7702F819D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43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404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687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BBFB-7C48-EDDA-7841-81A19245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4B7426E6-30D0-1512-F669-1C0F19126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23ED8A73-E243-4A7C-1909-A3AB0042F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D37C6BD-14AB-C282-E685-782D01E2E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631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20D99-B11D-4F4F-2826-800812BB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0BD41A50-78AF-37ED-C548-7CDC15F05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7B0AB9EA-0E12-51A1-E50E-6E025D455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60C7E8D-5751-C7A3-EF82-CDA71E9E6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50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557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4AC4-34E1-1892-0AC7-6B216B73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1ACFB48B-2255-7843-2236-DC8BB8F6A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A333EC4E-0254-E534-E0C7-FEB80AA21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3AEF34B-6820-DD9C-F7FA-0D271DE2F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649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4361-AC5D-7480-9616-A6C8A74B9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1A003B4-2AC9-723D-BD7D-9A7FF6950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38D682C1-B2E6-E82A-4C81-70C353CA2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65C107E-21DE-A6C5-7917-166ADCB5A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67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06DD2-C1EE-003B-AEC8-D33E0002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ADFEAA14-ECC0-9FF6-AA20-3BE1627A6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3C1775E6-39E6-F140-CD04-31C8BEBF3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97FDFB36-FDC4-A02D-8348-74DC8EF15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39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14CC5-56A1-44B3-A089-5D8592B9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5B0896B3-2E80-B67A-4B97-3B02A499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3B95327B-D735-AB47-3F47-C1BD2BF95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5835A8B-21A5-4A1D-A07D-3A378E82B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612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D99E-FEC5-A312-09BE-7205CA9B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37734694-AE7B-ECFB-D5E7-61D74AC9E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44B8B810-E494-B6AE-1996-5C28F2F8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5C06A4B4-91BE-14FB-0F94-EF76F7CF2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73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2B371-D157-F9CD-B454-09CC109C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45131CC4-497C-1188-8772-F9ED5C7B0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59F68147-685D-D1A3-33E0-9CA325C82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52CB620C-25CE-9EE1-1D76-366F7D1BE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10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F93D-1454-39C1-CA73-D978D59C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A9BCEB2A-2687-985B-1832-4661C9DA0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8BFAB766-0480-E0F0-A08B-666DBBFD2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6C58423-E440-D0A9-D2F2-34413852E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213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7C75-D5D8-F3BE-AFC0-26CAE94F6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6F1C4E0D-872D-F9E4-3CED-5DFD87200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F1A740B7-2708-5506-E3AB-74DBB1D9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063D0A7-2C5A-B682-D161-EDFB85FE9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437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D2B3-06BF-50DF-186C-48843236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ECA935D2-6BE5-E392-325E-8DA4A88E1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E39867EA-B42A-A44D-436D-4FCC9A065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8CAB6F26-0B8A-38B1-D35B-E4A765457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6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548B9-C6D8-753C-9E50-958EB5600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21479D01-3173-4895-EB65-62EFE230D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E1C8FDFA-0420-7FAA-B937-D3B9E6129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C4E33E5-A1E8-A574-B765-AAFCF9FFA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09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994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A9F8-5877-B743-5F57-2CAF03AE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36537026-8293-A789-BB5F-68954870F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2360FFAB-B9F1-E9FE-BD3E-6DE6EE972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253D23A-B612-382A-4795-79AB9FA3F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768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EEF9-3ADF-EF25-F350-35F9EA48E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005182D6-3BBD-C252-BB07-8CC46DFD4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635CA587-368E-6E1A-8A4A-0ABDC76CA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9D431660-D24A-9606-3F1F-EA59BC4AC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938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642C-3404-E064-E2FD-9E15E02D2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5D2FD634-BD6E-2C51-17E8-AB3BE9C12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E11C63C6-EA2B-C499-C525-0D2DE382B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8C1A46BA-69D5-4AC0-107E-C6078F11B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505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E90A-3C4A-F410-A34C-B8124632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09C989E-CD09-554B-32C3-6AB44A841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219A09BD-CBEC-2B35-FE31-843C6798D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2B55A59-A165-9C45-0E3C-AF91E4693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569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71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45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A44E-CFF2-585D-B445-B7B194A7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8A45092-6CB4-A26A-F29D-105357952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9478F0-0C50-3439-2E54-8CDB1EC3E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7E5C34-45A9-659B-C62D-36EDDC4F5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7140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1C4E-98F6-358B-34AB-3530E810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CAC7626-8D53-8C5F-AACF-D22287190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43BEE926-7600-4E5D-8392-CC75E5B17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8D7C7A8-C758-619A-7182-E9CB68F2C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940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0FC2-A127-3FF0-4871-C3D87546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C6FF5F0B-1DFC-2463-1E5C-C289CBD68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ACABA376-A968-62A8-E878-6D185F16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7A21F7D-F0CF-706F-4160-DB0189307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286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46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50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42D24-B20C-F8C5-DC62-2E7D2C98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7AF7783-0B51-80D6-00F4-7DBE32975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9FE5FDA4-6723-2705-D456-2AC2C46EC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DACA6F8F-BE20-8DAD-54EF-736F54E8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5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6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AF402-170B-B2FE-0AA9-DA3F1B58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7991A2C-1907-D11B-9A56-517528753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229C6B9D-3AE3-4A4C-4477-97286E12A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2BCADDC-C253-A600-D4DE-2C1A0AC12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73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4520-7F20-E69C-E322-077A257A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1F035ED5-0F41-FC08-AF04-48E03B29D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52967BF7-2542-68D0-B080-0F527E984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DA5F633C-EAD9-01D7-2DD8-04ADA7E65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76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60AA8A-9BB7-497F-8733-07449707F8F6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4B3C227-417E-4C95-9C7C-5C1386F5CD90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3C18F-18A2-48C4-B743-0F0D4998ADD9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247C2D-0501-49E2-9A36-3B27AFBA590B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96C874-E4EE-4225-86CB-F2BC0ACB4528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DE4CEE6-797A-4B0D-B83B-E15E746A3A25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5779860-ADF7-44CF-BEB8-866FC3C678CB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277E2C1-4626-4BB7-9B56-95C0C4780E67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3D5771-5BA9-4AFC-ABF8-D6A94B5C16BC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BDBF5CC-DB3C-4868-8673-874A17E390CE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8AF82-5DEE-444B-95B1-40A2B51D3F28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ównoległobok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41BE-C4C6-436E-A8C9-C9C71ECBD434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877A77-20AB-43FB-92D7-A39D06BAA579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00372-6E71-456B-9B19-F24F31E0E56E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ównoległobok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618FD14-5C8E-49C8-84E9-FE8AB263D00E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11C42E3-6587-4C6F-BA79-B679C14C4D02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9C4C-07E8-411C-B200-A7549BDE53C0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1A880-4221-4037-BE30-5F39F95E6348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8FD79-6E1D-4620-9725-2F537E9A4C06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ównoległobok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41C4043-76CA-45FF-89A3-5BC98E299B4C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DE34B5F-476D-4077-88EF-6158DD6AA812}" type="datetime1">
              <a:rPr lang="pl-PL" noProof="0" smtClean="0"/>
              <a:t>25.06.2026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5400" dirty="0"/>
              <a:t>Gmina Pniewy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Wykonanie budżetu za 2025 rok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945DB0F-C8DF-8749-461D-25E326DCD0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55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82" y="1885124"/>
            <a:ext cx="4126345" cy="209397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Najwyższy poziom dotacji i dochodów celowych uzyskano na realizację zadań w obszarze:</a:t>
            </a:r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2045"/>
            <a:ext cx="5624945" cy="3977366"/>
          </a:xfrm>
        </p:spPr>
        <p:txBody>
          <a:bodyPr rtlCol="0"/>
          <a:lstStyle/>
          <a:p>
            <a:pPr rtl="0"/>
            <a:r>
              <a:rPr lang="pl-PL" b="1" dirty="0"/>
              <a:t>Rodzina</a:t>
            </a:r>
            <a:r>
              <a:rPr lang="pl-PL" dirty="0"/>
              <a:t> - 6 742 979,47 zł</a:t>
            </a:r>
          </a:p>
          <a:p>
            <a:pPr rtl="0"/>
            <a:r>
              <a:rPr lang="pl-PL" b="1" dirty="0"/>
              <a:t>Pomoc społeczna - </a:t>
            </a:r>
            <a:r>
              <a:rPr lang="pl-PL" dirty="0"/>
              <a:t>3 511 833,17 zł</a:t>
            </a:r>
          </a:p>
          <a:p>
            <a:pPr rtl="0"/>
            <a:r>
              <a:rPr lang="pl-PL" b="1" dirty="0"/>
              <a:t>Rolnictwo i łowiectwo - </a:t>
            </a:r>
            <a:r>
              <a:rPr lang="pl-PL" dirty="0"/>
              <a:t>1 404 675,94 zł</a:t>
            </a:r>
          </a:p>
          <a:p>
            <a:pPr rtl="0"/>
            <a:r>
              <a:rPr lang="pl-PL" b="1" dirty="0"/>
              <a:t>Różne rozliczenia - </a:t>
            </a:r>
            <a:r>
              <a:rPr lang="pl-PL" dirty="0"/>
              <a:t>930 151,21 zł</a:t>
            </a:r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60BDF-10F4-5C65-E05D-460A5104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4AC0E-EB9C-DFA3-8B09-6AD7D908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Subwencja ogólna</a:t>
            </a:r>
          </a:p>
        </p:txBody>
      </p:sp>
      <p:graphicFrame>
        <p:nvGraphicFramePr>
          <p:cNvPr id="10" name="Zawartość — symbol zastępczy 9">
            <a:extLst>
              <a:ext uri="{FF2B5EF4-FFF2-40B4-BE49-F238E27FC236}">
                <a16:creationId xmlns:a16="http://schemas.microsoft.com/office/drawing/2014/main" id="{3138B8E3-BE94-C53F-7D6D-D51158168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14544"/>
              </p:ext>
            </p:extLst>
          </p:nvPr>
        </p:nvGraphicFramePr>
        <p:xfrm>
          <a:off x="1149130" y="1893455"/>
          <a:ext cx="9893740" cy="480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339163235"/>
                    </a:ext>
                  </a:extLst>
                </a:gridCol>
                <a:gridCol w="2265289">
                  <a:extLst>
                    <a:ext uri="{9D8B030D-6E8A-4147-A177-3AD203B41FA5}">
                      <a16:colId xmlns:a16="http://schemas.microsoft.com/office/drawing/2014/main" val="2504953549"/>
                    </a:ext>
                  </a:extLst>
                </a:gridCol>
                <a:gridCol w="2331591">
                  <a:extLst>
                    <a:ext uri="{9D8B030D-6E8A-4147-A177-3AD203B41FA5}">
                      <a16:colId xmlns:a16="http://schemas.microsoft.com/office/drawing/2014/main" val="931925573"/>
                    </a:ext>
                  </a:extLst>
                </a:gridCol>
                <a:gridCol w="2000085">
                  <a:extLst>
                    <a:ext uri="{9D8B030D-6E8A-4147-A177-3AD203B41FA5}">
                      <a16:colId xmlns:a16="http://schemas.microsoft.com/office/drawing/2014/main" val="3204476307"/>
                    </a:ext>
                  </a:extLst>
                </a:gridCol>
              </a:tblGrid>
              <a:tr h="1163216">
                <a:tc>
                  <a:txBody>
                    <a:bodyPr/>
                    <a:lstStyle/>
                    <a:p>
                      <a:pPr algn="ctr" rtl="0"/>
                      <a:endParaRPr lang="pl-PL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>
                          <a:solidFill>
                            <a:schemeClr val="tx1"/>
                          </a:solidFill>
                          <a:latin typeface="+mn-lt"/>
                        </a:rPr>
                        <a:t>Plan na 31.12.2025 r.</a:t>
                      </a:r>
                      <a:endParaRPr lang="pl-PL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 na 31.12.2025 r.</a:t>
                      </a:r>
                      <a:endParaRPr lang="pl-PL" dirty="0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>
                          <a:solidFill>
                            <a:schemeClr val="tx1"/>
                          </a:solidFill>
                          <a:latin typeface="+mn-lt"/>
                        </a:rPr>
                        <a:t>Stopień realizacji planu</a:t>
                      </a:r>
                      <a:endParaRPr lang="pl-PL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5703"/>
                  </a:ext>
                </a:extLst>
              </a:tr>
              <a:tr h="93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Subwencja ogólna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12 450 012,51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12 450 012,51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9203"/>
                  </a:ext>
                </a:extLst>
              </a:tr>
              <a:tr h="8304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tym: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04869"/>
                  </a:ext>
                </a:extLst>
              </a:tr>
              <a:tr h="93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subwencja ogólna </a:t>
                      </a:r>
                      <a:br>
                        <a:rPr lang="pl-PL" sz="2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 budżetu państwa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11 344 847,83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11 344 847,83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31040"/>
                  </a:ext>
                </a:extLst>
              </a:tr>
              <a:tr h="93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uzupełnienie subwencji ogólnej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1 105 164,68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1 105 164,68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15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D4CC-BD25-B01E-03C3-AA131D57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27ABCA9-6417-6AB6-08E2-65EA0288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Struktura dochodów majątkowych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51E5597-36A4-9CC0-D8B0-216E6C17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42330"/>
            <a:ext cx="10134138" cy="53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234DD-47E5-A740-53CB-8DDF3068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18FB7E-BA87-404E-8392-0B5AAEBD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7" y="845127"/>
            <a:ext cx="10058400" cy="88761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Dotacje i środki na inwestycje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029C7B-F937-3EAE-016D-5F2BC027B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023277"/>
              </p:ext>
            </p:extLst>
          </p:nvPr>
        </p:nvGraphicFramePr>
        <p:xfrm>
          <a:off x="1200727" y="1874520"/>
          <a:ext cx="9966037" cy="475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88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6D1D8-80E7-875E-46E8-9F08F621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17C66-7AAC-3B02-6A4E-6809A317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7" y="808182"/>
            <a:ext cx="10058400" cy="92456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Dotacje i środki na inwestycje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910A1-D5F8-57A7-D679-CF580B047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62421"/>
              </p:ext>
            </p:extLst>
          </p:nvPr>
        </p:nvGraphicFramePr>
        <p:xfrm>
          <a:off x="729673" y="1587115"/>
          <a:ext cx="11000509" cy="50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76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CE2B3-60AF-05B4-80C9-0ADEEC94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3B3C8-14BA-38D0-D2B9-7C1C5AAB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2358"/>
            <a:ext cx="10058400" cy="98921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Dotacje i środki na inwestycje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BB6250-98BA-A24C-D9AB-EA46290AB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544870"/>
              </p:ext>
            </p:extLst>
          </p:nvPr>
        </p:nvGraphicFramePr>
        <p:xfrm>
          <a:off x="212436" y="1071573"/>
          <a:ext cx="11767127" cy="570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120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Wydatki Gminy Pniewy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E22A3650-CE74-4B2A-A714-A99CA189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800" y="2385284"/>
            <a:ext cx="5543359" cy="1899405"/>
          </a:xfrm>
        </p:spPr>
        <p:txBody>
          <a:bodyPr rtlCol="0"/>
          <a:lstStyle/>
          <a:p>
            <a:pPr rtl="0"/>
            <a:r>
              <a:rPr lang="pl-PL" sz="2800" dirty="0"/>
              <a:t>Plan: 123 820 118,52 zł</a:t>
            </a:r>
          </a:p>
          <a:p>
            <a:pPr rtl="0"/>
            <a:r>
              <a:rPr lang="pl-PL" sz="2800" dirty="0"/>
              <a:t>Wykonanie: 110 637 323,16 zł</a:t>
            </a:r>
          </a:p>
          <a:p>
            <a:pPr rtl="0"/>
            <a:r>
              <a:rPr lang="pl-PL" sz="2800" dirty="0"/>
              <a:t>Wykonanie na poziomie 89,35%</a:t>
            </a:r>
          </a:p>
        </p:txBody>
      </p:sp>
      <p:sp>
        <p:nvSpPr>
          <p:cNvPr id="9" name="Zawartość — symbol zastępczy 8">
            <a:extLst>
              <a:ext uri="{FF2B5EF4-FFF2-40B4-BE49-F238E27FC236}">
                <a16:creationId xmlns:a16="http://schemas.microsoft.com/office/drawing/2014/main" id="{EC401CC4-711A-4213-A098-6A62651D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5081455"/>
            <a:ext cx="4639736" cy="1225800"/>
          </a:xfrm>
        </p:spPr>
        <p:txBody>
          <a:bodyPr rtlCol="0">
            <a:normAutofit/>
          </a:bodyPr>
          <a:lstStyle/>
          <a:p>
            <a:pPr rtl="0"/>
            <a:r>
              <a:rPr lang="pl-PL" sz="1800" b="1" dirty="0">
                <a:latin typeface="+mj-lt"/>
              </a:rPr>
              <a:t>Zadania własne - 100 647 941,14 zł</a:t>
            </a:r>
          </a:p>
          <a:p>
            <a:pPr rtl="0"/>
            <a:r>
              <a:rPr lang="pl-PL" sz="1800" b="1" dirty="0">
                <a:latin typeface="+mj-lt"/>
              </a:rPr>
              <a:t>Zadania </a:t>
            </a:r>
            <a:r>
              <a:rPr lang="pl-PL" sz="1800" b="1">
                <a:latin typeface="+mj-lt"/>
              </a:rPr>
              <a:t>zlecone  -    </a:t>
            </a:r>
            <a:r>
              <a:rPr lang="pl-PL" sz="1800" b="1" dirty="0">
                <a:latin typeface="+mj-lt"/>
              </a:rPr>
              <a:t>9 989 382,02 zł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5F5CF3C2-A35B-4374-871A-C68ACFAD4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1435" y="5081455"/>
            <a:ext cx="4639736" cy="1225800"/>
          </a:xfrm>
        </p:spPr>
        <p:txBody>
          <a:bodyPr rtlCol="0">
            <a:normAutofit/>
          </a:bodyPr>
          <a:lstStyle/>
          <a:p>
            <a:pPr rtl="0"/>
            <a:r>
              <a:rPr lang="pl-PL" sz="1800" b="1" dirty="0">
                <a:latin typeface="+mj-lt"/>
              </a:rPr>
              <a:t>Wydatki bieżące – 101 208 613,74 zł</a:t>
            </a:r>
          </a:p>
          <a:p>
            <a:pPr rtl="0"/>
            <a:r>
              <a:rPr lang="pl-PL" sz="1800" b="1" dirty="0">
                <a:latin typeface="+mj-lt"/>
              </a:rPr>
              <a:t>Wydatki majątkowe – 9 428 709,42 zł</a:t>
            </a:r>
          </a:p>
        </p:txBody>
      </p:sp>
    </p:spTree>
    <p:extLst>
      <p:ext uri="{BB962C8B-B14F-4D97-AF65-F5344CB8AC3E}">
        <p14:creationId xmlns:p14="http://schemas.microsoft.com/office/powerpoint/2010/main" val="15114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7CC78E1-629B-4981-BA25-E8F061C4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Struktura wydatków Gminy Pniewy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31672BB-73FD-44DE-AFA0-26B2BECB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9" y="1612528"/>
            <a:ext cx="10681118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5D488-C19F-3239-0564-62BDCCA2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7CB7200-21FA-9132-7FF8-8B7E6590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33" y="0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Struktura wydatków Gminy Pniewy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32F00AA-7A3E-28E6-E61C-C41F8531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33" y="1755206"/>
            <a:ext cx="9632515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14EFC-2F3D-F847-6593-3523DCE28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9A3AB8D-7887-B42B-A0AE-AE4475A0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09993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Wydatki majątkowe w poszczególnych działach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0870AC7-224D-8A47-3772-22252DF9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88" y="1630458"/>
            <a:ext cx="838882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DE5E388D-0F85-4EDA-A59C-C4E14987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895490"/>
            <a:ext cx="10058400" cy="725683"/>
          </a:xfrm>
        </p:spPr>
        <p:txBody>
          <a:bodyPr rtlCol="0">
            <a:noAutofit/>
          </a:bodyPr>
          <a:lstStyle/>
          <a:p>
            <a:pPr rtl="0"/>
            <a:r>
              <a:rPr lang="pl-PL" dirty="0"/>
              <a:t>Wykonanie  budżetu za 2025 rok</a:t>
            </a:r>
            <a:br>
              <a:rPr lang="pl-PL" sz="3600" dirty="0"/>
            </a:br>
            <a:endParaRPr lang="pl-PL" sz="3600" dirty="0"/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CD6565CB-45A4-465A-A747-D83A67D20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36782"/>
              </p:ext>
            </p:extLst>
          </p:nvPr>
        </p:nvGraphicFramePr>
        <p:xfrm>
          <a:off x="1232170" y="1347935"/>
          <a:ext cx="10058400" cy="510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145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752928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905327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64767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DOCHODY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117 184 212,56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111 611 738,21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Dochody</a:t>
                      </a:r>
                      <a:r>
                        <a:rPr lang="pl-PL" sz="1600" baseline="0" dirty="0">
                          <a:latin typeface="+mn-lt"/>
                          <a:cs typeface="Times New Roman" panose="02020603050405020304" pitchFamily="18" charset="0"/>
                        </a:rPr>
                        <a:t> bieżące</a:t>
                      </a:r>
                      <a:endParaRPr lang="pl-PL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107 371 922,95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107 544 069,82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Dochody majątkowe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9 812 289,61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4 067 668,39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WYDATKI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123 820 118,52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110 637 323,16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108 176 712,62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101 208 613,74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1945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Wydatki</a:t>
                      </a:r>
                      <a:r>
                        <a:rPr lang="pl-PL" sz="1600" baseline="0" dirty="0">
                          <a:latin typeface="+mn-lt"/>
                          <a:cs typeface="Times New Roman" panose="02020603050405020304" pitchFamily="18" charset="0"/>
                        </a:rPr>
                        <a:t> majątkowe</a:t>
                      </a:r>
                      <a:endParaRPr lang="pl-PL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15 643 405,90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9 428 709,42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83909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PRZYCHODY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10 407 305,96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12 061 105,96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Zaciągnięcie pożyczki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4 200 000,00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4 200 000,00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Spłaty udzielonej pożyczki z budżetu JST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5688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Niewykorzystane środki – szczególne zasady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1 231 416,85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1 231 416,85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9369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Wolne środki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4 971 889,11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6 625 689,11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2523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ROZCHODY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3 771 400,00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3 771 400,00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67498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Spłata pożyczki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71 400,00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71 400,00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466212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Wykup obligacji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3 700 000,00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3 700 000,00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9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7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4A273-61DD-689B-4DE6-7C389167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1C174DF-D6B6-A81A-F234-7ADDD975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9309"/>
            <a:ext cx="10058400" cy="832196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Realizacja wydatków w ramach działów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FDAA2F-DE3D-55E5-88C4-4BA7B0FA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89" y="848651"/>
            <a:ext cx="11107875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671B9-CFCD-6F4E-185D-F441AC4D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8663052-2D44-E8A4-EA0A-C80D34DC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37" y="378692"/>
            <a:ext cx="10706272" cy="138637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Dział 801 – Oświata i wychowanie</a:t>
            </a:r>
            <a:br>
              <a:rPr lang="pl-PL" dirty="0"/>
            </a:br>
            <a:r>
              <a:rPr lang="pl-PL" dirty="0"/>
              <a:t>Dział 854 – Edukacyjna opieka wychowawcza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D8880F0-0269-B269-5789-FAD75EA2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346" y="6052128"/>
            <a:ext cx="6671308" cy="61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Plan wydatków został wykonany w 95,66%.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301E77F-AD7B-D56D-4F2F-C1EC85C0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55" y="1943493"/>
            <a:ext cx="6717490" cy="43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0B1C5-1FD6-EE8E-6262-9CD3D329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2129C57-A4C2-A515-6BB9-441B9843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871" y="378693"/>
            <a:ext cx="10567727" cy="138637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Dział 801 – Oświata i wychowanie</a:t>
            </a:r>
            <a:br>
              <a:rPr lang="pl-PL" dirty="0"/>
            </a:br>
            <a:r>
              <a:rPr lang="pl-PL" dirty="0"/>
              <a:t>Dział 854 – Edukacyjna opieka wychowawcza </a:t>
            </a:r>
          </a:p>
        </p:txBody>
      </p:sp>
      <p:graphicFrame>
        <p:nvGraphicFramePr>
          <p:cNvPr id="7" name="Zawartość — symbol zastępczy 10">
            <a:extLst>
              <a:ext uri="{FF2B5EF4-FFF2-40B4-BE49-F238E27FC236}">
                <a16:creationId xmlns:a16="http://schemas.microsoft.com/office/drawing/2014/main" id="{F509E6C7-F4C8-F552-112A-AA90EF7CE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839946"/>
              </p:ext>
            </p:extLst>
          </p:nvPr>
        </p:nvGraphicFramePr>
        <p:xfrm>
          <a:off x="1007304" y="2051396"/>
          <a:ext cx="10461066" cy="449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921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1791854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74418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Szkoły podstawowe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18 677 526,07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Technika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7 922 923,61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687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Przedszkola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7 028 252,34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720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Licea ogólnokształcące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4 386 009,49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404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Branżowe szkoły I stopnia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3 238 040,22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2551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Internaty i bursy szkolne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2 559 146,44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9239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Realizacja zadań wymagających stosowania specjalnej organizacji nauki i metod pracy dla dzieci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 młodzieży w szkołach podstawowych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1 834 200,93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93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Pozostała działalność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1 224 422,68 zł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71354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Oddziały przedszkolne w szkołach podstawowych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957 978,51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Realizacja zadań wymagających stosowania specjalnej organizacji nauki i metod pracy dla dzieci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 przedszkolach, oddziałach przedszkolnych w szkołach podstawowych i innych formach wychowania przedszkolnego 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811 297,19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0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3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6CE37-3215-D80A-CDAD-12EB2169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1D922BA-48B4-2840-FD96-FB4E599C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46" y="387928"/>
            <a:ext cx="10461066" cy="138637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Dział 801 – Oświata i wychowanie</a:t>
            </a:r>
            <a:br>
              <a:rPr lang="pl-PL" dirty="0"/>
            </a:br>
            <a:r>
              <a:rPr lang="pl-PL" dirty="0"/>
              <a:t>Dział 854 – Edukacyjna opieka wychowawcza </a:t>
            </a:r>
          </a:p>
        </p:txBody>
      </p:sp>
      <p:graphicFrame>
        <p:nvGraphicFramePr>
          <p:cNvPr id="7" name="Zawartość — symbol zastępczy 10">
            <a:extLst>
              <a:ext uri="{FF2B5EF4-FFF2-40B4-BE49-F238E27FC236}">
                <a16:creationId xmlns:a16="http://schemas.microsoft.com/office/drawing/2014/main" id="{560D6EE6-0966-6DD7-B701-B085D1E10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73999"/>
              </p:ext>
            </p:extLst>
          </p:nvPr>
        </p:nvGraphicFramePr>
        <p:xfrm>
          <a:off x="1007304" y="1968269"/>
          <a:ext cx="10461066" cy="465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921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1791854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82666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Realizacja zadań wymagających stosowania specjalnej organizacji nauki i metod pracy dla dzieci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 młodzieży w gimnazjach, klasach dotychczasowego gimnazjum prowadzonych w szkołach innego typu, liceach ogólnokształcących, technikach, szkołach policealnych, branżowych szkołach I </a:t>
                      </a:r>
                      <a:r>
                        <a:rPr lang="pl-PL" sz="1600" dirty="0" err="1"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 II stopnia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 klasach dotychczasowej szkoły zawodowej prowadzonych w branżowych szkołach I stopnia oraz szkołach artystycznych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737 347,92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0637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Dowożenie uczniów do szkół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706 126,33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4744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Świetlice szkolne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520 527,02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Dokształcanie i doskonalenie nauczycieli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174 579,72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1945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Zapewnienie uczniom prawa do bezpłatnego dostępu do podręczników, materiałów edukacyjnych lub materiałów ćwiczeniowych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108 020,23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5345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Stołówki szkolne i przedszkolne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96 004,58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83909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Wczesne wspomaganie rozwoju dziecka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55 751,68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7158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Pomoc materialna dla uczniów o charakterze motywacyjnym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29 600,00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82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Pomoc materialna dla uczniów o charakterze socjalnym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7 584,16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7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7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EDF3C-6365-E71C-9406-0A21E764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8A289A9-3308-C641-FCC1-B0F9A297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37" y="378692"/>
            <a:ext cx="10706272" cy="138637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Źródła finansowania zadań oświatowych </a:t>
            </a:r>
            <a:br>
              <a:rPr lang="pl-PL" dirty="0"/>
            </a:br>
            <a:r>
              <a:rPr lang="pl-PL" dirty="0"/>
              <a:t>i edukacyjnych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0A7FBCD-B1D2-F5DD-E561-8E2B04CD4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37" y="1765070"/>
            <a:ext cx="10096270" cy="50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0D7D-7F61-AB70-300F-29FDDBCC6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72CEB573-BAA2-C8EA-576B-B7BAAA4E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1085883"/>
            <a:ext cx="10058400" cy="725683"/>
          </a:xfrm>
        </p:spPr>
        <p:txBody>
          <a:bodyPr rtlCol="0">
            <a:noAutofit/>
          </a:bodyPr>
          <a:lstStyle/>
          <a:p>
            <a:pPr rtl="0"/>
            <a:r>
              <a:rPr lang="pl-PL" sz="4000" dirty="0"/>
              <a:t>Wykonanie dochodów i wydatków związanych </a:t>
            </a:r>
            <a:br>
              <a:rPr lang="pl-PL" sz="4000" dirty="0"/>
            </a:br>
            <a:r>
              <a:rPr lang="pl-PL" sz="4000" dirty="0"/>
              <a:t>z finansowaniem zadań własnych z zakresu ochrony środowiska i gospodarki wodnej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F1BBB071-6560-3208-1C87-65102770E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33323"/>
              </p:ext>
            </p:extLst>
          </p:nvPr>
        </p:nvGraphicFramePr>
        <p:xfrm>
          <a:off x="1232170" y="2725965"/>
          <a:ext cx="10276339" cy="324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61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64767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DOCHODY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34 810,00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41 476,11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różnych opłat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34 810,00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32 758,11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tytułu grzywien, mandatów i innych kar pieniężnych od osób fizycznych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8 400,20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tytułu grzywien i innych kar pieniężnych od osób prawnych i innych jednostek organizacyjnych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317,80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WYDATKI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65 489,91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59 178,51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Utrzymanie zieleni w miastach i gminach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50 679,91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50 072,31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Ochrona powietrza atmosferycznego i klimatu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14 810,00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9 106,20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5688"/>
                  </a:ext>
                </a:extLst>
              </a:tr>
            </a:tbl>
          </a:graphicData>
        </a:graphic>
      </p:graphicFrame>
      <p:pic>
        <p:nvPicPr>
          <p:cNvPr id="3" name="Grafika 2" descr="Otwarta dłoń z rośliną z wypełnieniem pełnym">
            <a:extLst>
              <a:ext uri="{FF2B5EF4-FFF2-40B4-BE49-F238E27FC236}">
                <a16:creationId xmlns:a16="http://schemas.microsoft.com/office/drawing/2014/main" id="{AC7B579C-EDBA-A479-1CD4-78D70F8A6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6126" y="458881"/>
            <a:ext cx="1486170" cy="14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6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E2CCE-852F-3171-F7EB-418197973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9407BB81-F42B-9D1A-75EF-5689EFB1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1104356"/>
            <a:ext cx="10058400" cy="725683"/>
          </a:xfrm>
        </p:spPr>
        <p:txBody>
          <a:bodyPr rtlCol="0">
            <a:noAutofit/>
          </a:bodyPr>
          <a:lstStyle/>
          <a:p>
            <a:pPr rtl="0"/>
            <a:r>
              <a:rPr lang="pl-PL" sz="3200" dirty="0"/>
              <a:t>Wykonanie dochodów i wydatków na realizację zadań określonych w programie profilaktyki i rozwiązywania problemów alkoholowych oraz programie </a:t>
            </a:r>
            <a:br>
              <a:rPr lang="pl-PL" sz="3200" dirty="0"/>
            </a:br>
            <a:r>
              <a:rPr lang="pl-PL" sz="3200" dirty="0"/>
              <a:t>przeciwdziałania narkomanii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39B3141F-4428-C076-2EE8-1F49D2BB5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428259"/>
              </p:ext>
            </p:extLst>
          </p:nvPr>
        </p:nvGraphicFramePr>
        <p:xfrm>
          <a:off x="1232170" y="2523823"/>
          <a:ext cx="10276339" cy="29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61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64767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DOCHODY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605 000,00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603 180,28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opłat za zezwolenia na sprzedaż napojów alkoholowych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470 000,00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475 191,66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części opłaty za zezwolenie na sprzedaż napojów alkoholowych w obrocie hurtowym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135 000,00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127 988,62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WYDATKI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789 343,70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548 161,67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Zwalczanie narkomanii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38 000,00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35 386,00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Przeciwdziałanie alkoholizmowi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751 343,70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512 775,67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5688"/>
                  </a:ext>
                </a:extLst>
              </a:tr>
            </a:tbl>
          </a:graphicData>
        </a:graphic>
      </p:graphicFrame>
      <p:pic>
        <p:nvPicPr>
          <p:cNvPr id="3" name="Grafika 2" descr="Narząd serca z wypełnieniem pełnym">
            <a:extLst>
              <a:ext uri="{FF2B5EF4-FFF2-40B4-BE49-F238E27FC236}">
                <a16:creationId xmlns:a16="http://schemas.microsoft.com/office/drawing/2014/main" id="{E327F481-6171-93CF-7412-6249DE40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8697" y="197732"/>
            <a:ext cx="1462265" cy="14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65056-F24C-5A41-0E26-4DCC59FC9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59B1A28-4CD6-A7F1-ABFC-FEFA1C64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78" y="1042486"/>
            <a:ext cx="10525721" cy="725683"/>
          </a:xfrm>
        </p:spPr>
        <p:txBody>
          <a:bodyPr rtlCol="0">
            <a:noAutofit/>
          </a:bodyPr>
          <a:lstStyle/>
          <a:p>
            <a:pPr rtl="0"/>
            <a:r>
              <a:rPr lang="pl-PL" sz="3600" dirty="0"/>
              <a:t>Wykonanie dochodów i wydatków związanych </a:t>
            </a:r>
            <a:br>
              <a:rPr lang="pl-PL" sz="3600" dirty="0"/>
            </a:br>
            <a:r>
              <a:rPr lang="pl-PL" sz="3600" dirty="0"/>
              <a:t>z finansowaniem zadań własnych z zakresu </a:t>
            </a:r>
            <a:br>
              <a:rPr lang="pl-PL" sz="3600" dirty="0"/>
            </a:br>
            <a:r>
              <a:rPr lang="pl-PL" sz="3600" dirty="0"/>
              <a:t>systemu gospodarowania odpadami komunalnymi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9687D336-7D79-709F-9470-24365168A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54673"/>
              </p:ext>
            </p:extLst>
          </p:nvPr>
        </p:nvGraphicFramePr>
        <p:xfrm>
          <a:off x="1232168" y="2540448"/>
          <a:ext cx="10276339" cy="31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61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364767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DOCHODY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6 808 646,00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6 445 010,26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innych lokalnych opłat pobieranych przez jednostki samorządu terytorialnego na podstawie odrębnych ustaw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6 786 146,00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6 427 653,50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tytułu kosztów egzekucyjnych, opłaty komorniczej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 kosztów upomnień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8 500,00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5 680,00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Wpływy z odsetek od nieterminowych wpłat z tytułu podatków </a:t>
                      </a:r>
                      <a:b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i opłat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14 000,00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11 676,76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157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WYDATKI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7 188 109,08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6 380 051,40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Gospodarka odpadami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7 188 109,08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6 380 051,40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</a:tbl>
          </a:graphicData>
        </a:graphic>
      </p:graphicFrame>
      <p:pic>
        <p:nvPicPr>
          <p:cNvPr id="4" name="Grafika 3" descr="Drzewo liściaste z wypełnieniem pełnym">
            <a:extLst>
              <a:ext uri="{FF2B5EF4-FFF2-40B4-BE49-F238E27FC236}">
                <a16:creationId xmlns:a16="http://schemas.microsoft.com/office/drawing/2014/main" id="{0D93BCA1-612D-AF0E-7B89-52A3F1845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439" y="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15800-5DDB-1A64-0176-200CCC3B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661A639-7BFD-9AE8-4641-3150D79A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1095119"/>
            <a:ext cx="8151975" cy="725683"/>
          </a:xfrm>
        </p:spPr>
        <p:txBody>
          <a:bodyPr rtlCol="0">
            <a:noAutofit/>
          </a:bodyPr>
          <a:lstStyle/>
          <a:p>
            <a:pPr rtl="0"/>
            <a:r>
              <a:rPr lang="pl-PL" sz="4400" dirty="0"/>
              <a:t>Wykonanie wydatków z Funduszu </a:t>
            </a:r>
            <a:br>
              <a:rPr lang="pl-PL" sz="4400" dirty="0"/>
            </a:br>
            <a:r>
              <a:rPr lang="pl-PL" sz="4400" dirty="0"/>
              <a:t>Pomocy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73ADDE7B-4EF6-0EA5-72BC-23D8FA1B1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37107"/>
              </p:ext>
            </p:extLst>
          </p:nvPr>
        </p:nvGraphicFramePr>
        <p:xfrm>
          <a:off x="1232170" y="2342657"/>
          <a:ext cx="10557163" cy="414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362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3234801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</a:tblGrid>
              <a:tr h="463679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Nadanie numeru PESEL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2 141,87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Profil zaufany i RDK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53,36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66651"/>
                  </a:ext>
                </a:extLst>
              </a:tr>
              <a:tr h="649309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Kształcenie, wychowanie i opieka nad dziećmi i uczniami będącymi obywatelami Ukrainy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777 530,00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649309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Wyposażenie szkół w podręczniki, materiały edukacyjne lub materiały ćwiczeniowe przeznaczone dla uczniów będących obywatelami Ukrainy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7 234,99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Świadczenia rodzinne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21 234,22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Składka zdrowotna od świadczeń rodzinnych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295,83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  <a:tr h="437625"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Zwrot odsetek do BGK dotyczących roku 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9,40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5688"/>
                  </a:ext>
                </a:extLst>
              </a:tr>
              <a:tr h="437625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+mn-lt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latin typeface="+mn-lt"/>
                          <a:cs typeface="Times New Roman" panose="02020603050405020304" pitchFamily="18" charset="0"/>
                        </a:rPr>
                        <a:t>808 499,67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06065"/>
                  </a:ext>
                </a:extLst>
              </a:tr>
            </a:tbl>
          </a:graphicData>
        </a:graphic>
      </p:graphicFrame>
      <p:pic>
        <p:nvPicPr>
          <p:cNvPr id="4" name="Grafika 3" descr="Grupa osób z wypełnieniem pełnym">
            <a:extLst>
              <a:ext uri="{FF2B5EF4-FFF2-40B4-BE49-F238E27FC236}">
                <a16:creationId xmlns:a16="http://schemas.microsoft.com/office/drawing/2014/main" id="{9CD2B00F-3B04-2226-F0A4-345A1BBDD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4765" y="236756"/>
            <a:ext cx="1716726" cy="17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FB7FA-C9FA-BE09-4411-06007709E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8507350-894C-641C-43D9-8A06B195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65" y="101601"/>
            <a:ext cx="10058400" cy="1603858"/>
          </a:xfrm>
        </p:spPr>
        <p:txBody>
          <a:bodyPr rtlCol="0">
            <a:normAutofit/>
          </a:bodyPr>
          <a:lstStyle/>
          <a:p>
            <a:r>
              <a:rPr lang="pl-PL" dirty="0"/>
              <a:t>Dochody i wydatki bieżące Gminy Pniewy w latach 2024-2025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2E3CD7-3038-E2E5-C7D0-4387EB13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09" y="1935626"/>
            <a:ext cx="7914381" cy="47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74" y="77821"/>
            <a:ext cx="4408575" cy="891054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Wynik budżetu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4290C0-5FD5-960A-E1F9-CB2089885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604427"/>
              </p:ext>
            </p:extLst>
          </p:nvPr>
        </p:nvGraphicFramePr>
        <p:xfrm>
          <a:off x="2032000" y="10990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13B45BE-6D58-B5D8-6E86-A90CDB1CA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4608" y="4710355"/>
            <a:ext cx="731583" cy="1158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64133A6-42EF-9690-A52D-CD628B312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644" y="4710355"/>
            <a:ext cx="731583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8AE7C-316B-5C2E-7BC9-8A39DAE3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E27099B-E935-54AE-D5EC-AAE16D2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01" y="295564"/>
            <a:ext cx="10854054" cy="1524000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Stosunek wysokości kwoty długu do dochodów Gminy Pniewy w latach 2024-2025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5513DA-68EB-703A-C9DD-A3ED0371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64" y="2253553"/>
            <a:ext cx="7181471" cy="43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6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D3385-B836-B83A-ECF1-536CD668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60BDDE7-C596-771F-986E-9C85128D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01" y="402206"/>
            <a:ext cx="10058400" cy="832197"/>
          </a:xfrm>
        </p:spPr>
        <p:txBody>
          <a:bodyPr rtlCol="0">
            <a:normAutofit/>
          </a:bodyPr>
          <a:lstStyle/>
          <a:p>
            <a:r>
              <a:rPr lang="pl-PL" dirty="0"/>
              <a:t>Poziom zadłużenia Gminy Pniewy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53716A-C689-9B3A-29AE-91716D70D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300086"/>
              </p:ext>
            </p:extLst>
          </p:nvPr>
        </p:nvGraphicFramePr>
        <p:xfrm>
          <a:off x="2609272" y="1329650"/>
          <a:ext cx="7435273" cy="532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nak plus 4">
            <a:extLst>
              <a:ext uri="{FF2B5EF4-FFF2-40B4-BE49-F238E27FC236}">
                <a16:creationId xmlns:a16="http://schemas.microsoft.com/office/drawing/2014/main" id="{8F9246F4-AB6E-3CA1-EBBE-AF434F1D0C0C}"/>
              </a:ext>
            </a:extLst>
          </p:cNvPr>
          <p:cNvSpPr/>
          <p:nvPr/>
        </p:nvSpPr>
        <p:spPr>
          <a:xfrm>
            <a:off x="6032991" y="2311975"/>
            <a:ext cx="587835" cy="64924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nak minus 7">
            <a:extLst>
              <a:ext uri="{FF2B5EF4-FFF2-40B4-BE49-F238E27FC236}">
                <a16:creationId xmlns:a16="http://schemas.microsoft.com/office/drawing/2014/main" id="{A72ADA15-CF64-BE79-30A4-1D7CD83A4066}"/>
              </a:ext>
            </a:extLst>
          </p:cNvPr>
          <p:cNvSpPr/>
          <p:nvPr/>
        </p:nvSpPr>
        <p:spPr>
          <a:xfrm>
            <a:off x="5962069" y="3774976"/>
            <a:ext cx="729673" cy="43410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Równa się 8">
            <a:extLst>
              <a:ext uri="{FF2B5EF4-FFF2-40B4-BE49-F238E27FC236}">
                <a16:creationId xmlns:a16="http://schemas.microsoft.com/office/drawing/2014/main" id="{8E8639EE-C664-C023-27A6-E3323ADE6550}"/>
              </a:ext>
            </a:extLst>
          </p:cNvPr>
          <p:cNvSpPr/>
          <p:nvPr/>
        </p:nvSpPr>
        <p:spPr>
          <a:xfrm>
            <a:off x="5986807" y="5189487"/>
            <a:ext cx="680199" cy="43410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7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CD97-419B-EABA-4B8E-AECFC48C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C0D7440-2C13-B630-6F2A-2AD27F51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82" y="1885124"/>
            <a:ext cx="4126345" cy="209397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Na kwotę zadłużenia Gminy Pniewy złożyły się zobowiązania </a:t>
            </a:r>
            <a:br>
              <a:rPr lang="pl-PL" dirty="0"/>
            </a:br>
            <a:r>
              <a:rPr lang="pl-PL" dirty="0"/>
              <a:t>z następujących tytułów:</a:t>
            </a:r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4760140-E846-6E9F-739D-1DEB1C8C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43428"/>
            <a:ext cx="5624945" cy="3977366"/>
          </a:xfrm>
        </p:spPr>
        <p:txBody>
          <a:bodyPr rtlCol="0"/>
          <a:lstStyle/>
          <a:p>
            <a:pPr rtl="0"/>
            <a:r>
              <a:rPr lang="pl-PL" b="1" dirty="0"/>
              <a:t>emisji obligacji </a:t>
            </a:r>
            <a:r>
              <a:rPr lang="pl-PL" dirty="0"/>
              <a:t> - 12 000 000,00 zł</a:t>
            </a:r>
          </a:p>
          <a:p>
            <a:pPr rtl="0"/>
            <a:r>
              <a:rPr lang="pl-PL" b="1" dirty="0"/>
              <a:t>zaciągniętej pożyczki w BGK – </a:t>
            </a:r>
            <a:br>
              <a:rPr lang="pl-PL" b="1" dirty="0"/>
            </a:br>
            <a:r>
              <a:rPr lang="pl-PL" dirty="0"/>
              <a:t>4 200 000,00 zł</a:t>
            </a:r>
          </a:p>
          <a:p>
            <a:pPr rtl="0"/>
            <a:r>
              <a:rPr lang="pl-PL" b="1" dirty="0"/>
              <a:t>zaciągniętej pożyczki w </a:t>
            </a:r>
            <a:r>
              <a:rPr lang="pl-PL" b="1" dirty="0" err="1"/>
              <a:t>WFOŚiGW</a:t>
            </a:r>
            <a:r>
              <a:rPr lang="pl-PL" b="1" dirty="0"/>
              <a:t> – </a:t>
            </a:r>
            <a:br>
              <a:rPr lang="pl-PL" b="1" dirty="0"/>
            </a:br>
            <a:r>
              <a:rPr lang="pl-PL" dirty="0"/>
              <a:t>535 500,00 zł</a:t>
            </a:r>
          </a:p>
        </p:txBody>
      </p:sp>
      <p:pic>
        <p:nvPicPr>
          <p:cNvPr id="3" name="Grafika 2" descr="Pieniądze z wypełnieniem pełnym">
            <a:extLst>
              <a:ext uri="{FF2B5EF4-FFF2-40B4-BE49-F238E27FC236}">
                <a16:creationId xmlns:a16="http://schemas.microsoft.com/office/drawing/2014/main" id="{BB2F074D-5D54-70FC-6A17-FA383F31A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7364" y="2401455"/>
            <a:ext cx="1027545" cy="1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85494-C010-1817-F038-F1A8DDE3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70D2189-2075-1B9D-C3F3-7A85BFE4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01" y="956388"/>
            <a:ext cx="10058400" cy="832197"/>
          </a:xfrm>
        </p:spPr>
        <p:txBody>
          <a:bodyPr rtlCol="0">
            <a:normAutofit/>
          </a:bodyPr>
          <a:lstStyle/>
          <a:p>
            <a:r>
              <a:rPr lang="pl-PL" dirty="0"/>
              <a:t>Obsługa długu w latach 2024-2025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06B25F-7731-35F8-BAC4-C779BAFD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37" y="1788585"/>
            <a:ext cx="7470926" cy="48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56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Prostokąt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55" y="516836"/>
            <a:ext cx="5144639" cy="1960234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sz="4000" dirty="0">
                <a:solidFill>
                  <a:schemeClr val="tx1"/>
                </a:solidFill>
              </a:rPr>
              <a:t>Budowa ulic </a:t>
            </a:r>
            <a:r>
              <a:rPr lang="pl-PL" sz="4000" dirty="0" err="1">
                <a:solidFill>
                  <a:schemeClr val="tx1"/>
                </a:solidFill>
              </a:rPr>
              <a:t>Sasankowej</a:t>
            </a:r>
            <a:r>
              <a:rPr lang="pl-PL" sz="4000" dirty="0">
                <a:solidFill>
                  <a:schemeClr val="tx1"/>
                </a:solidFill>
              </a:rPr>
              <a:t>, Różanej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i Lawendowej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w Pniewach</a:t>
            </a: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27" y="3429000"/>
            <a:ext cx="3941084" cy="1433182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rtl="0"/>
            <a:r>
              <a:rPr lang="pl-PL" sz="3200" dirty="0">
                <a:latin typeface="+mj-lt"/>
              </a:rPr>
              <a:t>Wykonanie w kwocie </a:t>
            </a:r>
            <a:br>
              <a:rPr lang="pl-PL" sz="3200" dirty="0">
                <a:latin typeface="+mj-lt"/>
              </a:rPr>
            </a:br>
            <a:r>
              <a:rPr lang="pl-PL" sz="3200" b="1" dirty="0">
                <a:latin typeface="+mj-lt"/>
              </a:rPr>
              <a:t>2 099 992,00 zł </a:t>
            </a:r>
            <a:r>
              <a:rPr lang="pl-PL" sz="3200" dirty="0">
                <a:latin typeface="+mj-lt"/>
              </a:rPr>
              <a:t>– środki własne gminy.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844548E6-4F82-E737-770E-514DEF357E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r="8807"/>
          <a:stretch>
            <a:fillRect/>
          </a:stretch>
        </p:blipFill>
        <p:spPr>
          <a:xfrm>
            <a:off x="5846763" y="0"/>
            <a:ext cx="634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Prostokąt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98" y="540893"/>
            <a:ext cx="5983605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Zmiana sposobu użytkowania pomieszczeń Biblioteki Publicznej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MiG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Centrum Kultury Pniewy na przedszkole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872" y="2948121"/>
            <a:ext cx="5983606" cy="2399734"/>
          </a:xfrm>
        </p:spPr>
        <p:txBody>
          <a:bodyPr vert="horz" lIns="0" tIns="45720" rIns="0" bIns="45720" rtlCol="0">
            <a:normAutofit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pl-PL" dirty="0">
                <a:latin typeface="+mj-lt"/>
              </a:rPr>
              <a:t>Kwota wykonania: </a:t>
            </a:r>
            <a:r>
              <a:rPr lang="pl-PL" b="1" dirty="0">
                <a:latin typeface="+mj-lt"/>
              </a:rPr>
              <a:t>1 511 670,97 zł</a:t>
            </a:r>
            <a:r>
              <a:rPr lang="pl-PL" dirty="0">
                <a:latin typeface="+mj-lt"/>
              </a:rPr>
              <a:t>, w tym:</a:t>
            </a:r>
          </a:p>
          <a:p>
            <a:pPr rtl="0"/>
            <a:r>
              <a:rPr lang="pl-PL" b="1" dirty="0">
                <a:latin typeface="+mj-lt"/>
              </a:rPr>
              <a:t>1 002 500,00 zł </a:t>
            </a:r>
            <a:r>
              <a:rPr lang="pl-PL" dirty="0">
                <a:latin typeface="+mj-lt"/>
              </a:rPr>
              <a:t>– Polski Ład: Program Inwestycji Strategicznych na realizację zadań inwestycyjnych,</a:t>
            </a:r>
          </a:p>
          <a:p>
            <a:pPr rtl="0"/>
            <a:r>
              <a:rPr lang="pl-PL" b="1" dirty="0">
                <a:latin typeface="+mj-lt"/>
              </a:rPr>
              <a:t>509 170,97 zł </a:t>
            </a:r>
            <a:r>
              <a:rPr lang="pl-PL" dirty="0">
                <a:latin typeface="+mj-lt"/>
              </a:rPr>
              <a:t>– środki własne gminy.</a:t>
            </a:r>
          </a:p>
          <a:p>
            <a:pPr marL="0" indent="0" rtl="0">
              <a:buFont typeface="Calibri" panose="020F0502020204030204" pitchFamily="34" charset="0"/>
              <a:buNone/>
            </a:pPr>
            <a:endParaRPr lang="pl-PL" dirty="0">
              <a:latin typeface="+mj-lt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B07AEB6-5D2E-48E7-5BC9-50AC135401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>
          <a:xfrm>
            <a:off x="0" y="-1"/>
            <a:ext cx="5080162" cy="6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Prostokąt 3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A2408148-307A-49CD-B792-9631633A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13913"/>
            <a:ext cx="4793673" cy="232004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rtl="0"/>
            <a:r>
              <a:rPr lang="pl-PL" sz="4000" dirty="0">
                <a:solidFill>
                  <a:srgbClr val="314052"/>
                </a:solidFill>
              </a:rPr>
              <a:t>Technik na Topie – rozwój kształcenia </a:t>
            </a:r>
            <a:br>
              <a:rPr lang="pl-PL" sz="4000" dirty="0">
                <a:solidFill>
                  <a:srgbClr val="314052"/>
                </a:solidFill>
              </a:rPr>
            </a:br>
            <a:r>
              <a:rPr lang="pl-PL" sz="4000" dirty="0">
                <a:solidFill>
                  <a:srgbClr val="314052"/>
                </a:solidFill>
              </a:rPr>
              <a:t>i szkolenia zawodowego w Technikum w ZS </a:t>
            </a:r>
            <a:br>
              <a:rPr lang="pl-PL" sz="4000" dirty="0">
                <a:solidFill>
                  <a:srgbClr val="314052"/>
                </a:solidFill>
              </a:rPr>
            </a:br>
            <a:r>
              <a:rPr lang="pl-PL" sz="4000" dirty="0">
                <a:solidFill>
                  <a:srgbClr val="314052"/>
                </a:solidFill>
              </a:rPr>
              <a:t>w Pniewach </a:t>
            </a:r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891E72EB-DC1B-93A7-2473-066E5DE5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09" r="7812"/>
          <a:stretch>
            <a:fillRect/>
          </a:stretch>
        </p:blipFill>
        <p:spPr>
          <a:xfrm>
            <a:off x="5203624" y="0"/>
            <a:ext cx="6982691" cy="6858000"/>
          </a:xfrm>
          <a:prstGeom prst="rect">
            <a:avLst/>
          </a:prstGeom>
        </p:spPr>
      </p:pic>
      <p:sp>
        <p:nvSpPr>
          <p:cNvPr id="7" name="Zawartość — symbol zastępczy 5">
            <a:extLst>
              <a:ext uri="{FF2B5EF4-FFF2-40B4-BE49-F238E27FC236}">
                <a16:creationId xmlns:a16="http://schemas.microsoft.com/office/drawing/2014/main" id="{BD067F6E-E10E-83EA-A315-AA7FDE90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5" y="3032636"/>
            <a:ext cx="4602921" cy="3426689"/>
          </a:xfrm>
        </p:spPr>
        <p:txBody>
          <a:bodyPr vert="horz" lIns="0" tIns="45720" rIns="0" bIns="45720" rtlCol="0">
            <a:normAutofit fontScale="92500"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pl-PL" sz="2600" dirty="0">
                <a:latin typeface="+mj-lt"/>
              </a:rPr>
              <a:t>Wykonanie w kwocie </a:t>
            </a:r>
            <a:r>
              <a:rPr lang="pl-PL" sz="2600" b="1" dirty="0">
                <a:latin typeface="+mj-lt"/>
              </a:rPr>
              <a:t>1 280 525,01 zł</a:t>
            </a:r>
            <a:r>
              <a:rPr lang="pl-PL" sz="2600" dirty="0">
                <a:latin typeface="+mj-lt"/>
              </a:rPr>
              <a:t>, w tym:</a:t>
            </a:r>
          </a:p>
          <a:p>
            <a:r>
              <a:rPr lang="pl-PL" sz="2600" b="1" dirty="0">
                <a:latin typeface="+mj-lt"/>
              </a:rPr>
              <a:t>890 999,17 zł </a:t>
            </a:r>
            <a:r>
              <a:rPr lang="pl-PL" sz="2600" dirty="0">
                <a:latin typeface="+mj-lt"/>
              </a:rPr>
              <a:t>– dofinansowanie w ramach Programu Regionalnego Fundusze Europejskie dla Wielkopolski 2021-2027,</a:t>
            </a:r>
          </a:p>
          <a:p>
            <a:r>
              <a:rPr lang="pl-PL" sz="2600" b="1" dirty="0">
                <a:latin typeface="+mj-lt"/>
              </a:rPr>
              <a:t>389 525,84 zł </a:t>
            </a:r>
            <a:r>
              <a:rPr lang="pl-PL" sz="2600" dirty="0">
                <a:latin typeface="+mj-lt"/>
              </a:rPr>
              <a:t>– środki własne gminy.</a:t>
            </a:r>
          </a:p>
          <a:p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405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Prostokąt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903" y="446623"/>
            <a:ext cx="6816726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Zakup pożarniczego samochodu typu średniego GBA dla OSP </a:t>
            </a:r>
            <a:b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Pniewach 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27" y="3357272"/>
            <a:ext cx="5983606" cy="1604108"/>
          </a:xfrm>
        </p:spPr>
        <p:txBody>
          <a:bodyPr vert="horz" lIns="0" tIns="45720" rIns="0" bIns="45720" rtlCol="0">
            <a:normAutofit/>
          </a:bodyPr>
          <a:lstStyle/>
          <a:p>
            <a:pPr marL="87313" indent="0" rtl="0">
              <a:buNone/>
            </a:pPr>
            <a:r>
              <a:rPr lang="pl-PL" sz="3200" dirty="0">
                <a:latin typeface="+mj-lt"/>
              </a:rPr>
              <a:t>Wykonanie w kwocie </a:t>
            </a:r>
            <a:r>
              <a:rPr lang="pl-PL" sz="3200" b="1" dirty="0">
                <a:latin typeface="+mj-lt"/>
              </a:rPr>
              <a:t>734 074,99 zł  </a:t>
            </a:r>
            <a:r>
              <a:rPr lang="pl-PL" sz="3200" dirty="0">
                <a:latin typeface="+mj-lt"/>
              </a:rPr>
              <a:t>- udzielono dotacji dla Ochotniczej Straży Pożarnej w Pniewach.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E9F628E-6284-36B7-7A1C-C980314CF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r="18379"/>
          <a:stretch>
            <a:fillRect/>
          </a:stretch>
        </p:blipFill>
        <p:spPr>
          <a:xfrm>
            <a:off x="-1" y="0"/>
            <a:ext cx="501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Łącznik prosty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Prostokąt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74" y="0"/>
            <a:ext cx="4171585" cy="2633962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sz="4400" dirty="0">
                <a:solidFill>
                  <a:schemeClr val="tx1"/>
                </a:solidFill>
              </a:rPr>
              <a:t>Budowa terenu integracji społecznej </a:t>
            </a:r>
            <a:br>
              <a:rPr lang="pl-PL" sz="4400" dirty="0">
                <a:solidFill>
                  <a:schemeClr val="tx1"/>
                </a:solidFill>
              </a:rPr>
            </a:br>
            <a:r>
              <a:rPr lang="pl-PL" sz="4400" dirty="0">
                <a:solidFill>
                  <a:schemeClr val="tx1"/>
                </a:solidFill>
              </a:rPr>
              <a:t>w Jakubowie</a:t>
            </a:r>
          </a:p>
        </p:txBody>
      </p:sp>
      <p:cxnSp>
        <p:nvCxnSpPr>
          <p:cNvPr id="30" name="Łącznik prosty 3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896272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pl-PL" dirty="0">
                <a:latin typeface="+mj-lt"/>
              </a:rPr>
              <a:t>Wykonanie w kwocie </a:t>
            </a:r>
            <a:br>
              <a:rPr lang="pl-PL" dirty="0">
                <a:latin typeface="+mj-lt"/>
              </a:rPr>
            </a:br>
            <a:r>
              <a:rPr lang="pl-PL" b="1" dirty="0">
                <a:latin typeface="+mj-lt"/>
              </a:rPr>
              <a:t>132 423,70 zł</a:t>
            </a:r>
            <a:r>
              <a:rPr lang="pl-PL" dirty="0">
                <a:latin typeface="+mj-lt"/>
              </a:rPr>
              <a:t>, w tym:</a:t>
            </a:r>
          </a:p>
          <a:p>
            <a:r>
              <a:rPr lang="pl-PL" b="1" dirty="0">
                <a:latin typeface="+mj-lt"/>
              </a:rPr>
              <a:t>70 000,00 zł </a:t>
            </a:r>
            <a:r>
              <a:rPr lang="pl-PL" dirty="0">
                <a:latin typeface="+mj-lt"/>
              </a:rPr>
              <a:t>– dofinansowanie z Wielkopolskiej Odnowy Wsi,</a:t>
            </a:r>
          </a:p>
          <a:p>
            <a:r>
              <a:rPr lang="pl-PL" b="1" dirty="0">
                <a:latin typeface="+mj-lt"/>
              </a:rPr>
              <a:t>47 423,70 zł </a:t>
            </a:r>
            <a:r>
              <a:rPr lang="pl-PL" dirty="0">
                <a:latin typeface="+mj-lt"/>
              </a:rPr>
              <a:t>– środki własne gminy,</a:t>
            </a:r>
          </a:p>
          <a:p>
            <a:r>
              <a:rPr lang="pl-PL" b="1" dirty="0">
                <a:latin typeface="+mj-lt"/>
              </a:rPr>
              <a:t>15 000,00 zł </a:t>
            </a:r>
            <a:r>
              <a:rPr lang="pl-PL" dirty="0">
                <a:latin typeface="+mj-lt"/>
              </a:rPr>
              <a:t>– Fundusz Sołectwa Jakubowo.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DFD2CAD-D3D1-D089-5CB8-B318984FB7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r="8866"/>
          <a:stretch>
            <a:fillRect/>
          </a:stretch>
        </p:blipFill>
        <p:spPr>
          <a:xfrm>
            <a:off x="3841750" y="0"/>
            <a:ext cx="834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8050037D-17B6-4B6A-BF3A-E271DFE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341"/>
            <a:ext cx="10058400" cy="906087"/>
          </a:xfrm>
        </p:spPr>
        <p:txBody>
          <a:bodyPr rtlCol="0"/>
          <a:lstStyle/>
          <a:p>
            <a:pPr rtl="0"/>
            <a:r>
              <a:rPr lang="pl-PL" dirty="0"/>
              <a:t>Aktywa trwałe Gminy Pniewy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674557-6CAC-7161-9095-5CCD8613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47" y="1083275"/>
            <a:ext cx="10175106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FFBC6-A814-AB68-3710-18ABA629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0EC5AE8-7749-91AB-73E7-3C3CB519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74" y="77821"/>
            <a:ext cx="9899790" cy="891054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Operacyjny wynik budżetu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2E6750-8EDE-AD76-722F-782F4CCC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33057"/>
              </p:ext>
            </p:extLst>
          </p:nvPr>
        </p:nvGraphicFramePr>
        <p:xfrm>
          <a:off x="2032000" y="10990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nak minus 1">
            <a:extLst>
              <a:ext uri="{FF2B5EF4-FFF2-40B4-BE49-F238E27FC236}">
                <a16:creationId xmlns:a16="http://schemas.microsoft.com/office/drawing/2014/main" id="{185933B3-E6F0-17A8-2340-7478AD5DC34D}"/>
              </a:ext>
            </a:extLst>
          </p:cNvPr>
          <p:cNvSpPr/>
          <p:nvPr/>
        </p:nvSpPr>
        <p:spPr>
          <a:xfrm>
            <a:off x="3990109" y="4599709"/>
            <a:ext cx="969818" cy="378691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5A6A0A-44B2-D407-2692-8258C45B9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826" y="4731137"/>
            <a:ext cx="731583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2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94EB0-A3C0-B7BF-07A1-B828F374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F26BEFD7-B812-0F18-676E-0A3368D5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27" y="888659"/>
            <a:ext cx="10058400" cy="906087"/>
          </a:xfrm>
        </p:spPr>
        <p:txBody>
          <a:bodyPr rtlCol="0"/>
          <a:lstStyle/>
          <a:p>
            <a:pPr rtl="0"/>
            <a:r>
              <a:rPr lang="pl-PL" dirty="0"/>
              <a:t>Aktywa trwałe Gminy Pniewy</a:t>
            </a:r>
          </a:p>
        </p:txBody>
      </p:sp>
      <p:graphicFrame>
        <p:nvGraphicFramePr>
          <p:cNvPr id="2" name="Zawartość — symbol zastępczy 10">
            <a:extLst>
              <a:ext uri="{FF2B5EF4-FFF2-40B4-BE49-F238E27FC236}">
                <a16:creationId xmlns:a16="http://schemas.microsoft.com/office/drawing/2014/main" id="{90EC367E-E095-5366-E98A-E7617ADD7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34933"/>
              </p:ext>
            </p:extLst>
          </p:nvPr>
        </p:nvGraphicFramePr>
        <p:xfrm>
          <a:off x="1251527" y="2300779"/>
          <a:ext cx="10058400" cy="373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47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217107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2984081009"/>
                    </a:ext>
                  </a:extLst>
                </a:gridCol>
                <a:gridCol w="1306313">
                  <a:extLst>
                    <a:ext uri="{9D8B030D-6E8A-4147-A177-3AD203B41FA5}">
                      <a16:colId xmlns:a16="http://schemas.microsoft.com/office/drawing/2014/main" val="3384639945"/>
                    </a:ext>
                  </a:extLst>
                </a:gridCol>
              </a:tblGrid>
              <a:tr h="374418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Wartość brutto na 1.01.2025 r.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Wartość brutto na 31.12.2025 r.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Dynamika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WARTOŚCI NIEMATERIALNE I PRAWNE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734 511 zł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843 579 zł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114,85%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8938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ŚRODKI TRWAŁE OGÓŁEM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225 957 069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234 249 044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103,67%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9547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Grunty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26 514 871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26 851 473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101,27%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Budynki i lokale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70 396 198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70 950 436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100,79%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85017"/>
                  </a:ext>
                </a:extLst>
              </a:tr>
              <a:tr h="321621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Obiekty inżynierii lądowej i wodnej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106 496 509 zł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110 081 421 zł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103,37%</a:t>
                      </a:r>
                    </a:p>
                  </a:txBody>
                  <a:tcPr marL="91444" marR="91444" marT="45727" marB="45727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6876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Urządzenia techniczne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1 572 176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1 620 168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103,05%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720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Środki transportu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3 730 717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3 703 492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99,27%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404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ŚRODKI TRWAŁE W BUDOWIE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1 449 113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3 244 416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223,89%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2551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DŁUGOTERMINOWE AKTYWA FINANSOWE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32 543 649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32 533 349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99,97%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9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10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49E2-4FBA-46E4-87FF-EB6BC3B5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371C704-0560-AC53-C118-13C83095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341"/>
            <a:ext cx="10058400" cy="906087"/>
          </a:xfrm>
        </p:spPr>
        <p:txBody>
          <a:bodyPr rtlCol="0"/>
          <a:lstStyle/>
          <a:p>
            <a:pPr rtl="0"/>
            <a:r>
              <a:rPr lang="pl-PL" dirty="0"/>
              <a:t>Udziały Gminy Pniewy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D7A630-B5B2-8F56-9E0C-C2C5DE4A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41428"/>
            <a:ext cx="10500528" cy="58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6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4" y="1885125"/>
            <a:ext cx="3532960" cy="20939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altLang="pl-PL" dirty="0">
                <a:latin typeface="Aptos Display" panose="020B0004020202020204" pitchFamily="34" charset="0"/>
              </a:rPr>
              <a:t>Roczne sprawozdanie finansowe Gminy Pniewy za 2025 rok obejmuje:</a:t>
            </a:r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/>
              <a:t>Bilans z wykonania budżetu jednostki</a:t>
            </a:r>
          </a:p>
          <a:p>
            <a:pPr rtl="0"/>
            <a:r>
              <a:rPr lang="pl-PL" dirty="0"/>
              <a:t>Zbiorczy bilans jednostki</a:t>
            </a:r>
          </a:p>
          <a:p>
            <a:pPr rtl="0"/>
            <a:r>
              <a:rPr lang="pl-PL" dirty="0"/>
              <a:t>Rachunek zysków i strat (wariant porównawczy)</a:t>
            </a:r>
          </a:p>
          <a:p>
            <a:pPr rtl="0"/>
            <a:r>
              <a:rPr lang="pl-PL" dirty="0"/>
              <a:t>Zestawienie zmian w funduszu</a:t>
            </a:r>
          </a:p>
          <a:p>
            <a:pPr rtl="0"/>
            <a:r>
              <a:rPr lang="pl-PL" dirty="0"/>
              <a:t>Informację dodatkową</a:t>
            </a:r>
          </a:p>
        </p:txBody>
      </p:sp>
      <p:pic>
        <p:nvPicPr>
          <p:cNvPr id="3" name="Grafika 2" descr="Schowek z wypełnieniem pełnym">
            <a:extLst>
              <a:ext uri="{FF2B5EF4-FFF2-40B4-BE49-F238E27FC236}">
                <a16:creationId xmlns:a16="http://schemas.microsoft.com/office/drawing/2014/main" id="{8731E10B-C2E1-52CB-736A-8B69148DC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9672" y="2404197"/>
            <a:ext cx="1024803" cy="10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82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37A313-9C4E-3C1A-E8D8-1929AA25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3"/>
          <a:stretch>
            <a:fillRect/>
          </a:stretch>
        </p:blipFill>
        <p:spPr>
          <a:xfrm>
            <a:off x="3619042" y="66963"/>
            <a:ext cx="4953916" cy="67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7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B4571B-E560-59AF-26B3-135F17C6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83"/>
          <a:stretch>
            <a:fillRect/>
          </a:stretch>
        </p:blipFill>
        <p:spPr>
          <a:xfrm>
            <a:off x="3660783" y="57727"/>
            <a:ext cx="4870433" cy="67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22F2B5-60E4-7621-F95E-591F3033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95" y="0"/>
            <a:ext cx="4798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4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7246E56-8146-FAF4-BFF1-FCCC5369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94" y="0"/>
            <a:ext cx="4823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8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AAFB7E-507C-DB41-91F5-6848D620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82" y="0"/>
            <a:ext cx="498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7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FD562B-4BBC-525D-61B7-5EEE6185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92" y="0"/>
            <a:ext cx="483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79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E07CDE-60F4-5851-3B7D-AD885B4B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07" y="0"/>
            <a:ext cx="4835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5BA7203-E18A-4594-9991-EFE3B8E4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Struktura dochodów Gminy Pniewy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355882-40C1-DB3F-F525-20CF42C3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02" y="1820487"/>
            <a:ext cx="7550796" cy="49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00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EA203C-7567-178A-E25A-75188318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75" y="0"/>
            <a:ext cx="476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30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Dziękuję za uwagę</a:t>
            </a:r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CCC0846F-0BA4-794D-1584-7F61483C71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8" b="15898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1872-93C4-CE6E-856B-E379845AC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6CCBDBC-AB4D-5FA1-306D-0FE1F2A2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Struktura dochodów bieżących Gminy Pniewy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EE7803-F914-6B55-524F-7B1004DD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88" y="1737360"/>
            <a:ext cx="7871623" cy="53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D681D-B806-434D-8F8F-7B268533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Dochody z udziałów w podatkach dochodowych budżetu państwa</a:t>
            </a:r>
          </a:p>
        </p:txBody>
      </p:sp>
      <p:graphicFrame>
        <p:nvGraphicFramePr>
          <p:cNvPr id="10" name="Zawartość — symbol zastępczy 9">
            <a:extLst>
              <a:ext uri="{FF2B5EF4-FFF2-40B4-BE49-F238E27FC236}">
                <a16:creationId xmlns:a16="http://schemas.microsoft.com/office/drawing/2014/main" id="{9776A932-6ABB-47FE-9460-F331784DC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508424"/>
              </p:ext>
            </p:extLst>
          </p:nvPr>
        </p:nvGraphicFramePr>
        <p:xfrm>
          <a:off x="213611" y="2092739"/>
          <a:ext cx="11825737" cy="431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627">
                  <a:extLst>
                    <a:ext uri="{9D8B030D-6E8A-4147-A177-3AD203B41FA5}">
                      <a16:colId xmlns:a16="http://schemas.microsoft.com/office/drawing/2014/main" val="339163235"/>
                    </a:ext>
                  </a:extLst>
                </a:gridCol>
                <a:gridCol w="1921164">
                  <a:extLst>
                    <a:ext uri="{9D8B030D-6E8A-4147-A177-3AD203B41FA5}">
                      <a16:colId xmlns:a16="http://schemas.microsoft.com/office/drawing/2014/main" val="1927499548"/>
                    </a:ext>
                  </a:extLst>
                </a:gridCol>
                <a:gridCol w="1893454">
                  <a:extLst>
                    <a:ext uri="{9D8B030D-6E8A-4147-A177-3AD203B41FA5}">
                      <a16:colId xmlns:a16="http://schemas.microsoft.com/office/drawing/2014/main" val="2504953549"/>
                    </a:ext>
                  </a:extLst>
                </a:gridCol>
                <a:gridCol w="1948873">
                  <a:extLst>
                    <a:ext uri="{9D8B030D-6E8A-4147-A177-3AD203B41FA5}">
                      <a16:colId xmlns:a16="http://schemas.microsoft.com/office/drawing/2014/main" val="931925573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3204476307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4254839943"/>
                    </a:ext>
                  </a:extLst>
                </a:gridCol>
              </a:tblGrid>
              <a:tr h="1063226">
                <a:tc>
                  <a:txBody>
                    <a:bodyPr/>
                    <a:lstStyle/>
                    <a:p>
                      <a:pPr algn="ctr" rtl="0"/>
                      <a:endParaRPr lang="pl-PL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 na 31.12.2024 r.</a:t>
                      </a:r>
                      <a:endParaRPr lang="pl-PL" dirty="0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>
                          <a:solidFill>
                            <a:schemeClr val="tx1"/>
                          </a:solidFill>
                          <a:latin typeface="+mn-lt"/>
                        </a:rPr>
                        <a:t>Plan na 31.12.2025 r.</a:t>
                      </a:r>
                      <a:endParaRPr lang="pl-PL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>
                          <a:solidFill>
                            <a:schemeClr val="tx1"/>
                          </a:solidFill>
                          <a:latin typeface="+mn-lt"/>
                        </a:rPr>
                        <a:t>Wykonanie na 31.12.2025 r.</a:t>
                      </a:r>
                      <a:endParaRPr lang="pl-PL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noProof="0">
                          <a:solidFill>
                            <a:schemeClr val="tx1"/>
                          </a:solidFill>
                          <a:latin typeface="+mn-lt"/>
                        </a:rPr>
                        <a:t>Stopień realizacji planu</a:t>
                      </a:r>
                      <a:endParaRPr lang="pl-PL"/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Dynamika</a:t>
                      </a:r>
                    </a:p>
                    <a:p>
                      <a:pPr algn="ctr" rtl="0"/>
                      <a:r>
                        <a:rPr lang="pl-PL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2025/2024</a:t>
                      </a:r>
                    </a:p>
                  </a:txBody>
                  <a:tcPr marL="254882" marR="254882" marT="76935" marB="7693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5703"/>
                  </a:ext>
                </a:extLst>
              </a:tr>
              <a:tr h="837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Udziały we wpływach </a:t>
                      </a:r>
                      <a:b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 podatku dochodowego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20 898 113,00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45 736 652,27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45 736 652,27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218,86%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9203"/>
                  </a:ext>
                </a:extLst>
              </a:tr>
              <a:tr h="7430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tym: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04869"/>
                  </a:ext>
                </a:extLst>
              </a:tr>
              <a:tr h="837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 osób fizycznych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18 379 045,00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42 526 405,96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42 526 402,96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231,39%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31040"/>
                  </a:ext>
                </a:extLst>
              </a:tr>
              <a:tr h="837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 osób prawnych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2 519 068,00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3 210 249,31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3 210 249,31 zł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100,00%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127,44%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51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9E731-0371-2BEC-4D49-65329DF4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43662A8-5BEC-2666-CF5C-27112998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402393"/>
            <a:ext cx="10058400" cy="725683"/>
          </a:xfrm>
        </p:spPr>
        <p:txBody>
          <a:bodyPr rtlCol="0">
            <a:noAutofit/>
          </a:bodyPr>
          <a:lstStyle/>
          <a:p>
            <a:pPr rtl="0"/>
            <a:r>
              <a:rPr lang="pl-PL" dirty="0"/>
              <a:t>Podatki i opłaty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7CA35252-36A6-383E-08F7-E20939DFD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15349"/>
              </p:ext>
            </p:extLst>
          </p:nvPr>
        </p:nvGraphicFramePr>
        <p:xfrm>
          <a:off x="1232170" y="1347935"/>
          <a:ext cx="10058400" cy="510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048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419927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  <a:gridCol w="1075152">
                  <a:extLst>
                    <a:ext uri="{9D8B030D-6E8A-4147-A177-3AD203B41FA5}">
                      <a16:colId xmlns:a16="http://schemas.microsoft.com/office/drawing/2014/main" val="1076601815"/>
                    </a:ext>
                  </a:extLst>
                </a:gridCol>
              </a:tblGrid>
              <a:tr h="364767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PODATKI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184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Podatek od nieruchomości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17 892 448,00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17 972 342,27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100,45%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Podatek rolny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1 822 863,00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1 858 671,57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101,96%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Podatek od środków transportowych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854 350,00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753 590,25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88,21%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Podatek leśny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127 443,00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127 038,92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99,68%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1945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Rekompensaty utraconych dochodów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2 265,00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2 265,00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83909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  <a:cs typeface="Times New Roman" panose="02020603050405020304" pitchFamily="18" charset="0"/>
                        </a:rPr>
                        <a:t>OPŁATY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Gospodarowanie odpadami komunalnymi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6 786 146,00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6 427 653,50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94,72%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87495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Zezwolenia na sprzedaż alkoholu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470 000,00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475 191,66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101,10%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5688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Zajęcie pasa drogowego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200 000,00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207 525,11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103,76%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9369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Opłata </a:t>
                      </a:r>
                      <a:r>
                        <a:rPr lang="pl-PL" sz="1600" dirty="0" err="1">
                          <a:latin typeface="+mn-lt"/>
                          <a:cs typeface="Times New Roman" panose="02020603050405020304" pitchFamily="18" charset="0"/>
                        </a:rPr>
                        <a:t>adiacencka</a:t>
                      </a:r>
                      <a:endParaRPr lang="pl-PL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180 000,00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183 471,15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101,93%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2523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Opłata targowa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66 180,00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110,30%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67498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Opłata skarbowa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52 000,00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76 171,50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146,48%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466212"/>
                  </a:ext>
                </a:extLst>
              </a:tr>
              <a:tr h="329681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Opłata eksploatacyjna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90 000,00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89 998,80 zł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9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8F553-8E96-63F8-43BB-FFB32D16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75D50898-98A9-E6A3-08F2-4FB9DFB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402393"/>
            <a:ext cx="10058400" cy="725683"/>
          </a:xfrm>
        </p:spPr>
        <p:txBody>
          <a:bodyPr rtlCol="0">
            <a:noAutofit/>
          </a:bodyPr>
          <a:lstStyle/>
          <a:p>
            <a:pPr rtl="0"/>
            <a:r>
              <a:rPr lang="pl-PL" dirty="0"/>
              <a:t>Dotacje i dochody celowe</a:t>
            </a:r>
          </a:p>
        </p:txBody>
      </p:sp>
      <p:graphicFrame>
        <p:nvGraphicFramePr>
          <p:cNvPr id="11" name="Zawartość — symbol zastępczy 10">
            <a:extLst>
              <a:ext uri="{FF2B5EF4-FFF2-40B4-BE49-F238E27FC236}">
                <a16:creationId xmlns:a16="http://schemas.microsoft.com/office/drawing/2014/main" id="{6A96D1FC-5825-CF1C-5C51-250CA80DB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92408"/>
              </p:ext>
            </p:extLst>
          </p:nvPr>
        </p:nvGraphicFramePr>
        <p:xfrm>
          <a:off x="1221369" y="1283281"/>
          <a:ext cx="10080001" cy="529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8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  <a:gridCol w="1298388">
                  <a:extLst>
                    <a:ext uri="{9D8B030D-6E8A-4147-A177-3AD203B41FA5}">
                      <a16:colId xmlns:a16="http://schemas.microsoft.com/office/drawing/2014/main" val="1076601815"/>
                    </a:ext>
                  </a:extLst>
                </a:gridCol>
              </a:tblGrid>
              <a:tr h="792738">
                <a:tc>
                  <a:txBody>
                    <a:bodyPr/>
                    <a:lstStyle/>
                    <a:p>
                      <a:pPr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Wyszczególnienie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Wykonanie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na realizację zadań z zakresu administracji rządowej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9 938 380,29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9 915 832,27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99,77%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na mocy porozumień z organami administracji rządowej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23 200,00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23 200,00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89455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na zadania własne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1 670 651,19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1 609 602,48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96,35%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943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na zadania realizowane na mocy porozumień z JST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612 156,60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551 951,60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latin typeface="+mn-lt"/>
                          <a:cs typeface="Times New Roman" panose="02020603050405020304" pitchFamily="18" charset="0"/>
                        </a:rPr>
                        <a:t>90,17%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1745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w ramach programów z udziałem środków europejskich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1 377 200,35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1 269 967,04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92,21%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19452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pozostałe dochody o charakterze celowym</a:t>
                      </a: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31" marR="180031" marT="45729" marB="45729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1 337 654,16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1 277 087,75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latin typeface="+mn-lt"/>
                          <a:cs typeface="Times New Roman" panose="02020603050405020304" pitchFamily="18" charset="0"/>
                        </a:rPr>
                        <a:t>95,47%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83909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+mn-lt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1" dirty="0">
                          <a:latin typeface="+mn-lt"/>
                          <a:cs typeface="Times New Roman" panose="02020603050405020304" pitchFamily="18" charset="0"/>
                        </a:rPr>
                        <a:t>14 959 242,59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1" dirty="0">
                          <a:latin typeface="+mn-lt"/>
                          <a:cs typeface="Times New Roman" panose="02020603050405020304" pitchFamily="18" charset="0"/>
                        </a:rPr>
                        <a:t>14 647 641,14 zł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1" dirty="0">
                          <a:latin typeface="+mn-lt"/>
                          <a:cs typeface="Times New Roman" panose="02020603050405020304" pitchFamily="18" charset="0"/>
                        </a:rPr>
                        <a:t>97,92%</a:t>
                      </a:r>
                    </a:p>
                  </a:txBody>
                  <a:tcPr marL="91444" marR="91444" marT="45727" marB="4572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811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34_TF33476885_Win32.potx" id="{E9501D96-4AD9-4996-904D-4F541C9BE4F9}" vid="{000C0989-BC5E-46B9-A2ED-70CF309E096C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Klasyczna prezentacja firmowa dla wszystkich pracowników</Template>
  <TotalTime>3305</TotalTime>
  <Words>2211</Words>
  <Application>Microsoft Office PowerPoint</Application>
  <PresentationFormat>Panoramiczny</PresentationFormat>
  <Paragraphs>512</Paragraphs>
  <Slides>51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5" baseType="lpstr">
      <vt:lpstr>Aptos Display</vt:lpstr>
      <vt:lpstr>Calibri</vt:lpstr>
      <vt:lpstr>Wingdings</vt:lpstr>
      <vt:lpstr>RetrospectVTI</vt:lpstr>
      <vt:lpstr>Gmina Pniewy</vt:lpstr>
      <vt:lpstr>Wykonanie  budżetu za 2025 rok </vt:lpstr>
      <vt:lpstr>Wynik budżetu</vt:lpstr>
      <vt:lpstr>Operacyjny wynik budżetu</vt:lpstr>
      <vt:lpstr>Struktura dochodów Gminy Pniewy </vt:lpstr>
      <vt:lpstr>Struktura dochodów bieżących Gminy Pniewy</vt:lpstr>
      <vt:lpstr>Dochody z udziałów w podatkach dochodowych budżetu państwa</vt:lpstr>
      <vt:lpstr>Podatki i opłaty</vt:lpstr>
      <vt:lpstr>Dotacje i dochody celowe</vt:lpstr>
      <vt:lpstr>Najwyższy poziom dotacji i dochodów celowych uzyskano na realizację zadań w obszarze:</vt:lpstr>
      <vt:lpstr>Subwencja ogólna</vt:lpstr>
      <vt:lpstr>Struktura dochodów majątkowych</vt:lpstr>
      <vt:lpstr>Dotacje i środki na inwestycje</vt:lpstr>
      <vt:lpstr>Dotacje i środki na inwestycje</vt:lpstr>
      <vt:lpstr>Dotacje i środki na inwestycje</vt:lpstr>
      <vt:lpstr>Wydatki Gminy Pniewy</vt:lpstr>
      <vt:lpstr>Struktura wydatków Gminy Pniewy</vt:lpstr>
      <vt:lpstr>Struktura wydatków Gminy Pniewy </vt:lpstr>
      <vt:lpstr>Wydatki majątkowe w poszczególnych działach</vt:lpstr>
      <vt:lpstr>Realizacja wydatków w ramach działów</vt:lpstr>
      <vt:lpstr>Dział 801 – Oświata i wychowanie Dział 854 – Edukacyjna opieka wychowawcza </vt:lpstr>
      <vt:lpstr>Dział 801 – Oświata i wychowanie Dział 854 – Edukacyjna opieka wychowawcza </vt:lpstr>
      <vt:lpstr>Dział 801 – Oświata i wychowanie Dział 854 – Edukacyjna opieka wychowawcza </vt:lpstr>
      <vt:lpstr>Źródła finansowania zadań oświatowych  i edukacyjnych</vt:lpstr>
      <vt:lpstr>Wykonanie dochodów i wydatków związanych  z finansowaniem zadań własnych z zakresu ochrony środowiska i gospodarki wodnej</vt:lpstr>
      <vt:lpstr>Wykonanie dochodów i wydatków na realizację zadań określonych w programie profilaktyki i rozwiązywania problemów alkoholowych oraz programie  przeciwdziałania narkomanii</vt:lpstr>
      <vt:lpstr>Wykonanie dochodów i wydatków związanych  z finansowaniem zadań własnych z zakresu  systemu gospodarowania odpadami komunalnymi</vt:lpstr>
      <vt:lpstr>Wykonanie wydatków z Funduszu  Pomocy</vt:lpstr>
      <vt:lpstr>Dochody i wydatki bieżące Gminy Pniewy w latach 2024-2025</vt:lpstr>
      <vt:lpstr>Stosunek wysokości kwoty długu do dochodów Gminy Pniewy w latach 2024-2025</vt:lpstr>
      <vt:lpstr>Poziom zadłużenia Gminy Pniewy</vt:lpstr>
      <vt:lpstr>Na kwotę zadłużenia Gminy Pniewy złożyły się zobowiązania  z następujących tytułów:</vt:lpstr>
      <vt:lpstr>Obsługa długu w latach 2024-2025</vt:lpstr>
      <vt:lpstr>Budowa ulic Sasankowej, Różanej  i Lawendowej  w Pniewach</vt:lpstr>
      <vt:lpstr>Zmiana sposobu użytkowania pomieszczeń Biblioteki Publicznej MiG Centrum Kultury Pniewy na przedszkole</vt:lpstr>
      <vt:lpstr>Technik na Topie – rozwój kształcenia  i szkolenia zawodowego w Technikum w ZS  w Pniewach </vt:lpstr>
      <vt:lpstr>Zakup pożarniczego samochodu typu średniego GBA dla OSP  w Pniewach </vt:lpstr>
      <vt:lpstr>Budowa terenu integracji społecznej  w Jakubowie</vt:lpstr>
      <vt:lpstr>Aktywa trwałe Gminy Pniewy</vt:lpstr>
      <vt:lpstr>Aktywa trwałe Gminy Pniewy</vt:lpstr>
      <vt:lpstr>Udziały Gminy Pniewy</vt:lpstr>
      <vt:lpstr>Roczne sprawozdanie finansowe Gminy Pniewy za 2025 rok obejmuje: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UM Pniewy</dc:creator>
  <cp:lastModifiedBy>Elżbieta Bandurowicz</cp:lastModifiedBy>
  <cp:revision>100</cp:revision>
  <cp:lastPrinted>2026-06-25T07:20:24Z</cp:lastPrinted>
  <dcterms:created xsi:type="dcterms:W3CDTF">2026-05-11T10:48:33Z</dcterms:created>
  <dcterms:modified xsi:type="dcterms:W3CDTF">2026-06-25T08:30:12Z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